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4" r:id="rId5"/>
    <p:sldId id="265" r:id="rId6"/>
    <p:sldId id="266" r:id="rId7"/>
    <p:sldId id="259" r:id="rId8"/>
    <p:sldId id="260" r:id="rId9"/>
    <p:sldId id="261" r:id="rId10"/>
    <p:sldId id="267" r:id="rId11"/>
    <p:sldId id="263" r:id="rId12"/>
    <p:sldId id="262" r:id="rId13"/>
    <p:sldId id="268"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0" d="100"/>
          <a:sy n="80" d="100"/>
        </p:scale>
        <p:origin x="-108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1"/>
      </p:bgRef>
    </p:bg>
    <p:spTree>
      <p:nvGrpSpPr>
        <p:cNvPr id="1" name=""/>
        <p:cNvGrpSpPr/>
        <p:nvPr/>
      </p:nvGrpSpPr>
      <p:grpSpPr>
        <a:xfrm>
          <a:off x="0" y="0"/>
          <a:ext cx="0" cy="0"/>
          <a:chOff x="0" y="0"/>
          <a:chExt cx="0" cy="0"/>
        </a:xfrm>
      </p:grpSpPr>
      <p:sp>
        <p:nvSpPr>
          <p:cNvPr id="12" name="11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 Υπότιτλος"/>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027592D5-75D0-4EBE-8CE9-CFACFF441B95}" type="datetimeFigureOut">
              <a:rPr lang="el-GR" smtClean="0"/>
              <a:pPr/>
              <a:t>21/10/2024</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lIns="0" tIns="0" rIns="0" bIns="0">
            <a:noAutofit/>
          </a:bodyPr>
          <a:lstStyle>
            <a:lvl1pPr>
              <a:defRPr sz="1400">
                <a:solidFill>
                  <a:srgbClr val="FFFFFF"/>
                </a:solidFill>
              </a:defRPr>
            </a:lvl1pPr>
          </a:lstStyle>
          <a:p>
            <a:fld id="{E9D36ADC-E73F-4F23-9B06-E98588EEAF13}" type="slidenum">
              <a:rPr lang="el-GR" smtClean="0"/>
              <a:pPr/>
              <a:t>‹#›</a:t>
            </a:fld>
            <a:endParaRPr lang="el-GR"/>
          </a:p>
        </p:txBody>
      </p:sp>
      <p:sp>
        <p:nvSpPr>
          <p:cNvPr id="7" name="6 - Ορθογώνιο"/>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27592D5-75D0-4EBE-8CE9-CFACFF441B95}" type="datetimeFigureOut">
              <a:rPr lang="el-GR" smtClean="0"/>
              <a:pPr/>
              <a:t>21/10/2024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9D36ADC-E73F-4F23-9B06-E98588EEAF1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1"/>
            <a:ext cx="201168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914400" y="274640"/>
            <a:ext cx="55626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27592D5-75D0-4EBE-8CE9-CFACFF441B95}" type="datetimeFigureOut">
              <a:rPr lang="el-GR" smtClean="0"/>
              <a:pPr/>
              <a:t>21/10/2024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9D36ADC-E73F-4F23-9B06-E98588EEAF1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027592D5-75D0-4EBE-8CE9-CFACFF441B95}" type="datetimeFigureOut">
              <a:rPr lang="el-GR" smtClean="0"/>
              <a:pPr/>
              <a:t>21/10/2024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9D36ADC-E73F-4F23-9B06-E98588EEAF13}" type="slidenum">
              <a:rPr lang="el-GR" smtClean="0"/>
              <a:pPr/>
              <a:t>‹#›</a:t>
            </a:fld>
            <a:endParaRPr lang="el-GR"/>
          </a:p>
        </p:txBody>
      </p:sp>
      <p:sp>
        <p:nvSpPr>
          <p:cNvPr id="8" name="7 - Θέση περιεχομένου"/>
          <p:cNvSpPr>
            <a:spLocks noGrp="1"/>
          </p:cNvSpPr>
          <p:nvPr>
            <p:ph sz="quarter" idx="1"/>
          </p:nvPr>
        </p:nvSpPr>
        <p:spPr>
          <a:xfrm>
            <a:off x="914400" y="1447800"/>
            <a:ext cx="777240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11" name="10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722313" y="952500"/>
            <a:ext cx="7772400" cy="1362075"/>
          </a:xfrm>
        </p:spPr>
        <p:txBody>
          <a:bodyPr anchor="b" anchorCtr="0"/>
          <a:lstStyle>
            <a:lvl1pPr algn="l">
              <a:buNone/>
              <a:defRPr sz="4000" b="0" cap="none"/>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27592D5-75D0-4EBE-8CE9-CFACFF441B95}" type="datetimeFigureOut">
              <a:rPr lang="el-GR" smtClean="0"/>
              <a:pPr/>
              <a:t>21/10/2024</a:t>
            </a:fld>
            <a:endParaRPr lang="el-GR"/>
          </a:p>
        </p:txBody>
      </p:sp>
      <p:sp>
        <p:nvSpPr>
          <p:cNvPr id="5" name="4 - Θέση υποσέλιδου"/>
          <p:cNvSpPr>
            <a:spLocks noGrp="1"/>
          </p:cNvSpPr>
          <p:nvPr>
            <p:ph type="ftr" sz="quarter" idx="11"/>
          </p:nvPr>
        </p:nvSpPr>
        <p:spPr>
          <a:xfrm>
            <a:off x="800100" y="6172200"/>
            <a:ext cx="4000500" cy="457200"/>
          </a:xfrm>
        </p:spPr>
        <p:txBody>
          <a:bodyPr/>
          <a:lstStyle/>
          <a:p>
            <a:endParaRPr lang="el-GR"/>
          </a:p>
        </p:txBody>
      </p:sp>
      <p:sp>
        <p:nvSpPr>
          <p:cNvPr id="7" name="6 - Ορθογώνιο"/>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146304" y="6208776"/>
            <a:ext cx="457200" cy="457200"/>
          </a:xfrm>
        </p:spPr>
        <p:txBody>
          <a:bodyPr/>
          <a:lstStyle/>
          <a:p>
            <a:fld id="{E9D36ADC-E73F-4F23-9B06-E98588EEAF13}"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027592D5-75D0-4EBE-8CE9-CFACFF441B95}" type="datetimeFigureOut">
              <a:rPr lang="el-GR" smtClean="0"/>
              <a:pPr/>
              <a:t>21/10/2024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9D36ADC-E73F-4F23-9B06-E98588EEAF13}" type="slidenum">
              <a:rPr lang="el-GR" smtClean="0"/>
              <a:pPr/>
              <a:t>‹#›</a:t>
            </a:fld>
            <a:endParaRPr lang="el-GR"/>
          </a:p>
        </p:txBody>
      </p:sp>
      <p:sp>
        <p:nvSpPr>
          <p:cNvPr id="9" name="8 - Θέση περιεχομένου"/>
          <p:cNvSpPr>
            <a:spLocks noGrp="1"/>
          </p:cNvSpPr>
          <p:nvPr>
            <p:ph sz="quarter" idx="1"/>
          </p:nvPr>
        </p:nvSpPr>
        <p:spPr>
          <a:xfrm>
            <a:off x="91440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93395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3050"/>
            <a:ext cx="7772400" cy="1143000"/>
          </a:xfrm>
        </p:spPr>
        <p:txBody>
          <a:bodyPr anchor="b" anchorCtr="0"/>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027592D5-75D0-4EBE-8CE9-CFACFF441B95}" type="datetimeFigureOut">
              <a:rPr lang="el-GR" smtClean="0"/>
              <a:pPr/>
              <a:t>21/10/2024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E9D36ADC-E73F-4F23-9B06-E98588EEAF13}" type="slidenum">
              <a:rPr lang="el-GR" smtClean="0"/>
              <a:pPr/>
              <a:t>‹#›</a:t>
            </a:fld>
            <a:endParaRPr lang="el-GR"/>
          </a:p>
        </p:txBody>
      </p:sp>
      <p:sp>
        <p:nvSpPr>
          <p:cNvPr id="11" name="10 - Θέση περιεχομένου"/>
          <p:cNvSpPr>
            <a:spLocks noGrp="1"/>
          </p:cNvSpPr>
          <p:nvPr>
            <p:ph sz="half" idx="2"/>
          </p:nvPr>
        </p:nvSpPr>
        <p:spPr>
          <a:xfrm>
            <a:off x="9144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4"/>
          </p:nvPr>
        </p:nvSpPr>
        <p:spPr>
          <a:xfrm>
            <a:off x="49530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027592D5-75D0-4EBE-8CE9-CFACFF441B95}" type="datetimeFigureOut">
              <a:rPr lang="el-GR" smtClean="0"/>
              <a:pPr/>
              <a:t>21/10/2024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E9D36ADC-E73F-4F23-9B06-E98588EEAF1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27592D5-75D0-4EBE-8CE9-CFACFF441B95}" type="datetimeFigureOut">
              <a:rPr lang="el-GR" smtClean="0"/>
              <a:pPr/>
              <a:t>21/10/2024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E9D36ADC-E73F-4F23-9B06-E98588EEAF1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7 - Ορθογώνιο"/>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914400" y="273050"/>
            <a:ext cx="7772400" cy="1143000"/>
          </a:xfrm>
        </p:spPr>
        <p:txBody>
          <a:bodyPr anchor="b" anchorCtr="0"/>
          <a:lstStyle>
            <a:lvl1pPr algn="l">
              <a:buNone/>
              <a:defRPr sz="4000" b="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27592D5-75D0-4EBE-8CE9-CFACFF441B95}" type="datetimeFigureOut">
              <a:rPr lang="el-GR" smtClean="0"/>
              <a:pPr/>
              <a:t>21/10/2024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9D36ADC-E73F-4F23-9B06-E98588EEAF13}" type="slidenum">
              <a:rPr lang="el-GR" smtClean="0"/>
              <a:pPr/>
              <a:t>‹#›</a:t>
            </a:fld>
            <a:endParaRPr lang="el-GR"/>
          </a:p>
        </p:txBody>
      </p:sp>
      <p:sp>
        <p:nvSpPr>
          <p:cNvPr id="11" name="10 - Θέση περιεχομένου"/>
          <p:cNvSpPr>
            <a:spLocks noGrp="1"/>
          </p:cNvSpPr>
          <p:nvPr>
            <p:ph sz="quarter" idx="1"/>
          </p:nvPr>
        </p:nvSpPr>
        <p:spPr>
          <a:xfrm>
            <a:off x="2971800" y="1600200"/>
            <a:ext cx="5715000" cy="44958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27592D5-75D0-4EBE-8CE9-CFACFF441B95}" type="datetimeFigureOut">
              <a:rPr lang="el-GR" smtClean="0"/>
              <a:pPr/>
              <a:t>21/10/2024</a:t>
            </a:fld>
            <a:endParaRPr lang="el-GR"/>
          </a:p>
        </p:txBody>
      </p:sp>
      <p:sp>
        <p:nvSpPr>
          <p:cNvPr id="6" name="5 - Θέση υποσέλιδου"/>
          <p:cNvSpPr>
            <a:spLocks noGrp="1"/>
          </p:cNvSpPr>
          <p:nvPr>
            <p:ph type="ftr" sz="quarter" idx="11"/>
          </p:nvPr>
        </p:nvSpPr>
        <p:spPr>
          <a:xfrm>
            <a:off x="914400" y="6172200"/>
            <a:ext cx="3886200" cy="457200"/>
          </a:xfrm>
        </p:spPr>
        <p:txBody>
          <a:bodyPr/>
          <a:lstStyle/>
          <a:p>
            <a:endParaRPr lang="el-GR"/>
          </a:p>
        </p:txBody>
      </p:sp>
      <p:sp>
        <p:nvSpPr>
          <p:cNvPr id="7" name="6 - Θέση αριθμού διαφάνειας"/>
          <p:cNvSpPr>
            <a:spLocks noGrp="1"/>
          </p:cNvSpPr>
          <p:nvPr>
            <p:ph type="sldNum" sz="quarter" idx="12"/>
          </p:nvPr>
        </p:nvSpPr>
        <p:spPr>
          <a:xfrm>
            <a:off x="146304" y="6208776"/>
            <a:ext cx="457200" cy="457200"/>
          </a:xfrm>
        </p:spPr>
        <p:txBody>
          <a:bodyPr/>
          <a:lstStyle/>
          <a:p>
            <a:fld id="{E9D36ADC-E73F-4F23-9B06-E98588EEAF13}" type="slidenum">
              <a:rPr lang="el-GR" smtClean="0"/>
              <a:pPr/>
              <a:t>‹#›</a:t>
            </a:fld>
            <a:endParaRPr lang="el-GR"/>
          </a:p>
        </p:txBody>
      </p:sp>
      <p:sp>
        <p:nvSpPr>
          <p:cNvPr id="11" name="10 - Ορθογώνιο"/>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 Θέση εικόνας"/>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 Θέση τίτλου"/>
          <p:cNvSpPr>
            <a:spLocks noGrp="1"/>
          </p:cNvSpPr>
          <p:nvPr>
            <p:ph type="title"/>
          </p:nvPr>
        </p:nvSpPr>
        <p:spPr>
          <a:xfrm>
            <a:off x="914400" y="274638"/>
            <a:ext cx="7772400" cy="1143000"/>
          </a:xfrm>
          <a:prstGeom prst="rect">
            <a:avLst/>
          </a:prstGeom>
        </p:spPr>
        <p:txBody>
          <a:bodyPr bIns="91440"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27592D5-75D0-4EBE-8CE9-CFACFF441B95}" type="datetimeFigureOut">
              <a:rPr lang="el-GR" smtClean="0"/>
              <a:pPr/>
              <a:t>21/10/2024</a:t>
            </a:fld>
            <a:endParaRPr lang="el-GR"/>
          </a:p>
        </p:txBody>
      </p:sp>
      <p:sp>
        <p:nvSpPr>
          <p:cNvPr id="3" name="2 - Θέση υποσέλιδου"/>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l-GR"/>
          </a:p>
        </p:txBody>
      </p:sp>
      <p:sp>
        <p:nvSpPr>
          <p:cNvPr id="23" name="22 - Θέση αριθμού διαφάνειας"/>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9D36ADC-E73F-4F23-9B06-E98588EEAF13}"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lstStyle/>
          <a:p>
            <a:r>
              <a:rPr lang="el-GR" dirty="0" smtClean="0"/>
              <a:t>ΣΥΝΤΡΙΒΑΝΗΣ ΑΝΑΣΤΑΣΙΟΣ </a:t>
            </a:r>
          </a:p>
          <a:p>
            <a:r>
              <a:rPr lang="el-GR" dirty="0" smtClean="0"/>
              <a:t>ΝΟΣΗΛΕΥΤΗΣ</a:t>
            </a:r>
          </a:p>
          <a:p>
            <a:r>
              <a:rPr lang="en-US" dirty="0" smtClean="0"/>
              <a:t>MSc</a:t>
            </a:r>
            <a:endParaRPr lang="el-GR" dirty="0"/>
          </a:p>
        </p:txBody>
      </p:sp>
      <p:sp>
        <p:nvSpPr>
          <p:cNvPr id="2" name="1 - Τίτλος"/>
          <p:cNvSpPr>
            <a:spLocks noGrp="1"/>
          </p:cNvSpPr>
          <p:nvPr>
            <p:ph type="ctrTitle"/>
          </p:nvPr>
        </p:nvSpPr>
        <p:spPr/>
        <p:txBody>
          <a:bodyPr/>
          <a:lstStyle/>
          <a:p>
            <a:r>
              <a:rPr lang="el-GR" dirty="0" smtClean="0"/>
              <a:t>Βασικές αρχές πρώτων βοηθειών και διάσωσης</a:t>
            </a:r>
            <a:endParaRPr lang="el-GR" dirty="0"/>
          </a:p>
        </p:txBody>
      </p:sp>
      <p:pic>
        <p:nvPicPr>
          <p:cNvPr id="24578" name="Picture 2" descr="ΗΡΩΙΣΜΟΣ στις ΠΡΩΤΕΣ ΒΟΗΘΕΙΕΣ “μια δυνατή ιστορία της ανθρωπότητας” |  Helenic Institute"/>
          <p:cNvPicPr>
            <a:picLocks noChangeAspect="1" noChangeArrowheads="1"/>
          </p:cNvPicPr>
          <p:nvPr/>
        </p:nvPicPr>
        <p:blipFill>
          <a:blip r:embed="rId2"/>
          <a:srcRect/>
          <a:stretch>
            <a:fillRect/>
          </a:stretch>
        </p:blipFill>
        <p:spPr bwMode="auto">
          <a:xfrm>
            <a:off x="2590800" y="4562026"/>
            <a:ext cx="4038600" cy="229597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ΑΜΕΣΕΣ ΕΝΕΡΓΕΙΕΣ ΠΑΡΟΧΗΣ ΠΡΩΤΩΝ                 ΒΟΗΘΕΙΩΝ</a:t>
            </a:r>
            <a:endParaRPr lang="el-GR" dirty="0"/>
          </a:p>
        </p:txBody>
      </p:sp>
      <p:sp>
        <p:nvSpPr>
          <p:cNvPr id="3" name="2 - Θέση περιεχομένου"/>
          <p:cNvSpPr>
            <a:spLocks noGrp="1"/>
          </p:cNvSpPr>
          <p:nvPr>
            <p:ph sz="quarter" idx="1"/>
          </p:nvPr>
        </p:nvSpPr>
        <p:spPr/>
        <p:txBody>
          <a:bodyPr/>
          <a:lstStyle/>
          <a:p>
            <a:r>
              <a:rPr lang="el-GR" sz="2800" dirty="0" smtClean="0"/>
              <a:t>Ελευθερώνουμε τον πάσχοντα από σφιχτά ρούχα με ήπιες κινήσεις. Εάν χρειαστεί δεν διστάζουμε να καταστρέψουμε τα ρούχα τα οποία μπορεί να χρησιμοποιηθούν ως ιμάντες ή αυτοσχέδιους επιδέσμους</a:t>
            </a:r>
          </a:p>
          <a:p>
            <a:r>
              <a:rPr lang="el-GR" sz="2800" dirty="0" smtClean="0"/>
              <a:t>Ελέγχουμε τις ζωτικές λειτουργίες του πάσχοντα (αναπνοή , </a:t>
            </a:r>
            <a:r>
              <a:rPr lang="el-GR" sz="2800" dirty="0" smtClean="0"/>
              <a:t>σφίξεις </a:t>
            </a:r>
            <a:r>
              <a:rPr lang="el-GR" sz="2800" dirty="0" smtClean="0"/>
              <a:t>και έλεγχος αιμορραγίας)</a:t>
            </a:r>
          </a:p>
          <a:p>
            <a:r>
              <a:rPr lang="el-GR" sz="2800" dirty="0" smtClean="0"/>
              <a:t>Φροντίστε να καταπραΰνετε τον πόνο του πάσχοντα</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ΠΡΟΧΕΙΡΟ ΦΑΡΜΑΚΕΙΟ</a:t>
            </a:r>
            <a:endParaRPr lang="el-GR" dirty="0"/>
          </a:p>
        </p:txBody>
      </p:sp>
      <p:sp>
        <p:nvSpPr>
          <p:cNvPr id="3" name="2 - Θέση περιεχομένου"/>
          <p:cNvSpPr>
            <a:spLocks noGrp="1"/>
          </p:cNvSpPr>
          <p:nvPr>
            <p:ph sz="quarter" idx="1"/>
          </p:nvPr>
        </p:nvSpPr>
        <p:spPr>
          <a:xfrm>
            <a:off x="381000" y="1447800"/>
            <a:ext cx="8305800" cy="5105400"/>
          </a:xfrm>
        </p:spPr>
        <p:txBody>
          <a:bodyPr/>
          <a:lstStyle/>
          <a:p>
            <a:r>
              <a:rPr lang="el-GR" dirty="0" smtClean="0"/>
              <a:t>Όλοι λίγο πολύ συντηρούμε ένα φαρμακείο ακόμα και σε στοιχειώδη μορφή </a:t>
            </a:r>
          </a:p>
          <a:p>
            <a:r>
              <a:rPr lang="el-GR" dirty="0" smtClean="0"/>
              <a:t>Λίγο βαμβάκι, οινόπνευμα, βάμμα ιωδίου ή άλλο αντισηπτικό, παρακεταμόλη, αλοιφή για τσιμπήματα, επιδέσμους είναι μερικά από αυτά που έχουμε στο σπίτι μας.</a:t>
            </a:r>
          </a:p>
          <a:p>
            <a:r>
              <a:rPr lang="el-GR" dirty="0" smtClean="0"/>
              <a:t>Και όμως με λίγες γνώσεις μπορεί κάποιος να συντηρεί ένα ουσιαστικότερο φαρμακείο και να μπορούμε να αντιμετωπίσουμε σοβαρότερες καταστάσεις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152400"/>
            <a:ext cx="7772400" cy="457200"/>
          </a:xfrm>
        </p:spPr>
        <p:txBody>
          <a:bodyPr>
            <a:normAutofit fontScale="90000"/>
          </a:bodyPr>
          <a:lstStyle/>
          <a:p>
            <a:r>
              <a:rPr lang="el-GR" dirty="0" smtClean="0"/>
              <a:t>ΠΡΟΧΕΙΡΟ ΦΑΡΜΑΚΕΙΟ</a:t>
            </a:r>
            <a:endParaRPr lang="el-GR" dirty="0"/>
          </a:p>
        </p:txBody>
      </p:sp>
      <p:sp>
        <p:nvSpPr>
          <p:cNvPr id="5" name="4 - Θέση κειμένου"/>
          <p:cNvSpPr>
            <a:spLocks noGrp="1"/>
          </p:cNvSpPr>
          <p:nvPr>
            <p:ph type="body" idx="1"/>
          </p:nvPr>
        </p:nvSpPr>
        <p:spPr>
          <a:xfrm>
            <a:off x="1066800" y="533400"/>
            <a:ext cx="3733800" cy="381000"/>
          </a:xfrm>
        </p:spPr>
        <p:txBody>
          <a:bodyPr/>
          <a:lstStyle/>
          <a:p>
            <a:r>
              <a:rPr lang="el-GR" dirty="0" smtClean="0"/>
              <a:t>ΦΑΡΜΑΚΑ</a:t>
            </a:r>
            <a:endParaRPr lang="el-GR" dirty="0"/>
          </a:p>
        </p:txBody>
      </p:sp>
      <p:sp>
        <p:nvSpPr>
          <p:cNvPr id="6" name="5 - Θέση κειμένου"/>
          <p:cNvSpPr>
            <a:spLocks noGrp="1"/>
          </p:cNvSpPr>
          <p:nvPr>
            <p:ph type="body" sz="half" idx="3"/>
          </p:nvPr>
        </p:nvSpPr>
        <p:spPr>
          <a:xfrm>
            <a:off x="5105400" y="152400"/>
            <a:ext cx="3733800" cy="762000"/>
          </a:xfrm>
        </p:spPr>
        <p:txBody>
          <a:bodyPr/>
          <a:lstStyle/>
          <a:p>
            <a:r>
              <a:rPr lang="el-GR" dirty="0" smtClean="0"/>
              <a:t>ΥΛΙΚΑ</a:t>
            </a:r>
            <a:endParaRPr lang="el-GR" dirty="0"/>
          </a:p>
        </p:txBody>
      </p:sp>
      <p:sp>
        <p:nvSpPr>
          <p:cNvPr id="3" name="2 - Θέση περιεχομένου"/>
          <p:cNvSpPr>
            <a:spLocks noGrp="1"/>
          </p:cNvSpPr>
          <p:nvPr>
            <p:ph sz="half" idx="2"/>
          </p:nvPr>
        </p:nvSpPr>
        <p:spPr>
          <a:xfrm>
            <a:off x="914400" y="914400"/>
            <a:ext cx="3733800" cy="5486400"/>
          </a:xfrm>
        </p:spPr>
        <p:txBody>
          <a:bodyPr>
            <a:normAutofit fontScale="92500" lnSpcReduction="20000"/>
          </a:bodyPr>
          <a:lstStyle/>
          <a:p>
            <a:r>
              <a:rPr lang="el-GR" dirty="0" smtClean="0"/>
              <a:t>1</a:t>
            </a:r>
            <a:r>
              <a:rPr lang="el-GR" dirty="0" smtClean="0"/>
              <a:t>. Οινόπνευμα </a:t>
            </a:r>
            <a:endParaRPr lang="el-GR" dirty="0" smtClean="0"/>
          </a:p>
          <a:p>
            <a:r>
              <a:rPr lang="el-GR" dirty="0" smtClean="0"/>
              <a:t>2</a:t>
            </a:r>
            <a:r>
              <a:rPr lang="el-GR" dirty="0" smtClean="0"/>
              <a:t>. Οξυζενέ </a:t>
            </a:r>
            <a:r>
              <a:rPr lang="el-GR" dirty="0" smtClean="0"/>
              <a:t>                             3</a:t>
            </a:r>
            <a:r>
              <a:rPr lang="el-GR" dirty="0" smtClean="0"/>
              <a:t>. </a:t>
            </a:r>
            <a:r>
              <a:rPr lang="el-GR" dirty="0" smtClean="0"/>
              <a:t>Αντισηπτικό </a:t>
            </a:r>
          </a:p>
          <a:p>
            <a:r>
              <a:rPr lang="el-GR" dirty="0" smtClean="0"/>
              <a:t>4</a:t>
            </a:r>
            <a:r>
              <a:rPr lang="el-GR" dirty="0" smtClean="0"/>
              <a:t>. </a:t>
            </a:r>
            <a:r>
              <a:rPr lang="el-GR" dirty="0" smtClean="0"/>
              <a:t>Παυσίπονο-αντιπυρετικό </a:t>
            </a:r>
          </a:p>
          <a:p>
            <a:r>
              <a:rPr lang="el-GR" dirty="0" smtClean="0"/>
              <a:t>5</a:t>
            </a:r>
            <a:r>
              <a:rPr lang="el-GR" dirty="0" smtClean="0"/>
              <a:t>. Αντιϊσταμινική αλοιφή </a:t>
            </a:r>
            <a:endParaRPr lang="el-GR" dirty="0" smtClean="0"/>
          </a:p>
          <a:p>
            <a:r>
              <a:rPr lang="el-GR" dirty="0" smtClean="0"/>
              <a:t>6</a:t>
            </a:r>
            <a:r>
              <a:rPr lang="el-GR" dirty="0" smtClean="0"/>
              <a:t>. Φυσιολογικός ορός (νερό εμπλουτισμένο με 0,09% χλωριούχο νάτριο</a:t>
            </a:r>
            <a:r>
              <a:rPr lang="el-GR" dirty="0" smtClean="0"/>
              <a:t>)</a:t>
            </a:r>
          </a:p>
          <a:p>
            <a:r>
              <a:rPr lang="el-GR" dirty="0" smtClean="0"/>
              <a:t> </a:t>
            </a:r>
            <a:r>
              <a:rPr lang="el-GR" dirty="0" smtClean="0"/>
              <a:t>7. Κορτιζόνη </a:t>
            </a:r>
            <a:endParaRPr lang="el-GR" dirty="0" smtClean="0"/>
          </a:p>
          <a:p>
            <a:r>
              <a:rPr lang="el-GR" dirty="0" smtClean="0"/>
              <a:t>8</a:t>
            </a:r>
            <a:r>
              <a:rPr lang="el-GR" dirty="0" smtClean="0"/>
              <a:t>. Ψυκτικό σπρέι </a:t>
            </a:r>
            <a:endParaRPr lang="el-GR" dirty="0" smtClean="0"/>
          </a:p>
          <a:p>
            <a:r>
              <a:rPr lang="el-GR" dirty="0" smtClean="0"/>
              <a:t>9</a:t>
            </a:r>
            <a:r>
              <a:rPr lang="el-GR" dirty="0" smtClean="0"/>
              <a:t>. Σπρέι για τραύματα &amp; εγκαύματα </a:t>
            </a:r>
            <a:endParaRPr lang="el-GR" dirty="0" smtClean="0"/>
          </a:p>
          <a:p>
            <a:endParaRPr lang="el-GR" dirty="0"/>
          </a:p>
        </p:txBody>
      </p:sp>
      <p:sp>
        <p:nvSpPr>
          <p:cNvPr id="7" name="6 - Θέση περιεχομένου"/>
          <p:cNvSpPr>
            <a:spLocks noGrp="1"/>
          </p:cNvSpPr>
          <p:nvPr>
            <p:ph sz="half" idx="4"/>
          </p:nvPr>
        </p:nvSpPr>
        <p:spPr>
          <a:xfrm>
            <a:off x="4953000" y="990600"/>
            <a:ext cx="3733800" cy="5334000"/>
          </a:xfrm>
        </p:spPr>
        <p:txBody>
          <a:bodyPr>
            <a:normAutofit fontScale="77500" lnSpcReduction="20000"/>
          </a:bodyPr>
          <a:lstStyle/>
          <a:p>
            <a:r>
              <a:rPr lang="el-GR" dirty="0" smtClean="0"/>
              <a:t>1. Βαμβάκι</a:t>
            </a:r>
          </a:p>
          <a:p>
            <a:r>
              <a:rPr lang="el-GR" dirty="0" smtClean="0"/>
              <a:t> 2. Γάζες αποστειρωμένες </a:t>
            </a:r>
          </a:p>
          <a:p>
            <a:r>
              <a:rPr lang="el-GR" dirty="0" smtClean="0"/>
              <a:t>3. Γάζες βαζελινούχες</a:t>
            </a:r>
          </a:p>
          <a:p>
            <a:r>
              <a:rPr lang="el-GR" dirty="0" smtClean="0"/>
              <a:t> 4. Επίδεσμοι-</a:t>
            </a:r>
            <a:r>
              <a:rPr lang="el-GR" dirty="0" err="1" smtClean="0"/>
              <a:t>τραυμαπλάστ</a:t>
            </a:r>
            <a:r>
              <a:rPr lang="el-GR" dirty="0" smtClean="0"/>
              <a:t> </a:t>
            </a:r>
          </a:p>
          <a:p>
            <a:r>
              <a:rPr lang="el-GR" dirty="0" smtClean="0"/>
              <a:t>5</a:t>
            </a:r>
            <a:r>
              <a:rPr lang="el-GR" dirty="0" smtClean="0"/>
              <a:t>. Λευκοπλάστ </a:t>
            </a:r>
          </a:p>
          <a:p>
            <a:r>
              <a:rPr lang="el-GR" dirty="0" smtClean="0"/>
              <a:t>6. Θερμόμετρο</a:t>
            </a:r>
          </a:p>
          <a:p>
            <a:r>
              <a:rPr lang="el-GR" dirty="0" smtClean="0"/>
              <a:t> 7. Λαβίδα </a:t>
            </a:r>
          </a:p>
          <a:p>
            <a:r>
              <a:rPr lang="el-GR" dirty="0" smtClean="0"/>
              <a:t>8. Ψαλίδι </a:t>
            </a:r>
          </a:p>
          <a:p>
            <a:r>
              <a:rPr lang="el-GR" dirty="0" smtClean="0"/>
              <a:t>9. Σύριγγες μιας χρήσεως </a:t>
            </a:r>
          </a:p>
          <a:p>
            <a:r>
              <a:rPr lang="el-GR" dirty="0" smtClean="0"/>
              <a:t>10. Νάρθηκες </a:t>
            </a:r>
          </a:p>
          <a:p>
            <a:r>
              <a:rPr lang="el-GR" dirty="0" smtClean="0"/>
              <a:t>11. Παραμάνες </a:t>
            </a:r>
          </a:p>
          <a:p>
            <a:r>
              <a:rPr lang="el-GR" dirty="0" smtClean="0"/>
              <a:t>12. Γάντια μιας χρήσεως </a:t>
            </a:r>
          </a:p>
          <a:p>
            <a:r>
              <a:rPr lang="el-GR" dirty="0" smtClean="0"/>
              <a:t>13. Μάσκα ή μαντήλι τεχνητής αναπνοής </a:t>
            </a:r>
          </a:p>
          <a:p>
            <a:r>
              <a:rPr lang="el-GR" dirty="0" smtClean="0"/>
              <a:t>14. Φακός </a:t>
            </a:r>
          </a:p>
          <a:p>
            <a:r>
              <a:rPr lang="el-GR" dirty="0" smtClean="0"/>
              <a:t>15. Σημειωματάριο-στυλό</a:t>
            </a:r>
            <a:endParaRPr lang="el-GR" dirty="0"/>
          </a:p>
        </p:txBody>
      </p:sp>
      <p:sp>
        <p:nvSpPr>
          <p:cNvPr id="4" name="3 - Ορθογώνιο"/>
          <p:cNvSpPr/>
          <p:nvPr/>
        </p:nvSpPr>
        <p:spPr>
          <a:xfrm>
            <a:off x="4038600" y="6324600"/>
            <a:ext cx="3112070" cy="369332"/>
          </a:xfrm>
          <a:prstGeom prst="rect">
            <a:avLst/>
          </a:prstGeom>
        </p:spPr>
        <p:txBody>
          <a:bodyPr wrap="none">
            <a:spAutoFit/>
          </a:bodyPr>
          <a:lstStyle/>
          <a:p>
            <a:r>
              <a:rPr lang="en-US" dirty="0" smtClean="0"/>
              <a:t>https://youtu.be/SL6kVwAUGP0</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500"/>
                                        <p:tgtEl>
                                          <p:spTgt spid="3">
                                            <p:txEl>
                                              <p:pRg st="4" end="4"/>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down)">
                                      <p:cBhvr>
                                        <p:cTn id="25" dur="500"/>
                                        <p:tgtEl>
                                          <p:spTgt spid="3">
                                            <p:txEl>
                                              <p:pRg st="6" end="6"/>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wipe(down)">
                                      <p:cBhvr>
                                        <p:cTn id="2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 Τίτλος"/>
          <p:cNvSpPr>
            <a:spLocks noGrp="1"/>
          </p:cNvSpPr>
          <p:nvPr>
            <p:ph type="title"/>
          </p:nvPr>
        </p:nvSpPr>
        <p:spPr/>
        <p:txBody>
          <a:bodyPr/>
          <a:lstStyle/>
          <a:p>
            <a:r>
              <a:rPr lang="el-GR" dirty="0" smtClean="0"/>
              <a:t>ΤΕΛΟΣ ΕΝΟΤΗΤΑΣ</a:t>
            </a:r>
            <a:endParaRPr lang="el-GR" dirty="0"/>
          </a:p>
        </p:txBody>
      </p:sp>
      <p:pic>
        <p:nvPicPr>
          <p:cNvPr id="25602" name="Picture 2" descr="https://www.firevac.gr/wp-content/uploads/2020/10/0804602-600x600-1.jpg"/>
          <p:cNvPicPr>
            <a:picLocks noChangeAspect="1" noChangeArrowheads="1"/>
          </p:cNvPicPr>
          <p:nvPr/>
        </p:nvPicPr>
        <p:blipFill>
          <a:blip r:embed="rId2"/>
          <a:srcRect/>
          <a:stretch>
            <a:fillRect/>
          </a:stretch>
        </p:blipFill>
        <p:spPr bwMode="auto">
          <a:xfrm>
            <a:off x="990600" y="1524000"/>
            <a:ext cx="5715000" cy="49530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ΣΚΟΠΟΣ ΤΩΝ ΠΡΩΤΩΝ ΒΟΗΘΕΙΩΝ</a:t>
            </a:r>
            <a:endParaRPr lang="el-GR" dirty="0"/>
          </a:p>
        </p:txBody>
      </p:sp>
      <p:sp>
        <p:nvSpPr>
          <p:cNvPr id="3" name="2 - Θέση περιεχομένου"/>
          <p:cNvSpPr>
            <a:spLocks noGrp="1"/>
          </p:cNvSpPr>
          <p:nvPr>
            <p:ph sz="quarter" idx="1"/>
          </p:nvPr>
        </p:nvSpPr>
        <p:spPr/>
        <p:txBody>
          <a:bodyPr>
            <a:normAutofit/>
          </a:bodyPr>
          <a:lstStyle/>
          <a:p>
            <a:r>
              <a:rPr lang="el-GR" sz="2800" dirty="0" smtClean="0"/>
              <a:t>Οι πρώτες βοήθειες είναι το σύνολο των φροντίδων που παρέχονται σε τραυματίες ή πάσχοντες από μια αιφνίδια νόσο</a:t>
            </a:r>
          </a:p>
          <a:p>
            <a:r>
              <a:rPr lang="el-GR" sz="2800" dirty="0" smtClean="0"/>
              <a:t>Δεν αποσκοπούν στην θεραπεία η οποία θα γίνει στο νοσοκομείο</a:t>
            </a:r>
          </a:p>
          <a:p>
            <a:r>
              <a:rPr lang="el-GR" sz="2800" dirty="0" smtClean="0"/>
              <a:t>Σκοπός είναι η επείγουσα και με τα διαθέσιμα μέσα αντιμετώπιση απειλητικών για τη </a:t>
            </a:r>
            <a:r>
              <a:rPr lang="el-GR" sz="2800" dirty="0" err="1" smtClean="0"/>
              <a:t>ζωήκαι</a:t>
            </a:r>
            <a:r>
              <a:rPr lang="el-GR" sz="2800" dirty="0" smtClean="0"/>
              <a:t> την υγεία καταστάσεων</a:t>
            </a:r>
            <a:endParaRPr lang="el-G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ΠΡΩΤΕΣ ΒΟΗΘΕΙΕΣ</a:t>
            </a:r>
            <a:endParaRPr lang="el-GR" dirty="0"/>
          </a:p>
        </p:txBody>
      </p:sp>
      <p:sp>
        <p:nvSpPr>
          <p:cNvPr id="3" name="2 - Θέση περιεχομένου"/>
          <p:cNvSpPr>
            <a:spLocks noGrp="1"/>
          </p:cNvSpPr>
          <p:nvPr>
            <p:ph sz="quarter" idx="1"/>
          </p:nvPr>
        </p:nvSpPr>
        <p:spPr>
          <a:xfrm>
            <a:off x="304800" y="1447800"/>
            <a:ext cx="8458200" cy="5029200"/>
          </a:xfrm>
        </p:spPr>
        <p:txBody>
          <a:bodyPr>
            <a:normAutofit/>
          </a:bodyPr>
          <a:lstStyle/>
          <a:p>
            <a:r>
              <a:rPr lang="el-GR" dirty="0" smtClean="0"/>
              <a:t>Τοποθέτηση πάσχοντα στην κατάλληλη θέση ανά </a:t>
            </a:r>
            <a:r>
              <a:rPr lang="el-GR" dirty="0" smtClean="0"/>
              <a:t>περίπτωση</a:t>
            </a:r>
          </a:p>
          <a:p>
            <a:endParaRPr lang="el-GR" dirty="0" smtClean="0"/>
          </a:p>
          <a:p>
            <a:endParaRPr lang="el-GR" dirty="0" smtClean="0"/>
          </a:p>
          <a:p>
            <a:endParaRPr lang="el-GR" dirty="0" smtClean="0"/>
          </a:p>
          <a:p>
            <a:endParaRPr lang="el-GR" dirty="0" smtClean="0"/>
          </a:p>
          <a:p>
            <a:r>
              <a:rPr lang="el-GR" dirty="0" smtClean="0"/>
              <a:t>Αιμόσταση </a:t>
            </a:r>
            <a:endParaRPr lang="el-GR" dirty="0" smtClean="0"/>
          </a:p>
          <a:p>
            <a:endParaRPr lang="el-GR" dirty="0" smtClean="0"/>
          </a:p>
          <a:p>
            <a:endParaRPr lang="el-GR" dirty="0" smtClean="0"/>
          </a:p>
          <a:p>
            <a:endParaRPr lang="el-GR" dirty="0"/>
          </a:p>
        </p:txBody>
      </p:sp>
      <p:pic>
        <p:nvPicPr>
          <p:cNvPr id="7170" name="Picture 2" descr="θέση ανάνηψης - γερνάω αλλιώς"/>
          <p:cNvPicPr>
            <a:picLocks noChangeAspect="1" noChangeArrowheads="1"/>
          </p:cNvPicPr>
          <p:nvPr/>
        </p:nvPicPr>
        <p:blipFill>
          <a:blip r:embed="rId2"/>
          <a:srcRect/>
          <a:stretch>
            <a:fillRect/>
          </a:stretch>
        </p:blipFill>
        <p:spPr bwMode="auto">
          <a:xfrm>
            <a:off x="2438400" y="1981199"/>
            <a:ext cx="4419600" cy="2361765"/>
          </a:xfrm>
          <a:prstGeom prst="rect">
            <a:avLst/>
          </a:prstGeom>
          <a:noFill/>
        </p:spPr>
      </p:pic>
      <p:pic>
        <p:nvPicPr>
          <p:cNvPr id="7172" name="Picture 4" descr="Αιμορραγία-πρώτες βοήθειες"/>
          <p:cNvPicPr>
            <a:picLocks noChangeAspect="1" noChangeArrowheads="1"/>
          </p:cNvPicPr>
          <p:nvPr/>
        </p:nvPicPr>
        <p:blipFill>
          <a:blip r:embed="rId3"/>
          <a:srcRect/>
          <a:stretch>
            <a:fillRect/>
          </a:stretch>
        </p:blipFill>
        <p:spPr bwMode="auto">
          <a:xfrm>
            <a:off x="5791200" y="4495800"/>
            <a:ext cx="3044909" cy="18764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ΠΡΩΤΕΣ ΒΟΗΘΕΙΕΣ</a:t>
            </a:r>
            <a:endParaRPr lang="el-GR" dirty="0"/>
          </a:p>
        </p:txBody>
      </p:sp>
      <p:sp>
        <p:nvSpPr>
          <p:cNvPr id="3" name="2 - Θέση περιεχομένου"/>
          <p:cNvSpPr>
            <a:spLocks noGrp="1"/>
          </p:cNvSpPr>
          <p:nvPr>
            <p:ph sz="quarter" idx="1"/>
          </p:nvPr>
        </p:nvSpPr>
        <p:spPr/>
        <p:txBody>
          <a:bodyPr/>
          <a:lstStyle/>
          <a:p>
            <a:r>
              <a:rPr lang="el-GR" dirty="0" smtClean="0"/>
              <a:t>Κάλυψη ανοικτών τραυμάτων</a:t>
            </a:r>
          </a:p>
          <a:p>
            <a:endParaRPr lang="el-GR" dirty="0" smtClean="0"/>
          </a:p>
          <a:p>
            <a:r>
              <a:rPr lang="el-GR" dirty="0" smtClean="0"/>
              <a:t>Ανακούφιση από τον πόνο</a:t>
            </a:r>
          </a:p>
          <a:p>
            <a:r>
              <a:rPr lang="el-GR" dirty="0" smtClean="0"/>
              <a:t>Διατήρηση </a:t>
            </a:r>
            <a:r>
              <a:rPr lang="el-GR" dirty="0" smtClean="0"/>
              <a:t>ελεύθερης αναπνευστικής οδού</a:t>
            </a:r>
          </a:p>
          <a:p>
            <a:endParaRPr lang="el-GR" dirty="0"/>
          </a:p>
        </p:txBody>
      </p:sp>
      <p:pic>
        <p:nvPicPr>
          <p:cNvPr id="1028" name="Picture 4" descr="Grassolind Γάζα Παραφίνης Ανοιχτών Τραυμάτων 10 cm x 10 cm (10 τεμάχια)"/>
          <p:cNvPicPr>
            <a:picLocks noChangeAspect="1" noChangeArrowheads="1"/>
          </p:cNvPicPr>
          <p:nvPr/>
        </p:nvPicPr>
        <p:blipFill>
          <a:blip r:embed="rId2" cstate="print"/>
          <a:srcRect/>
          <a:stretch>
            <a:fillRect/>
          </a:stretch>
        </p:blipFill>
        <p:spPr bwMode="auto">
          <a:xfrm>
            <a:off x="5562600" y="457200"/>
            <a:ext cx="2438400" cy="2438400"/>
          </a:xfrm>
          <a:prstGeom prst="rect">
            <a:avLst/>
          </a:prstGeom>
          <a:noFill/>
        </p:spPr>
      </p:pic>
      <p:pic>
        <p:nvPicPr>
          <p:cNvPr id="1030" name="Picture 6" descr="Βασικοί Χειρισμοί Απελευθέρωσης Αεραγωγού και Υποστήριξης της Αναπν"/>
          <p:cNvPicPr>
            <a:picLocks noChangeAspect="1" noChangeArrowheads="1"/>
          </p:cNvPicPr>
          <p:nvPr/>
        </p:nvPicPr>
        <p:blipFill>
          <a:blip r:embed="rId3"/>
          <a:srcRect/>
          <a:stretch>
            <a:fillRect/>
          </a:stretch>
        </p:blipFill>
        <p:spPr bwMode="auto">
          <a:xfrm>
            <a:off x="5105400" y="3352800"/>
            <a:ext cx="3429000" cy="203854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ΠΡΩΤΕΣ ΒΟΗΘΕΙΕΣ</a:t>
            </a:r>
            <a:endParaRPr lang="el-GR" dirty="0"/>
          </a:p>
        </p:txBody>
      </p:sp>
      <p:sp>
        <p:nvSpPr>
          <p:cNvPr id="3" name="2 - Θέση περιεχομένου"/>
          <p:cNvSpPr>
            <a:spLocks noGrp="1"/>
          </p:cNvSpPr>
          <p:nvPr>
            <p:ph sz="quarter" idx="1"/>
          </p:nvPr>
        </p:nvSpPr>
        <p:spPr/>
        <p:txBody>
          <a:bodyPr>
            <a:normAutofit/>
          </a:bodyPr>
          <a:lstStyle/>
          <a:p>
            <a:r>
              <a:rPr lang="el-GR" dirty="0" smtClean="0"/>
              <a:t>Τεχνητή αναπνοή και καρδιακές μαλάξεις</a:t>
            </a:r>
          </a:p>
          <a:p>
            <a:endParaRPr lang="el-GR" dirty="0" smtClean="0"/>
          </a:p>
          <a:p>
            <a:endParaRPr lang="el-GR" dirty="0" smtClean="0"/>
          </a:p>
          <a:p>
            <a:endParaRPr lang="el-GR" dirty="0" smtClean="0"/>
          </a:p>
          <a:p>
            <a:endParaRPr lang="el-GR" dirty="0" smtClean="0"/>
          </a:p>
          <a:p>
            <a:endParaRPr lang="el-GR" dirty="0" smtClean="0"/>
          </a:p>
          <a:p>
            <a:endParaRPr lang="el-GR" dirty="0"/>
          </a:p>
        </p:txBody>
      </p:sp>
      <p:pic>
        <p:nvPicPr>
          <p:cNvPr id="22530" name="Picture 2" descr="Ioanninamed.gr - Καρδιοαναπνευστική αναζωογόνηση"/>
          <p:cNvPicPr>
            <a:picLocks noChangeAspect="1" noChangeArrowheads="1"/>
          </p:cNvPicPr>
          <p:nvPr/>
        </p:nvPicPr>
        <p:blipFill>
          <a:blip r:embed="rId2"/>
          <a:srcRect/>
          <a:stretch>
            <a:fillRect/>
          </a:stretch>
        </p:blipFill>
        <p:spPr bwMode="auto">
          <a:xfrm>
            <a:off x="533400" y="1904999"/>
            <a:ext cx="7696200" cy="4712993"/>
          </a:xfrm>
          <a:prstGeom prst="rect">
            <a:avLst/>
          </a:prstGeom>
          <a:noFill/>
        </p:spPr>
      </p:pic>
      <p:sp>
        <p:nvSpPr>
          <p:cNvPr id="5" name="4 - Ορθογώνιο"/>
          <p:cNvSpPr/>
          <p:nvPr/>
        </p:nvSpPr>
        <p:spPr>
          <a:xfrm>
            <a:off x="5029200" y="6019800"/>
            <a:ext cx="4114800" cy="646331"/>
          </a:xfrm>
          <a:prstGeom prst="rect">
            <a:avLst/>
          </a:prstGeom>
        </p:spPr>
        <p:txBody>
          <a:bodyPr wrap="square">
            <a:spAutoFit/>
          </a:bodyPr>
          <a:lstStyle/>
          <a:p>
            <a:r>
              <a:rPr lang="en-US" dirty="0" smtClean="0"/>
              <a:t>https://youtu.be/vHsCfaHXMEE?si=SUmud7pMTvnCpPDW</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ΠΡΩΤΕΣ ΒΟΗΘΕΙΕΣ</a:t>
            </a:r>
            <a:endParaRPr lang="el-GR" dirty="0"/>
          </a:p>
        </p:txBody>
      </p:sp>
      <p:sp>
        <p:nvSpPr>
          <p:cNvPr id="3" name="2 - Θέση περιεχομένου"/>
          <p:cNvSpPr>
            <a:spLocks noGrp="1"/>
          </p:cNvSpPr>
          <p:nvPr>
            <p:ph sz="quarter" idx="1"/>
          </p:nvPr>
        </p:nvSpPr>
        <p:spPr>
          <a:xfrm>
            <a:off x="914400" y="1447800"/>
            <a:ext cx="7772400" cy="4191000"/>
          </a:xfrm>
        </p:spPr>
        <p:txBody>
          <a:bodyPr>
            <a:normAutofit lnSpcReduction="10000"/>
          </a:bodyPr>
          <a:lstStyle/>
          <a:p>
            <a:r>
              <a:rPr lang="el-GR" dirty="0" smtClean="0"/>
              <a:t>Απομάκρυνση βλαπτικού παράγοντα (δηλητήρια, ηλεκτρισμός, ξένα σώματα)</a:t>
            </a:r>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r>
              <a:rPr lang="el-GR" dirty="0" smtClean="0"/>
              <a:t>Προετοιμασία για μεταφορά στο νοσηλευτικό ίδρυμα και προσφορά ηθικής συμπαράστασης</a:t>
            </a:r>
          </a:p>
          <a:p>
            <a:endParaRPr lang="el-GR" dirty="0"/>
          </a:p>
        </p:txBody>
      </p:sp>
      <p:pic>
        <p:nvPicPr>
          <p:cNvPr id="23554" name="Picture 2" descr="ΗΛΕΚΤΡΙΣΜΟΣ - ΨΗΦΙΑΚΗ ΤΑΞΗ"/>
          <p:cNvPicPr>
            <a:picLocks noChangeAspect="1" noChangeArrowheads="1"/>
          </p:cNvPicPr>
          <p:nvPr/>
        </p:nvPicPr>
        <p:blipFill>
          <a:blip r:embed="rId2" cstate="print"/>
          <a:srcRect/>
          <a:stretch>
            <a:fillRect/>
          </a:stretch>
        </p:blipFill>
        <p:spPr bwMode="auto">
          <a:xfrm>
            <a:off x="228600" y="2362200"/>
            <a:ext cx="2600812" cy="2133600"/>
          </a:xfrm>
          <a:prstGeom prst="rect">
            <a:avLst/>
          </a:prstGeom>
          <a:noFill/>
        </p:spPr>
      </p:pic>
      <p:pic>
        <p:nvPicPr>
          <p:cNvPr id="23556" name="Picture 4" descr="Βιτριόλι: Δηλητήρια και όπλα έψαχνε στο ίντερνετ η 36χρονη μετά την επίθεση"/>
          <p:cNvPicPr>
            <a:picLocks noChangeAspect="1" noChangeArrowheads="1"/>
          </p:cNvPicPr>
          <p:nvPr/>
        </p:nvPicPr>
        <p:blipFill>
          <a:blip r:embed="rId3"/>
          <a:srcRect/>
          <a:stretch>
            <a:fillRect/>
          </a:stretch>
        </p:blipFill>
        <p:spPr bwMode="auto">
          <a:xfrm>
            <a:off x="6019800" y="2362200"/>
            <a:ext cx="2939143" cy="1981200"/>
          </a:xfrm>
          <a:prstGeom prst="rect">
            <a:avLst/>
          </a:prstGeom>
          <a:noFill/>
        </p:spPr>
      </p:pic>
      <p:pic>
        <p:nvPicPr>
          <p:cNvPr id="23558" name="Picture 6" descr="Αφαίρεση Ξένου Σώματος - Μαρία Μαρμαρά - Χειρούρος ΩΡΛ"/>
          <p:cNvPicPr>
            <a:picLocks noChangeAspect="1" noChangeArrowheads="1"/>
          </p:cNvPicPr>
          <p:nvPr/>
        </p:nvPicPr>
        <p:blipFill>
          <a:blip r:embed="rId4"/>
          <a:srcRect/>
          <a:stretch>
            <a:fillRect/>
          </a:stretch>
        </p:blipFill>
        <p:spPr bwMode="auto">
          <a:xfrm>
            <a:off x="2895600" y="2438400"/>
            <a:ext cx="3107187" cy="199072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7" end="7"/>
                                            </p:txEl>
                                          </p:spTgt>
                                        </p:tgtEl>
                                        <p:attrNameLst>
                                          <p:attrName>style.visibility</p:attrName>
                                        </p:attrNameLst>
                                      </p:cBhvr>
                                      <p:to>
                                        <p:strVal val="visible"/>
                                      </p:to>
                                    </p:set>
                                    <p:animEffect transition="in" filter="fade">
                                      <p:cBhvr>
                                        <p:cTn id="1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ΠΑΡΟΧΗ ΠΡΩΤΩΝ ΒΟΗΘΕΙΩΝ</a:t>
            </a:r>
            <a:endParaRPr lang="el-GR" dirty="0"/>
          </a:p>
        </p:txBody>
      </p:sp>
      <p:sp>
        <p:nvSpPr>
          <p:cNvPr id="3" name="2 - Θέση περιεχομένου"/>
          <p:cNvSpPr>
            <a:spLocks noGrp="1"/>
          </p:cNvSpPr>
          <p:nvPr>
            <p:ph sz="quarter" idx="1"/>
          </p:nvPr>
        </p:nvSpPr>
        <p:spPr>
          <a:xfrm>
            <a:off x="381000" y="1447800"/>
            <a:ext cx="8610600" cy="5105400"/>
          </a:xfrm>
        </p:spPr>
        <p:txBody>
          <a:bodyPr>
            <a:normAutofit/>
          </a:bodyPr>
          <a:lstStyle/>
          <a:p>
            <a:r>
              <a:rPr lang="el-GR" dirty="0" smtClean="0"/>
              <a:t>Δεν γίνεται μόνο από τους γιατρούς και νοσηλευτές αλλά και από ιδιώτες που παρακολούθησαν σεμινάρια. </a:t>
            </a:r>
          </a:p>
          <a:p>
            <a:r>
              <a:rPr lang="el-GR" dirty="0" smtClean="0"/>
              <a:t>Αυτό τονίζει την ανάγκη της παροχής των ανάλογων γνώσεων στον ευρύτερο πληθυσμό</a:t>
            </a:r>
          </a:p>
          <a:p>
            <a:r>
              <a:rPr lang="el-GR" dirty="0" smtClean="0"/>
              <a:t>Ας μην ξεχνάμε την τριπλή εντολή σ’ αυτόν που προσφέρει πρώτες βοήθειες: </a:t>
            </a:r>
            <a:r>
              <a:rPr lang="el-GR" b="1" dirty="0" smtClean="0">
                <a:solidFill>
                  <a:srgbClr val="FF0000"/>
                </a:solidFill>
              </a:rPr>
              <a:t>ΒΛΕΠΕ-ΜΙΛΑ- ΨΗΛΑΦΙΣΕ</a:t>
            </a:r>
          </a:p>
          <a:p>
            <a:pPr>
              <a:buNone/>
            </a:pPr>
            <a:r>
              <a:rPr lang="el-GR" dirty="0" smtClean="0"/>
              <a:t>Έτσι μπορούμε να δούμε αιμορραγίες που απαιτούν περίδεση και μιλώντας να διαπιστώσουμε την αδυναμία επαφής με το περιβάλλον, για να ψηλαφίσουμε τον σφυγμό που θα μας οδηγήσει στην έγκαιρη εφαρμογή τεχνητής αναπνοής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ΧΑΡΑΚΤΗΡΙΣΤΙΚΑ ΔΙΑΣΩΣΤΩΝ</a:t>
            </a:r>
            <a:endParaRPr lang="el-GR" dirty="0"/>
          </a:p>
        </p:txBody>
      </p:sp>
      <p:sp>
        <p:nvSpPr>
          <p:cNvPr id="3" name="2 - Θέση περιεχομένου"/>
          <p:cNvSpPr>
            <a:spLocks noGrp="1"/>
          </p:cNvSpPr>
          <p:nvPr>
            <p:ph sz="quarter" idx="1"/>
          </p:nvPr>
        </p:nvSpPr>
        <p:spPr/>
        <p:txBody>
          <a:bodyPr>
            <a:normAutofit/>
          </a:bodyPr>
          <a:lstStyle/>
          <a:p>
            <a:r>
              <a:rPr lang="el-GR" sz="3600" dirty="0" smtClean="0"/>
              <a:t>Ψυχραιμία για να δράσουμε λογικά και ήρεμα</a:t>
            </a:r>
          </a:p>
          <a:p>
            <a:r>
              <a:rPr lang="el-GR" sz="3600" dirty="0" smtClean="0"/>
              <a:t>Ένας έχει το πρόσταγμα και οι άλλοι βοηθάνε. Μην προσπαθείτε να κάνετε πολλά πράγματα μόνοι σας</a:t>
            </a:r>
          </a:p>
          <a:p>
            <a:r>
              <a:rPr lang="el-GR" sz="3600" dirty="0" smtClean="0"/>
              <a:t>Καλούμε βοήθεια-απομακρύνουμε τους περίεργους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274638"/>
            <a:ext cx="8839200" cy="1143000"/>
          </a:xfrm>
        </p:spPr>
        <p:txBody>
          <a:bodyPr>
            <a:normAutofit fontScale="90000"/>
          </a:bodyPr>
          <a:lstStyle/>
          <a:p>
            <a:pPr algn="ctr"/>
            <a:r>
              <a:rPr lang="el-GR" dirty="0" smtClean="0"/>
              <a:t>ΑΜΕΣΕΣ ΕΝΕΡΓΕΙΕΣ ΠΑΡΟΧΗΣ ΠΡΩΤΩΝ                 ΒΟΗΘΕΙΩΝ</a:t>
            </a:r>
            <a:endParaRPr lang="el-GR" dirty="0"/>
          </a:p>
        </p:txBody>
      </p:sp>
      <p:sp>
        <p:nvSpPr>
          <p:cNvPr id="3" name="2 - Θέση περιεχομένου"/>
          <p:cNvSpPr>
            <a:spLocks noGrp="1"/>
          </p:cNvSpPr>
          <p:nvPr>
            <p:ph sz="quarter" idx="1"/>
          </p:nvPr>
        </p:nvSpPr>
        <p:spPr>
          <a:xfrm>
            <a:off x="304800" y="1447800"/>
            <a:ext cx="8382000" cy="5029200"/>
          </a:xfrm>
        </p:spPr>
        <p:txBody>
          <a:bodyPr>
            <a:normAutofit/>
          </a:bodyPr>
          <a:lstStyle/>
          <a:p>
            <a:r>
              <a:rPr lang="el-GR" sz="3000" dirty="0" smtClean="0"/>
              <a:t>Ακινητοποιούμε τον πάσχοντα ξαπλώνοντας τον σε ένα φορείο ή σε κάτι σταθερό</a:t>
            </a:r>
          </a:p>
          <a:p>
            <a:pPr>
              <a:buNone/>
            </a:pPr>
            <a:r>
              <a:rPr lang="el-GR" sz="3000" dirty="0" smtClean="0"/>
              <a:t> </a:t>
            </a:r>
            <a:endParaRPr lang="el-GR" sz="3000" dirty="0" smtClean="0"/>
          </a:p>
          <a:p>
            <a:endParaRPr lang="el-GR" dirty="0"/>
          </a:p>
        </p:txBody>
      </p:sp>
      <p:pic>
        <p:nvPicPr>
          <p:cNvPr id="4098" name="Picture 2" descr="Φορείο επειγόντων τύπου Scoop - Φορεία Α' Βοηθειών στο Paterakis Medical  Group"/>
          <p:cNvPicPr>
            <a:picLocks noChangeAspect="1" noChangeArrowheads="1"/>
          </p:cNvPicPr>
          <p:nvPr/>
        </p:nvPicPr>
        <p:blipFill>
          <a:blip r:embed="rId2"/>
          <a:srcRect/>
          <a:stretch>
            <a:fillRect/>
          </a:stretch>
        </p:blipFill>
        <p:spPr bwMode="auto">
          <a:xfrm>
            <a:off x="609600" y="2362200"/>
            <a:ext cx="7086600" cy="365713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Δικαιοσύνη">
  <a:themeElements>
    <a:clrScheme name="Δικαιοσύνη">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309</TotalTime>
  <Words>468</Words>
  <Application>Microsoft Office PowerPoint</Application>
  <PresentationFormat>Προβολή στην οθόνη (4:3)</PresentationFormat>
  <Paragraphs>85</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Δικαιοσύνη</vt:lpstr>
      <vt:lpstr>Βασικές αρχές πρώτων βοηθειών και διάσωσης</vt:lpstr>
      <vt:lpstr>ΣΚΟΠΟΣ ΤΩΝ ΠΡΩΤΩΝ ΒΟΗΘΕΙΩΝ</vt:lpstr>
      <vt:lpstr>ΠΡΩΤΕΣ ΒΟΗΘΕΙΕΣ</vt:lpstr>
      <vt:lpstr>ΠΡΩΤΕΣ ΒΟΗΘΕΙΕΣ</vt:lpstr>
      <vt:lpstr>ΠΡΩΤΕΣ ΒΟΗΘΕΙΕΣ</vt:lpstr>
      <vt:lpstr>ΠΡΩΤΕΣ ΒΟΗΘΕΙΕΣ</vt:lpstr>
      <vt:lpstr>ΠΑΡΟΧΗ ΠΡΩΤΩΝ ΒΟΗΘΕΙΩΝ</vt:lpstr>
      <vt:lpstr>ΧΑΡΑΚΤΗΡΙΣΤΙΚΑ ΔΙΑΣΩΣΤΩΝ</vt:lpstr>
      <vt:lpstr>ΑΜΕΣΕΣ ΕΝΕΡΓΕΙΕΣ ΠΑΡΟΧΗΣ ΠΡΩΤΩΝ                 ΒΟΗΘΕΙΩΝ</vt:lpstr>
      <vt:lpstr>ΑΜΕΣΕΣ ΕΝΕΡΓΕΙΕΣ ΠΑΡΟΧΗΣ ΠΡΩΤΩΝ                 ΒΟΗΘΕΙΩΝ</vt:lpstr>
      <vt:lpstr>ΠΡΟΧΕΙΡΟ ΦΑΡΜΑΚΕΙΟ</vt:lpstr>
      <vt:lpstr>ΠΡΟΧΕΙΡΟ ΦΑΡΜΑΚΕΙΟ</vt:lpstr>
      <vt:lpstr>ΤΕΛΟΣ ΕΝΟΤΗΤΑΣ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Βασικές αρχές πρώτων βοηθειών και διάσωσης</dc:title>
  <dc:creator>Τάσος</dc:creator>
  <cp:lastModifiedBy>Τάσος</cp:lastModifiedBy>
  <cp:revision>11</cp:revision>
  <dcterms:created xsi:type="dcterms:W3CDTF">2024-10-19T06:21:41Z</dcterms:created>
  <dcterms:modified xsi:type="dcterms:W3CDTF">2024-10-21T08:22:32Z</dcterms:modified>
</cp:coreProperties>
</file>