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57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2059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44F5-CA92-4DDE-8120-6BF91FA42201}" type="datetimeFigureOut">
              <a:rPr lang="el-GR" smtClean="0"/>
              <a:pPr/>
              <a:t>28/3/2024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AB83-40A0-42A6-AEC6-0F75D2E6FC3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44F5-CA92-4DDE-8120-6BF91FA42201}" type="datetimeFigureOut">
              <a:rPr lang="el-GR" smtClean="0"/>
              <a:pPr/>
              <a:t>28/3/2024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AB83-40A0-42A6-AEC6-0F75D2E6FC3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44F5-CA92-4DDE-8120-6BF91FA42201}" type="datetimeFigureOut">
              <a:rPr lang="el-GR" smtClean="0"/>
              <a:pPr/>
              <a:t>28/3/2024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AB83-40A0-42A6-AEC6-0F75D2E6FC3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44F5-CA92-4DDE-8120-6BF91FA42201}" type="datetimeFigureOut">
              <a:rPr lang="el-GR" smtClean="0"/>
              <a:pPr/>
              <a:t>28/3/2024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AB83-40A0-42A6-AEC6-0F75D2E6FC3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44F5-CA92-4DDE-8120-6BF91FA42201}" type="datetimeFigureOut">
              <a:rPr lang="el-GR" smtClean="0"/>
              <a:pPr/>
              <a:t>28/3/2024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AB83-40A0-42A6-AEC6-0F75D2E6FC3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44F5-CA92-4DDE-8120-6BF91FA42201}" type="datetimeFigureOut">
              <a:rPr lang="el-GR" smtClean="0"/>
              <a:pPr/>
              <a:t>28/3/2024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AB83-40A0-42A6-AEC6-0F75D2E6FC3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44F5-CA92-4DDE-8120-6BF91FA42201}" type="datetimeFigureOut">
              <a:rPr lang="el-GR" smtClean="0"/>
              <a:pPr/>
              <a:t>28/3/2024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AB83-40A0-42A6-AEC6-0F75D2E6FC3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44F5-CA92-4DDE-8120-6BF91FA42201}" type="datetimeFigureOut">
              <a:rPr lang="el-GR" smtClean="0"/>
              <a:pPr/>
              <a:t>28/3/2024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AB83-40A0-42A6-AEC6-0F75D2E6FC3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44F5-CA92-4DDE-8120-6BF91FA42201}" type="datetimeFigureOut">
              <a:rPr lang="el-GR" smtClean="0"/>
              <a:pPr/>
              <a:t>28/3/2024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AB83-40A0-42A6-AEC6-0F75D2E6FC3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44F5-CA92-4DDE-8120-6BF91FA42201}" type="datetimeFigureOut">
              <a:rPr lang="el-GR" smtClean="0"/>
              <a:pPr/>
              <a:t>28/3/2024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AB83-40A0-42A6-AEC6-0F75D2E6FC3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44F5-CA92-4DDE-8120-6BF91FA42201}" type="datetimeFigureOut">
              <a:rPr lang="el-GR" smtClean="0"/>
              <a:pPr/>
              <a:t>28/3/2024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AB83-40A0-42A6-AEC6-0F75D2E6FC3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544F5-CA92-4DDE-8120-6BF91FA42201}" type="datetimeFigureOut">
              <a:rPr lang="el-GR" smtClean="0"/>
              <a:pPr/>
              <a:t>28/3/2024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9AB83-40A0-42A6-AEC6-0F75D2E6FC3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99EBD1CC-0041-3BB8-C390-3FFB9960D4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000108"/>
            <a:ext cx="7772400" cy="2286016"/>
          </a:xfrm>
        </p:spPr>
        <p:txBody>
          <a:bodyPr>
            <a:normAutofit/>
          </a:bodyPr>
          <a:lstStyle/>
          <a:p>
            <a:r>
              <a:rPr lang="el-GR" sz="2700" b="1" i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sz="2700" b="1" i="1" baseline="30000" dirty="0">
                <a:latin typeface="Times New Roman" pitchFamily="18" charset="0"/>
                <a:cs typeface="Times New Roman" pitchFamily="18" charset="0"/>
              </a:rPr>
              <a:t>η</a:t>
            </a:r>
            <a:r>
              <a:rPr lang="el-GR" sz="2700" b="1" i="1" dirty="0">
                <a:latin typeface="Times New Roman" pitchFamily="18" charset="0"/>
                <a:cs typeface="Times New Roman" pitchFamily="18" charset="0"/>
              </a:rPr>
              <a:t> Ενότητα</a:t>
            </a:r>
            <a:br>
              <a:rPr lang="el-GR" b="1" dirty="0">
                <a:latin typeface="Times New Roman" pitchFamily="18" charset="0"/>
                <a:cs typeface="Times New Roman" pitchFamily="18" charset="0"/>
              </a:rPr>
            </a:br>
            <a:r>
              <a:rPr lang="el-GR" b="1" dirty="0">
                <a:latin typeface="Times New Roman" pitchFamily="18" charset="0"/>
                <a:cs typeface="Times New Roman" pitchFamily="18" charset="0"/>
              </a:rPr>
              <a:t>ΟΔΟΙ ΧΟΡΗΓΗΣΗΣ – ΔΟΣΕΙΣ - ΣΥΝΤΑΓΗ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76" y="3857628"/>
            <a:ext cx="7000924" cy="2643206"/>
          </a:xfrm>
        </p:spPr>
        <p:txBody>
          <a:bodyPr/>
          <a:lstStyle/>
          <a:p>
            <a:r>
              <a:rPr lang="el-GR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ΜΑΘΗΜΑ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ΠΑΘΟΛΟΓΙΑ - ΦΑΡΜΑΚΟΛΟΓΙΑ</a:t>
            </a:r>
          </a:p>
          <a:p>
            <a:r>
              <a:rPr lang="el-GR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ΕΙΔΙΚΟΤΗΤΑ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ΤΕΧΝΙΚΟΣ ΑΙΣΘΗΤΙΚΟΣ ΠΟΔΟΛΟΓΙΑΣ - ΚΑΛΛΩΠΙΣΜΟΥ ΝΥΧΙΩΝ ΚΑΙ ΟΝΥΧΟΠΛΑΣΤΙΚΗΣ (Δ’ ΕΞΑΜΗΝΟ)</a:t>
            </a:r>
          </a:p>
          <a:p>
            <a:r>
              <a:rPr lang="el-GR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ΕΚΠΑΙΔΕΥΤΡΙΑ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ΕΥΤΕΡΠΗ ΜΗΤΡΑΚΗ, ΝΟΣΗΛΕΥΤΡΙΑ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4AAC24-5CE8-CB3B-3B05-A5164E5DFA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DF63A-B73A-7543-F308-7B1B817F6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Οδοί χορήγησης των φαρμάκων</a:t>
            </a:r>
            <a:endParaRPr lang="el-GR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D2A8A-F2AD-2E7F-C657-F8B406627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>
                <a:latin typeface="Times New Roman" pitchFamily="18" charset="0"/>
                <a:cs typeface="Times New Roman" pitchFamily="18" charset="0"/>
              </a:rPr>
              <a:t>Ορισμένα φάρμακα </a:t>
            </a:r>
            <a:r>
              <a:rPr lang="el-GR" dirty="0" err="1">
                <a:latin typeface="Times New Roman" pitchFamily="18" charset="0"/>
                <a:cs typeface="Times New Roman" pitchFamily="18" charset="0"/>
              </a:rPr>
              <a:t>απορροφώνται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στη γενική κυκλοφορία, προκαλώντας συστηματικές δράσεις (π.χ. </a:t>
            </a:r>
            <a:r>
              <a:rPr lang="el-GR" dirty="0" err="1">
                <a:latin typeface="Times New Roman" pitchFamily="18" charset="0"/>
                <a:cs typeface="Times New Roman" pitchFamily="18" charset="0"/>
              </a:rPr>
              <a:t>κορτικοστεροειδή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).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arenR" startAt="8"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Η </a:t>
            </a:r>
            <a:r>
              <a:rPr lang="el-GR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ενδοπεριτοναική</a:t>
            </a:r>
            <a:r>
              <a:rPr lang="el-G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χορήγηση</a:t>
            </a:r>
          </a:p>
          <a:p>
            <a:pPr algn="just"/>
            <a:r>
              <a:rPr lang="el-GR" dirty="0">
                <a:latin typeface="Times New Roman" pitchFamily="18" charset="0"/>
                <a:cs typeface="Times New Roman" pitchFamily="18" charset="0"/>
              </a:rPr>
              <a:t>Χρησιμοποιείται σπάνια.</a:t>
            </a:r>
          </a:p>
          <a:p>
            <a:pPr algn="just"/>
            <a:r>
              <a:rPr lang="el-GR" dirty="0">
                <a:latin typeface="Times New Roman" pitchFamily="18" charset="0"/>
                <a:cs typeface="Times New Roman" pitchFamily="18" charset="0"/>
              </a:rPr>
              <a:t>Η απορρόφηση του φαρμάκου είναι αρκετά γρήγορη λόγω της πλούσιας αιμάτωσης του περιτόναιου.</a:t>
            </a:r>
          </a:p>
          <a:p>
            <a:pPr marL="0" indent="0" algn="just">
              <a:buNone/>
            </a:pP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981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2B0682-907B-F757-47F3-E7713F2849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4D0B6-4158-ED92-BC75-B9E970054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Οδοί χορήγησης των φαρμάκων</a:t>
            </a:r>
            <a:endParaRPr lang="el-GR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9D85D-95EB-4B88-BE81-0C2119742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1911300A-4453-A9BB-D82B-C0E6E97A9F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4912" y="1814512"/>
            <a:ext cx="6734175" cy="32289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A77A78A-03F6-F3D9-8089-9419C6B8C6C0}"/>
              </a:ext>
            </a:extLst>
          </p:cNvPr>
          <p:cNvSpPr txBox="1"/>
          <p:nvPr/>
        </p:nvSpPr>
        <p:spPr>
          <a:xfrm>
            <a:off x="1204912" y="5373216"/>
            <a:ext cx="6607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ΙΜ </a:t>
            </a:r>
            <a:r>
              <a:rPr lang="el-GR" dirty="0" err="1"/>
              <a:t>ενδομυική</a:t>
            </a:r>
            <a:r>
              <a:rPr lang="el-GR" dirty="0"/>
              <a:t>, </a:t>
            </a:r>
            <a:r>
              <a:rPr lang="en-US" dirty="0"/>
              <a:t>SC </a:t>
            </a:r>
            <a:r>
              <a:rPr lang="el-GR" dirty="0"/>
              <a:t>υποδόρια, </a:t>
            </a:r>
            <a:r>
              <a:rPr lang="en-US" dirty="0"/>
              <a:t>ID </a:t>
            </a:r>
            <a:r>
              <a:rPr lang="el-GR" dirty="0"/>
              <a:t>ενδοδερμική (τρόποι έγχυσης ενέσιμου διαλύματος)</a:t>
            </a:r>
          </a:p>
        </p:txBody>
      </p:sp>
    </p:spTree>
    <p:extLst>
      <p:ext uri="{BB962C8B-B14F-4D97-AF65-F5344CB8AC3E}">
        <p14:creationId xmlns:p14="http://schemas.microsoft.com/office/powerpoint/2010/main" val="4221372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56742C-3015-7B94-F96B-2046B36D66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C2AA4-CFE6-EF35-9ADE-6230663CB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Οδοί χορήγησης των φαρμάκων</a:t>
            </a:r>
            <a:endParaRPr lang="el-GR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9546E-FA41-A5B2-3402-E10B328BF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2A4AAD6D-327B-8150-6E0A-71B8D93C9A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999" y="1417637"/>
            <a:ext cx="6118245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059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5EFC5C-7CB0-7242-FCD0-D40E761ACE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A1CF1-C0BE-9881-58D4-C2F9F0C0C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Οδοί χορήγησης των φαρμάκων</a:t>
            </a:r>
            <a:endParaRPr lang="el-GR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5E71A-C59B-E272-4EB5-244DC6626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BB179515-FA29-DC90-71A5-F864771D71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9748" y="1403247"/>
            <a:ext cx="6344503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1402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F81E16-6D1C-4342-3815-7D77C86571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8397A-BD5D-A40D-9904-233CCAA11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Δόσεις</a:t>
            </a:r>
            <a:endParaRPr lang="el-GR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B546C-E272-9DFC-2E35-D12DF084B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l-G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Δόση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είναι η ποσότητα φαρμάκου που δίνεται στον ασθενή για ένα ορισμένο χρονικό διάστημα και δημιουργεί μια δεδομένη ενέργεια.</a:t>
            </a:r>
          </a:p>
          <a:p>
            <a:pPr marL="0" indent="0" algn="just">
              <a:buNone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Τα είδη των δόσεων στη θεραπευτική είναι τα εξής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1)  </a:t>
            </a:r>
            <a:r>
              <a:rPr lang="el-G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Εφ’ άπαξ δόση (ΑΔ)</a:t>
            </a:r>
          </a:p>
          <a:p>
            <a:pPr marL="0" indent="0" algn="just">
              <a:buNone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Είναι η ποσότητα του φαρμάκου που χορηγείται μια φορά και επιφέρει θεραπευτικά αποτελέσματα.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601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927447-0A4A-1B86-EA6A-4D6BF0A44A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14C60-3510-30C5-E23A-46AB46575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Δόσεις</a:t>
            </a:r>
            <a:endParaRPr lang="el-GR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75C24-FCD2-5FB8-BE60-E5245B7EF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2)  </a:t>
            </a:r>
            <a:r>
              <a:rPr lang="el-G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Μέγιστη εφ’ άπαξ δόση (ΜΑΔ)</a:t>
            </a:r>
          </a:p>
          <a:p>
            <a:pPr marL="0" indent="0" algn="just">
              <a:buNone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Είναι η μεγαλύτερη ποσότητα φαρμάκου που χορηγείται μια φορά και επιφέρει θεραπευτικά αποτελέσματα.</a:t>
            </a:r>
          </a:p>
          <a:p>
            <a:pPr marL="0" indent="0" algn="just">
              <a:buNone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3)  </a:t>
            </a:r>
            <a:r>
              <a:rPr lang="el-G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Ημερήσια δόση (ΗΔ)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Είναι η ποσότητα του φαρμάκου που παίρνει ο ασθενής σε μια ημέρα.</a:t>
            </a: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764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035DBD-E9DC-B940-1D14-DADC5718EA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4DFEE-DC93-20B2-2FA7-B0F2476DB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Δόσεις</a:t>
            </a:r>
            <a:endParaRPr lang="el-GR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16A77-45C1-D10C-54ED-1EA32B237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4)  </a:t>
            </a:r>
            <a:r>
              <a:rPr lang="el-G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Μέγιστη ημερήσια δόση (ΜΗΔ)</a:t>
            </a:r>
          </a:p>
          <a:p>
            <a:pPr marL="0" indent="0" algn="just">
              <a:buNone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Είναι η μεγαλύτερη ποσότητα του φαρμάκου που μπορεί να χορηγηθεί σε μια ημέρα, πάνω από την οποία είναι δυνατόν να έχουμε τοξικά φαινόμενα.</a:t>
            </a:r>
          </a:p>
          <a:p>
            <a:pPr marL="0" indent="0" algn="just">
              <a:buNone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5)  </a:t>
            </a:r>
            <a:r>
              <a:rPr lang="el-G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Δόση κορεσμού (ΔΚ) ή δόση εφόδου (ΔΕ)</a:t>
            </a:r>
          </a:p>
          <a:p>
            <a:pPr marL="0" indent="0" algn="just">
              <a:buNone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Είναι η συνολική δόση φαρμάκου με την οποία επιτυγχάνονται γρήγορα θεραπευτικά επίπεδα του φαρμάκου στον ορό/πλάσμα.</a:t>
            </a:r>
          </a:p>
        </p:txBody>
      </p:sp>
    </p:spTree>
    <p:extLst>
      <p:ext uri="{BB962C8B-B14F-4D97-AF65-F5344CB8AC3E}">
        <p14:creationId xmlns:p14="http://schemas.microsoft.com/office/powerpoint/2010/main" val="37662064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9FB049-0184-56D7-9865-FAC25AC0E3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68F64-CABC-52B6-0A31-01EA4F2EC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Δόσεις</a:t>
            </a:r>
            <a:endParaRPr lang="el-GR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9A243-A4DF-0F51-28DC-A3D4581D6C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6)  </a:t>
            </a:r>
            <a:r>
              <a:rPr lang="el-G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Δόση συντήρησης (ΔΣ)</a:t>
            </a:r>
          </a:p>
          <a:p>
            <a:pPr marL="0" indent="0" algn="just">
              <a:buNone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Είναι η δόση που χορηγείται, ώστε να διατηρούνται σταθερά τα θεραπευτικά επίπεδα του φαρμάκου στον ορό/πλάσμα του αίματος.</a:t>
            </a:r>
          </a:p>
          <a:p>
            <a:pPr marL="0" indent="0" algn="just">
              <a:buNone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Η δόση συντήρησης είναι μικρότερη από τη δόση εφόδου.</a:t>
            </a:r>
          </a:p>
        </p:txBody>
      </p:sp>
    </p:spTree>
    <p:extLst>
      <p:ext uri="{BB962C8B-B14F-4D97-AF65-F5344CB8AC3E}">
        <p14:creationId xmlns:p14="http://schemas.microsoft.com/office/powerpoint/2010/main" val="740232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BC41F7-C3FF-37D2-6046-2AB042C0F0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32593-F68C-76AE-6C8D-CDA8590EC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Δόσεις</a:t>
            </a:r>
            <a:endParaRPr lang="el-GR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0DCB4-E80C-5453-C050-A7E617D36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l-GR" dirty="0">
                <a:latin typeface="Times New Roman" pitchFamily="18" charset="0"/>
                <a:cs typeface="Times New Roman" pitchFamily="18" charset="0"/>
              </a:rPr>
              <a:t>Η επιτυχία μιας θεραπευτικής αγωγής βασίζεται στην επιλογή του κατάλληλου </a:t>
            </a:r>
            <a:r>
              <a:rPr lang="el-GR" dirty="0" err="1">
                <a:latin typeface="Times New Roman" pitchFamily="18" charset="0"/>
                <a:cs typeface="Times New Roman" pitchFamily="18" charset="0"/>
              </a:rPr>
              <a:t>δοσολογικού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σχήματος, ώστε να επιτευχθούν θεραπευτικά επίπεδα στο πλάσμα του αίματος κατά τη διάρκεια της θεραπείας.</a:t>
            </a:r>
          </a:p>
          <a:p>
            <a:pPr algn="just"/>
            <a:r>
              <a:rPr lang="el-GR" dirty="0">
                <a:latin typeface="Times New Roman" pitchFamily="18" charset="0"/>
                <a:cs typeface="Times New Roman" pitchFamily="18" charset="0"/>
              </a:rPr>
              <a:t>Για τον προσδιορισμό του κατάλληλου </a:t>
            </a:r>
            <a:r>
              <a:rPr lang="el-GR" dirty="0" err="1">
                <a:latin typeface="Times New Roman" pitchFamily="18" charset="0"/>
                <a:cs typeface="Times New Roman" pitchFamily="18" charset="0"/>
              </a:rPr>
              <a:t>δοσολογικού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σχήματος, θα πρέπει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Να ορισθεί το επιθυμητό επίπεδο συγκέντρωσης φαρμάκου στο πλάσμα.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Να προσδιορισθεί η δόση συντήρησης.</a:t>
            </a:r>
          </a:p>
        </p:txBody>
      </p:sp>
    </p:spTree>
    <p:extLst>
      <p:ext uri="{BB962C8B-B14F-4D97-AF65-F5344CB8AC3E}">
        <p14:creationId xmlns:p14="http://schemas.microsoft.com/office/powerpoint/2010/main" val="7251489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965B6D-488F-3F6A-FBF4-9507464FDA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AE7CD-46E6-669F-D206-BEDD8FC6F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Δόσεις</a:t>
            </a:r>
            <a:endParaRPr lang="el-GR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D719CA-97C1-92C3-821A-44CABE70A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Η επιθυμητή συγκέντρωση φαρμάκου στο πλάσμα ώστε να επιτευχθεί θεραπευτικό αποτέλεσμα, εξαρτάται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Από τη δόση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Από την οδό χορήγησης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Από την κατανομή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Από το ρυθμό μεταβολισμού του φαρμάκου</a:t>
            </a:r>
          </a:p>
        </p:txBody>
      </p:sp>
    </p:spTree>
    <p:extLst>
      <p:ext uri="{BB962C8B-B14F-4D97-AF65-F5344CB8AC3E}">
        <p14:creationId xmlns:p14="http://schemas.microsoft.com/office/powerpoint/2010/main" val="2324949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Οδοί χορήγησης των φαρμάκων</a:t>
            </a:r>
            <a:endParaRPr lang="el-G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-457200" algn="just"/>
            <a:r>
              <a:rPr lang="el-GR" dirty="0">
                <a:latin typeface="Times New Roman" pitchFamily="18" charset="0"/>
                <a:cs typeface="Times New Roman" pitchFamily="18" charset="0"/>
              </a:rPr>
              <a:t>Η χορήγηση των φαρμάκων στον οργανισμό μπορεί να γίνει από διαφορετικές οδούς.</a:t>
            </a:r>
          </a:p>
          <a:p>
            <a:pPr marL="114300" indent="-457200" algn="just"/>
            <a:r>
              <a:rPr lang="el-GR" dirty="0">
                <a:latin typeface="Times New Roman" pitchFamily="18" charset="0"/>
                <a:cs typeface="Times New Roman" pitchFamily="18" charset="0"/>
              </a:rPr>
              <a:t>Η </a:t>
            </a:r>
            <a:r>
              <a:rPr lang="el-G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οδός χορήγησης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ενός φαρμάκου καθορίζει την ποσότητα του φαρμάκου που φτάνει στους στόχους στους οποίους δρα, καθώς επίσης και το πόσο γρήγορα επέρχεται η δράση του φαρμάκου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E1F85B-CFA5-247B-7BCF-E373D89A9C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BDEDB-FAA3-C8DC-CC1C-223E36E50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Δόσεις</a:t>
            </a:r>
            <a:endParaRPr lang="el-GR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66D8A-641B-C861-E418-BF8CB76BC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l-G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Κατανομή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όταν ένα φάρμακο εισέρχεται στην κυκλοφορία, κατανέμεται στους ιστούς του σώματος. Η κατανομή στον κάθε ιστό εξαρτάται από την αιμάτωσή του.</a:t>
            </a:r>
          </a:p>
          <a:p>
            <a:pPr marL="0" indent="0" algn="just">
              <a:buNone/>
            </a:pPr>
            <a:r>
              <a:rPr lang="el-G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Βιοδιαθεσιμότητα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το ποσοστό της δόσης ενός φαρμάκου που τελικά θα εισέλθει στη συστηματική κυκλοφορία.</a:t>
            </a:r>
          </a:p>
          <a:p>
            <a:pPr marL="0" indent="0" algn="just">
              <a:buNone/>
            </a:pPr>
            <a:r>
              <a:rPr lang="el-G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Κάθαρση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η ικανότητα του οργανισμού να απομακρύνει ένα φάρμακο. Συνήθως απεκκρίνεται από τα νεφρά ή να </a:t>
            </a:r>
            <a:r>
              <a:rPr lang="el-GR" dirty="0" err="1">
                <a:latin typeface="Times New Roman" pitchFamily="18" charset="0"/>
                <a:cs typeface="Times New Roman" pitchFamily="18" charset="0"/>
              </a:rPr>
              <a:t>μεταβολιστεί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στο ήπαρ και να απεκκριθεί από τη χολή.</a:t>
            </a:r>
          </a:p>
        </p:txBody>
      </p:sp>
    </p:spTree>
    <p:extLst>
      <p:ext uri="{BB962C8B-B14F-4D97-AF65-F5344CB8AC3E}">
        <p14:creationId xmlns:p14="http://schemas.microsoft.com/office/powerpoint/2010/main" val="4384411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59499A-B218-9B54-F7F2-C4F39AD86F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C171E-B6DA-A9C3-11B4-BC3BBC6CA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Συνταγή</a:t>
            </a:r>
            <a:endParaRPr lang="el-GR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0F7BD-D049-B9C3-06CB-27FCB5109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Η </a:t>
            </a:r>
            <a:r>
              <a:rPr lang="el-G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συνταγή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είναι γραπτή εντολή του γιατρού προς τον φαρμακοποιό , που περιέχει το όνομα, τη μορφή, τη δοσολογία και την ποσότητα του φαρμάκου, καθώς και οδηγίες χρήσης του.</a:t>
            </a:r>
          </a:p>
          <a:p>
            <a:pPr marL="0" indent="0" algn="just">
              <a:buNone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Τα μέρη της συνταγής περιλαμβάνουν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dirty="0">
                <a:latin typeface="Times New Roman" pitchFamily="18" charset="0"/>
                <a:cs typeface="Times New Roman" pitchFamily="18" charset="0"/>
              </a:rPr>
              <a:t>Τα στοιχεία του ιατρού.</a:t>
            </a:r>
          </a:p>
          <a:p>
            <a:pPr algn="just"/>
            <a:r>
              <a:rPr lang="el-GR" dirty="0">
                <a:latin typeface="Times New Roman" pitchFamily="18" charset="0"/>
                <a:cs typeface="Times New Roman" pitchFamily="18" charset="0"/>
              </a:rPr>
              <a:t>Τα στοιχεία του ασθενή.</a:t>
            </a:r>
          </a:p>
          <a:p>
            <a:pPr marL="0" indent="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8894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530688-AF47-499F-E494-C5E956BB41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0CB86-0E05-D7B3-A1EE-477970891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Συνταγή</a:t>
            </a:r>
            <a:endParaRPr lang="el-GR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471EC-B3E5-8C72-67EB-7ED6E6A7B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>
                <a:latin typeface="Times New Roman" pitchFamily="18" charset="0"/>
                <a:cs typeface="Times New Roman" pitchFamily="18" charset="0"/>
              </a:rPr>
              <a:t>Την κοινόχρηστη ή εμπορική ονομασία του φαρμάκου, τη μορφή και τη δοσολογία της.</a:t>
            </a:r>
          </a:p>
          <a:p>
            <a:pPr algn="just"/>
            <a:r>
              <a:rPr lang="el-GR" dirty="0">
                <a:latin typeface="Times New Roman" pitchFamily="18" charset="0"/>
                <a:cs typeface="Times New Roman" pitchFamily="18" charset="0"/>
              </a:rPr>
              <a:t>Τη συνολική ποσότητα που θα λάβει ο ασθενής από το φαρμακείο.</a:t>
            </a:r>
          </a:p>
          <a:p>
            <a:pPr algn="just"/>
            <a:r>
              <a:rPr lang="el-GR" dirty="0">
                <a:latin typeface="Times New Roman" pitchFamily="18" charset="0"/>
                <a:cs typeface="Times New Roman" pitchFamily="18" charset="0"/>
              </a:rPr>
              <a:t>Οδηγίες προς τον ασθενή για τη σωστή χρήση του φαρμάκου.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020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3E10BF-D34F-66DC-3C74-F729405DF3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556B9-83C3-DEFB-A466-0958B457D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Οδοί χορήγησης των φαρμάκων</a:t>
            </a:r>
            <a:endParaRPr lang="el-GR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630E1-D679-0C31-F2E2-2F2377BC5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buAutoNum type="arabicParenR"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Η </a:t>
            </a:r>
            <a:r>
              <a:rPr lang="el-G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χορήγηση από το στόμα (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el-GR" dirty="0">
                <a:latin typeface="Times New Roman" pitchFamily="18" charset="0"/>
                <a:cs typeface="Times New Roman" pitchFamily="18" charset="0"/>
              </a:rPr>
              <a:t>Γίνεται με κατάποση ή υπογλώσσια τοποθέτηση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sublingual). 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dirty="0">
                <a:latin typeface="Times New Roman" pitchFamily="18" charset="0"/>
                <a:cs typeface="Times New Roman" pitchFamily="18" charset="0"/>
              </a:rPr>
              <a:t>Η χορήγηση από το στόμα και από το ορθό, χαρακτηρίζεται ως εντερική χορήγηση, ενώ η χορήγηση με ένεση ως παρεντερική.</a:t>
            </a:r>
          </a:p>
          <a:p>
            <a:pPr algn="just"/>
            <a:r>
              <a:rPr lang="el-GR" dirty="0">
                <a:latin typeface="Times New Roman" pitchFamily="18" charset="0"/>
                <a:cs typeface="Times New Roman" pitchFamily="18" charset="0"/>
              </a:rPr>
              <a:t>Η στοματική χορήγηση είναι η πιο δημοφιλής, καθώς είναι ασφαλής, οικονομική και μπορεί να γίνει από τον ίδιο τον ασθενή.</a:t>
            </a: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696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4341C4-89DC-FBB5-F144-DA6A29DE73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150A3-DACC-19F7-DE2D-7A6F6939C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Οδοί χορήγησης των φαρμάκων</a:t>
            </a:r>
            <a:endParaRPr lang="el-GR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B4A30-5866-C9DC-4B38-97A9500FB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>
                <a:latin typeface="Times New Roman" pitchFamily="18" charset="0"/>
                <a:cs typeface="Times New Roman" pitchFamily="18" charset="0"/>
              </a:rPr>
              <a:t>Για να είναι αποτελεσματικό, το φάρμακο θα πρέπει να είναι διαλυτό στα οξέα του στομάχου και να είναι ανθεκτικό στα οξέα των γαστρικών υγρών.</a:t>
            </a:r>
          </a:p>
          <a:p>
            <a:pPr algn="just"/>
            <a:r>
              <a:rPr lang="el-GR" dirty="0">
                <a:latin typeface="Times New Roman" pitchFamily="18" charset="0"/>
                <a:cs typeface="Times New Roman" pitchFamily="18" charset="0"/>
              </a:rPr>
              <a:t>Επίσης, πρέπει να είναι ικανό να διαπερνά το τοίχωμα του γαστρεντερικού σωλήνα, προκειμένου να μπορεί να φτάνει στα τριχοειδή αγγεία.</a:t>
            </a:r>
          </a:p>
        </p:txBody>
      </p:sp>
    </p:spTree>
    <p:extLst>
      <p:ext uri="{BB962C8B-B14F-4D97-AF65-F5344CB8AC3E}">
        <p14:creationId xmlns:p14="http://schemas.microsoft.com/office/powerpoint/2010/main" val="3333017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9B5931-BD85-1CE5-B35F-D7D480BB2E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DBFB2-B5D8-709F-3881-7F4B5169F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Οδοί χορήγησης των φαρμάκων</a:t>
            </a:r>
            <a:endParaRPr lang="el-GR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0D400-3496-7CF1-F4D4-EC6BA59CD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2)  Η </a:t>
            </a:r>
            <a:r>
              <a:rPr lang="el-G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υπογλώσσια χορήγηση</a:t>
            </a:r>
          </a:p>
          <a:p>
            <a:pPr algn="just"/>
            <a:r>
              <a:rPr lang="el-GR" dirty="0">
                <a:latin typeface="Times New Roman" pitchFamily="18" charset="0"/>
                <a:cs typeface="Times New Roman" pitchFamily="18" charset="0"/>
              </a:rPr>
              <a:t>Προσφέρει πιο γρήγορη, ομαλή και ολοκληρωμένη απορρόφηση από ότι η χορήγηση από το στόμα με κατάποση.</a:t>
            </a:r>
          </a:p>
          <a:p>
            <a:pPr algn="just"/>
            <a:r>
              <a:rPr lang="el-GR" dirty="0">
                <a:latin typeface="Times New Roman" pitchFamily="18" charset="0"/>
                <a:cs typeface="Times New Roman" pitchFamily="18" charset="0"/>
              </a:rPr>
              <a:t>Το φάρμακο τοποθετείται κάτω από τη γλώσσα, όπου ο βλεννογόνος έχει πλούσια </a:t>
            </a:r>
            <a:r>
              <a:rPr lang="el-GR" dirty="0" err="1">
                <a:latin typeface="Times New Roman" pitchFamily="18" charset="0"/>
                <a:cs typeface="Times New Roman" pitchFamily="18" charset="0"/>
              </a:rPr>
              <a:t>αγγείωση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, μέχρι να </a:t>
            </a:r>
            <a:r>
              <a:rPr lang="el-GR" dirty="0" err="1">
                <a:latin typeface="Times New Roman" pitchFamily="18" charset="0"/>
                <a:cs typeface="Times New Roman" pitchFamily="18" charset="0"/>
              </a:rPr>
              <a:t>απορροφηθεί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από τα τριχοειδή αγγεία της περιοχής.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761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E8FF60-BA2C-DF2C-3120-EB8240523D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E1F9E-FCAB-594A-FE7D-97FEF1376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Οδοί χορήγησης των φαρμάκων</a:t>
            </a:r>
            <a:endParaRPr lang="el-GR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0E941-74CB-AE67-990F-0DD20D8A2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>
                <a:latin typeface="Times New Roman" pitchFamily="18" charset="0"/>
                <a:cs typeface="Times New Roman" pitchFamily="18" charset="0"/>
              </a:rPr>
              <a:t>Με τη χρήση της υπογλώσσιας χορήγησης, αποφεύγεται η καταστροφή (διάσπαση) του φαρμάκου από τα οξέα του στομάχου και τα ένζυμα του ήπατος και του παγκρέατος.</a:t>
            </a:r>
          </a:p>
          <a:p>
            <a:pPr marL="514350" indent="-514350" algn="just">
              <a:buAutoNum type="arabicParenR" startAt="3"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Η </a:t>
            </a:r>
            <a:r>
              <a:rPr lang="el-G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εισπνοή</a:t>
            </a:r>
          </a:p>
          <a:p>
            <a:pPr algn="just"/>
            <a:r>
              <a:rPr lang="el-GR" dirty="0">
                <a:latin typeface="Times New Roman" pitchFamily="18" charset="0"/>
                <a:cs typeface="Times New Roman" pitchFamily="18" charset="0"/>
              </a:rPr>
              <a:t>Χρησιμοποιείται για την άμεση χορήγηση αερίων και πτητικών φαρμάκων (π.χ. αέρια αναισθητικά, βρογχοδιασταλτικά).</a:t>
            </a:r>
          </a:p>
        </p:txBody>
      </p:sp>
    </p:spTree>
    <p:extLst>
      <p:ext uri="{BB962C8B-B14F-4D97-AF65-F5344CB8AC3E}">
        <p14:creationId xmlns:p14="http://schemas.microsoft.com/office/powerpoint/2010/main" val="2782326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9EF59F-BC53-B56F-BFB5-7F7376B422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D756F-1862-E93B-8A95-A0F7AB19D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Οδοί χορήγησης των φαρμάκων</a:t>
            </a:r>
            <a:endParaRPr lang="el-GR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B3AC6-4347-9C39-A37D-8377C16E2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AutoNum type="arabicParenR" startAt="4"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Η </a:t>
            </a:r>
            <a:r>
              <a:rPr lang="el-G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ενδοφλέβια χορήγηση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(IV)</a:t>
            </a:r>
            <a:endParaRPr lang="el-GR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dirty="0">
                <a:latin typeface="Times New Roman" pitchFamily="18" charset="0"/>
                <a:cs typeface="Times New Roman" pitchFamily="18" charset="0"/>
              </a:rPr>
              <a:t>Είναι η πιο γρήγορη οδός χορήγησης ενός φαρμάκου, διότι η ουσία εισέρχεται αμέσως στο αίμα προκειμένου να μεταφερθεί στους ιστούς-στόχους.</a:t>
            </a:r>
          </a:p>
          <a:p>
            <a:pPr marL="514350" indent="-514350" algn="just">
              <a:buAutoNum type="arabicParenR" startAt="5"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Η </a:t>
            </a:r>
            <a:r>
              <a:rPr lang="el-G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ενδομυϊκή χορήγηση (ΙΜ)</a:t>
            </a:r>
          </a:p>
          <a:p>
            <a:pPr algn="just"/>
            <a:r>
              <a:rPr lang="el-GR" dirty="0">
                <a:latin typeface="Times New Roman" pitchFamily="18" charset="0"/>
                <a:cs typeface="Times New Roman" pitchFamily="18" charset="0"/>
              </a:rPr>
              <a:t>Έχει το πλεονέκτημα της βραδύτερης και ομαλότερης απορρόφησης.</a:t>
            </a: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085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F3466D-9322-69DD-C783-2A360C201B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27972-25B0-E600-2089-155DFE837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Οδοί χορήγησης των φαρμάκων</a:t>
            </a:r>
            <a:endParaRPr lang="el-GR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A17F7-170C-A18F-0F6C-7F0C80195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>
                <a:latin typeface="Times New Roman" pitchFamily="18" charset="0"/>
                <a:cs typeface="Times New Roman" pitchFamily="18" charset="0"/>
              </a:rPr>
              <a:t>Τα φάρμακα που χορηγούνται ενδομυϊκά, </a:t>
            </a:r>
            <a:r>
              <a:rPr lang="el-GR" dirty="0" err="1">
                <a:latin typeface="Times New Roman" pitchFamily="18" charset="0"/>
                <a:cs typeface="Times New Roman" pitchFamily="18" charset="0"/>
              </a:rPr>
              <a:t>απορροφώνται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συνήθως μέσα σε 10-30 λεπτά.</a:t>
            </a:r>
          </a:p>
          <a:p>
            <a:pPr marL="514350" indent="-514350" algn="just">
              <a:buAutoNum type="arabicParenR" startAt="6"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Η </a:t>
            </a:r>
            <a:r>
              <a:rPr lang="el-G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υποδόρια χορήγηση (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SC)</a:t>
            </a:r>
            <a:endParaRPr lang="el-GR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dirty="0">
                <a:latin typeface="Times New Roman" pitchFamily="18" charset="0"/>
                <a:cs typeface="Times New Roman" pitchFamily="18" charset="0"/>
              </a:rPr>
              <a:t>Το φάρμακο χορηγείται με ένεση ακριβώς κάτω από το δέρμα.</a:t>
            </a:r>
          </a:p>
          <a:p>
            <a:pPr algn="just"/>
            <a:r>
              <a:rPr lang="el-GR" dirty="0" err="1">
                <a:latin typeface="Times New Roman" pitchFamily="18" charset="0"/>
                <a:cs typeface="Times New Roman" pitchFamily="18" charset="0"/>
              </a:rPr>
              <a:t>Απορροφάται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με ένα ρυθμό που εξαρτάται από την αιματική ροή της περιοχής όπου χορηγήθηκε.</a:t>
            </a:r>
          </a:p>
          <a:p>
            <a:pPr marL="0" indent="0" algn="just">
              <a:buNone/>
            </a:pP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579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4506D0-1029-3944-D218-D98AD6794B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55F4B-31EF-33C7-F770-9AD10A0A7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Οδοί χορήγησης των φαρμάκων</a:t>
            </a:r>
            <a:endParaRPr lang="el-GR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ED8D6-086B-A37E-F547-C01AB9214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>
                <a:latin typeface="Times New Roman" pitchFamily="18" charset="0"/>
                <a:cs typeface="Times New Roman" pitchFamily="18" charset="0"/>
              </a:rPr>
              <a:t>Συνήθως χορηγούνται φάρμακα των οποίων η απορρόφηση πρέπει να είναι βραδεία (π.χ. ινσουλίνη, αντιπηκτικά κλπ.)</a:t>
            </a:r>
          </a:p>
          <a:p>
            <a:pPr marL="514350" indent="-514350" algn="just">
              <a:buAutoNum type="arabicParenR" startAt="7"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Η </a:t>
            </a:r>
            <a:r>
              <a:rPr lang="el-G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τοπική χορήγηση </a:t>
            </a:r>
          </a:p>
          <a:p>
            <a:pPr algn="just"/>
            <a:r>
              <a:rPr lang="el-GR" dirty="0">
                <a:latin typeface="Times New Roman" pitchFamily="18" charset="0"/>
                <a:cs typeface="Times New Roman" pitchFamily="18" charset="0"/>
              </a:rPr>
              <a:t>Γίνεται εφαρμογή φαρμάκων στο δέρμα και έχει ως αποτέλεσμα την τοπική δράση.</a:t>
            </a:r>
          </a:p>
          <a:p>
            <a:pPr algn="just"/>
            <a:r>
              <a:rPr lang="el-GR" dirty="0">
                <a:latin typeface="Times New Roman" pitchFamily="18" charset="0"/>
                <a:cs typeface="Times New Roman" pitchFamily="18" charset="0"/>
              </a:rPr>
              <a:t>Χρησιμοποιείται σε ορισμένες περιοχές βλάβης (π.χ. αλλεργικές αντιδράσεις, εξανθήματα κλπ.)</a:t>
            </a:r>
          </a:p>
          <a:p>
            <a:pPr marL="0" indent="0" algn="just">
              <a:buNone/>
            </a:pP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397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</TotalTime>
  <Words>981</Words>
  <Application>Microsoft Office PowerPoint</Application>
  <PresentationFormat>Προβολή στην οθόνη (4:3)</PresentationFormat>
  <Paragraphs>112</Paragraphs>
  <Slides>22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Office Theme</vt:lpstr>
      <vt:lpstr>2η Ενότητα ΟΔΟΙ ΧΟΡΗΓΗΣΗΣ – ΔΟΣΕΙΣ - ΣΥΝΤΑΓΗ</vt:lpstr>
      <vt:lpstr>Οδοί χορήγησης των φαρμάκων</vt:lpstr>
      <vt:lpstr>Οδοί χορήγησης των φαρμάκων</vt:lpstr>
      <vt:lpstr>Οδοί χορήγησης των φαρμάκων</vt:lpstr>
      <vt:lpstr>Οδοί χορήγησης των φαρμάκων</vt:lpstr>
      <vt:lpstr>Οδοί χορήγησης των φαρμάκων</vt:lpstr>
      <vt:lpstr>Οδοί χορήγησης των φαρμάκων</vt:lpstr>
      <vt:lpstr>Οδοί χορήγησης των φαρμάκων</vt:lpstr>
      <vt:lpstr>Οδοί χορήγησης των φαρμάκων</vt:lpstr>
      <vt:lpstr>Οδοί χορήγησης των φαρμάκων</vt:lpstr>
      <vt:lpstr>Οδοί χορήγησης των φαρμάκων</vt:lpstr>
      <vt:lpstr>Οδοί χορήγησης των φαρμάκων</vt:lpstr>
      <vt:lpstr>Οδοί χορήγησης των φαρμάκων</vt:lpstr>
      <vt:lpstr>Δόσεις</vt:lpstr>
      <vt:lpstr>Δόσεις</vt:lpstr>
      <vt:lpstr>Δόσεις</vt:lpstr>
      <vt:lpstr>Δόσεις</vt:lpstr>
      <vt:lpstr>Δόσεις</vt:lpstr>
      <vt:lpstr>Δόσεις</vt:lpstr>
      <vt:lpstr>Δόσεις</vt:lpstr>
      <vt:lpstr>Συνταγή</vt:lpstr>
      <vt:lpstr>Συνταγή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ΦΥΣΙΟΛΟΓΙΑ ΤΟΥ ΚΥΤΤΑΡΟΥ</dc:title>
  <dc:creator>Πέπη</dc:creator>
  <cp:lastModifiedBy>Pepi Mi</cp:lastModifiedBy>
  <cp:revision>33</cp:revision>
  <dcterms:created xsi:type="dcterms:W3CDTF">2023-10-25T06:28:35Z</dcterms:created>
  <dcterms:modified xsi:type="dcterms:W3CDTF">2024-03-28T14:21:25Z</dcterms:modified>
</cp:coreProperties>
</file>