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4"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5" r:id="rId20"/>
    <p:sldId id="276"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57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78" d="100"/>
          <a:sy n="78" d="100"/>
        </p:scale>
        <p:origin x="2059"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28/3/2024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28/3/2024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28/3/2024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28/3/2024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544F5-CA92-4DDE-8120-6BF91FA42201}" type="datetimeFigureOut">
              <a:rPr lang="el-GR" smtClean="0"/>
              <a:pPr/>
              <a:t>28/3/2024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9B8544F5-CA92-4DDE-8120-6BF91FA42201}" type="datetimeFigureOut">
              <a:rPr lang="el-GR" smtClean="0"/>
              <a:pPr/>
              <a:t>28/3/2024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9B8544F5-CA92-4DDE-8120-6BF91FA42201}" type="datetimeFigureOut">
              <a:rPr lang="el-GR" smtClean="0"/>
              <a:pPr/>
              <a:t>28/3/2024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9B8544F5-CA92-4DDE-8120-6BF91FA42201}" type="datetimeFigureOut">
              <a:rPr lang="el-GR" smtClean="0"/>
              <a:pPr/>
              <a:t>28/3/2024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544F5-CA92-4DDE-8120-6BF91FA42201}" type="datetimeFigureOut">
              <a:rPr lang="el-GR" smtClean="0"/>
              <a:pPr/>
              <a:t>28/3/2024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28/3/2024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28/3/2024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544F5-CA92-4DDE-8120-6BF91FA42201}" type="datetimeFigureOut">
              <a:rPr lang="el-GR" smtClean="0"/>
              <a:pPr/>
              <a:t>28/3/2024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9AB83-40A0-42A6-AEC6-0F75D2E6FC3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99EBD1CC-0041-3BB8-C390-3FFB9960D4F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785786" y="1000108"/>
            <a:ext cx="7772400" cy="2286016"/>
          </a:xfrm>
        </p:spPr>
        <p:txBody>
          <a:bodyPr>
            <a:normAutofit/>
          </a:bodyPr>
          <a:lstStyle/>
          <a:p>
            <a:r>
              <a:rPr lang="el-GR" sz="2700" b="1" i="1" dirty="0">
                <a:latin typeface="Times New Roman" pitchFamily="18" charset="0"/>
                <a:cs typeface="Times New Roman" pitchFamily="18" charset="0"/>
              </a:rPr>
              <a:t>3</a:t>
            </a:r>
            <a:r>
              <a:rPr lang="el-GR" sz="2700" b="1" i="1" baseline="30000" dirty="0">
                <a:latin typeface="Times New Roman" pitchFamily="18" charset="0"/>
                <a:cs typeface="Times New Roman" pitchFamily="18" charset="0"/>
              </a:rPr>
              <a:t>η</a:t>
            </a:r>
            <a:r>
              <a:rPr lang="el-GR" sz="2700" b="1" i="1" dirty="0">
                <a:latin typeface="Times New Roman" pitchFamily="18" charset="0"/>
                <a:cs typeface="Times New Roman" pitchFamily="18" charset="0"/>
              </a:rPr>
              <a:t> Ενότητα</a:t>
            </a:r>
            <a:br>
              <a:rPr lang="el-GR" b="1" dirty="0">
                <a:latin typeface="Times New Roman" pitchFamily="18" charset="0"/>
                <a:cs typeface="Times New Roman" pitchFamily="18" charset="0"/>
              </a:rPr>
            </a:br>
            <a:r>
              <a:rPr lang="el-GR" b="1" dirty="0">
                <a:latin typeface="Times New Roman" pitchFamily="18" charset="0"/>
                <a:cs typeface="Times New Roman" pitchFamily="18" charset="0"/>
              </a:rPr>
              <a:t>ΔΡΑΣΗ ΤΩΝ ΦΑΡΜΑΚΩΝ (ΦΑΡΜΑΚΟΔΥΝΑΜΙΚΗ)</a:t>
            </a:r>
          </a:p>
        </p:txBody>
      </p:sp>
      <p:sp>
        <p:nvSpPr>
          <p:cNvPr id="3" name="Subtitle 2"/>
          <p:cNvSpPr>
            <a:spLocks noGrp="1"/>
          </p:cNvSpPr>
          <p:nvPr>
            <p:ph type="subTitle" idx="1"/>
          </p:nvPr>
        </p:nvSpPr>
        <p:spPr>
          <a:xfrm>
            <a:off x="1142976" y="3857628"/>
            <a:ext cx="7000924" cy="2643206"/>
          </a:xfrm>
        </p:spPr>
        <p:txBody>
          <a:bodyPr/>
          <a:lstStyle/>
          <a:p>
            <a:r>
              <a:rPr lang="el-GR" sz="2400" b="1" i="1" dirty="0">
                <a:solidFill>
                  <a:schemeClr val="tx1"/>
                </a:solidFill>
                <a:latin typeface="Times New Roman" pitchFamily="18" charset="0"/>
                <a:cs typeface="Times New Roman" pitchFamily="18" charset="0"/>
              </a:rPr>
              <a:t>ΜΑΘΗΜΑ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ΠΑΘΟΛΟΓΙΑ - ΦΑΡΜΑΚΟΛΟΓΙΑ</a:t>
            </a:r>
          </a:p>
          <a:p>
            <a:r>
              <a:rPr lang="el-GR" sz="2400" b="1" i="1" dirty="0">
                <a:solidFill>
                  <a:schemeClr val="tx1"/>
                </a:solidFill>
                <a:latin typeface="Times New Roman" pitchFamily="18" charset="0"/>
                <a:cs typeface="Times New Roman" pitchFamily="18" charset="0"/>
              </a:rPr>
              <a:t>ΕΙΔΙΚΟΤΗΤΑ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ΤΕΧΝΙΚΟΣ ΑΙΣΘΗΤΙΚΟΣ ΠΟΔΟΛΟΓΙΑΣ - ΚΑΛΛΩΠΙΣΜΟΥ ΝΥΧΙΩΝ ΚΑΙ ΟΝΥΧΟΠΛΑΣΤΙΚΗΣ (Δ’ ΕΞΑΜΗΝΟ)</a:t>
            </a:r>
          </a:p>
          <a:p>
            <a:r>
              <a:rPr lang="el-GR" sz="2400" b="1" i="1" dirty="0">
                <a:solidFill>
                  <a:schemeClr val="tx1"/>
                </a:solidFill>
                <a:latin typeface="Times New Roman" pitchFamily="18" charset="0"/>
                <a:cs typeface="Times New Roman" pitchFamily="18" charset="0"/>
              </a:rPr>
              <a:t>ΕΚΠΑΙΔΕΥΤΡΙΑ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ΕΥΤΕΡΠΗ ΜΗΤΡΑΚΗ, ΝΟΣΗΛΕΥΤΡΙΑ</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Όταν ένα φάρμακο συνδέεται με έναν υποδοχέα και παρουσιάζει τη μέγιστη αποτελεσματικότητα (μέγιστη δράση) παρόμοια με εκείνη της ενδογενούς ουσίας, χαρακτηρίζεται ως </a:t>
            </a:r>
            <a:r>
              <a:rPr lang="el-GR" dirty="0">
                <a:solidFill>
                  <a:srgbClr val="FF0000"/>
                </a:solidFill>
                <a:latin typeface="Times New Roman" pitchFamily="18" charset="0"/>
                <a:cs typeface="Times New Roman" pitchFamily="18" charset="0"/>
              </a:rPr>
              <a:t>αγωνιστής</a:t>
            </a:r>
            <a:r>
              <a:rPr lang="el-GR" dirty="0">
                <a:latin typeface="Times New Roman" pitchFamily="18" charset="0"/>
                <a:cs typeface="Times New Roman" pitchFamily="18" charset="0"/>
              </a:rPr>
              <a:t>.</a:t>
            </a:r>
          </a:p>
          <a:p>
            <a:pPr algn="just">
              <a:buFont typeface="Wingdings" panose="05000000000000000000" pitchFamily="2" charset="2"/>
              <a:buChar char="Ø"/>
            </a:pPr>
            <a:r>
              <a:rPr lang="el-GR" dirty="0">
                <a:latin typeface="Times New Roman" pitchFamily="18" charset="0"/>
                <a:cs typeface="Times New Roman" pitchFamily="18" charset="0"/>
              </a:rPr>
              <a:t>Αντίθετα, όταν το φάρμακο δεν προκαλεί φαρμακολογικό αποτέλεσμα (συνδέεται με τους υποδοχείς αλλά δεν τους ενεργοποιεί) ονομάζεται </a:t>
            </a:r>
            <a:r>
              <a:rPr lang="el-GR" dirty="0">
                <a:solidFill>
                  <a:srgbClr val="FF0000"/>
                </a:solidFill>
                <a:latin typeface="Times New Roman" pitchFamily="18" charset="0"/>
                <a:cs typeface="Times New Roman" pitchFamily="18" charset="0"/>
              </a:rPr>
              <a:t>ανταγωνιστής</a:t>
            </a:r>
            <a:r>
              <a:rPr lang="el-GR" dirty="0">
                <a:latin typeface="Times New Roman" pitchFamily="18" charset="0"/>
                <a:cs typeface="Times New Roman" pitchFamily="18" charset="0"/>
              </a:rPr>
              <a:t>.</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507739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Ο ανταγωνιστής μειώνει την πιθανότητα ενός ενδογενούς αγωνιστή ή ενός φαρμάκου αγωνιστή να συνδεθεί με τους υποδοχείς του και έτσι μειώνει ή αναστέλλει τη δράση τους.</a:t>
            </a:r>
          </a:p>
          <a:p>
            <a:pPr marL="0" indent="0" algn="just">
              <a:buNone/>
            </a:pPr>
            <a:r>
              <a:rPr lang="el-GR" dirty="0">
                <a:latin typeface="Times New Roman" pitchFamily="18" charset="0"/>
                <a:cs typeface="Times New Roman" pitchFamily="18" charset="0"/>
              </a:rPr>
              <a:t>Π.χ. τα </a:t>
            </a:r>
            <a:r>
              <a:rPr lang="el-GR" dirty="0" err="1">
                <a:latin typeface="Times New Roman" pitchFamily="18" charset="0"/>
                <a:cs typeface="Times New Roman" pitchFamily="18" charset="0"/>
              </a:rPr>
              <a:t>αντιψυχωσικά</a:t>
            </a:r>
            <a:r>
              <a:rPr lang="el-GR" dirty="0">
                <a:latin typeface="Times New Roman" pitchFamily="18" charset="0"/>
                <a:cs typeface="Times New Roman" pitchFamily="18" charset="0"/>
              </a:rPr>
              <a:t> φάρμακα όπως η </a:t>
            </a:r>
            <a:r>
              <a:rPr lang="el-GR" dirty="0" err="1">
                <a:latin typeface="Times New Roman" pitchFamily="18" charset="0"/>
                <a:cs typeface="Times New Roman" pitchFamily="18" charset="0"/>
              </a:rPr>
              <a:t>αλοπεριδόλη</a:t>
            </a:r>
            <a:r>
              <a:rPr lang="el-GR" dirty="0">
                <a:latin typeface="Times New Roman" pitchFamily="18" charset="0"/>
                <a:cs typeface="Times New Roman" pitchFamily="18" charset="0"/>
              </a:rPr>
              <a:t> τείνουν να μπλοκάρουν τους υποδοχείς της </a:t>
            </a:r>
            <a:r>
              <a:rPr lang="el-GR" dirty="0" err="1">
                <a:latin typeface="Times New Roman" pitchFamily="18" charset="0"/>
                <a:cs typeface="Times New Roman" pitchFamily="18" charset="0"/>
              </a:rPr>
              <a:t>ντοπαμίνης</a:t>
            </a:r>
            <a:r>
              <a:rPr lang="el-GR" dirty="0">
                <a:latin typeface="Times New Roman" pitchFamily="18" charset="0"/>
                <a:cs typeface="Times New Roman" pitchFamily="18" charset="0"/>
              </a:rPr>
              <a:t>, καθώς η υπερβολική απελευθέρωση </a:t>
            </a:r>
            <a:r>
              <a:rPr lang="el-GR" dirty="0" err="1">
                <a:latin typeface="Times New Roman" pitchFamily="18" charset="0"/>
                <a:cs typeface="Times New Roman" pitchFamily="18" charset="0"/>
              </a:rPr>
              <a:t>ντοπαμίνης</a:t>
            </a:r>
            <a:r>
              <a:rPr lang="el-GR" dirty="0">
                <a:latin typeface="Times New Roman" pitchFamily="18" charset="0"/>
                <a:cs typeface="Times New Roman" pitchFamily="18" charset="0"/>
              </a:rPr>
              <a:t> σε κάποιες οδούς έχει συνδεθεί με </a:t>
            </a:r>
            <a:r>
              <a:rPr lang="el-GR" dirty="0" err="1">
                <a:latin typeface="Times New Roman" pitchFamily="18" charset="0"/>
                <a:cs typeface="Times New Roman" pitchFamily="18" charset="0"/>
              </a:rPr>
              <a:t>ψυχωσικές</a:t>
            </a:r>
            <a:r>
              <a:rPr lang="el-GR" dirty="0">
                <a:latin typeface="Times New Roman" pitchFamily="18" charset="0"/>
                <a:cs typeface="Times New Roman" pitchFamily="18" charset="0"/>
              </a:rPr>
              <a:t> εμπειρίες.</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284339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Ένα άλλο παράδειγμα είναι οι βήτα αναστολείς (</a:t>
            </a:r>
            <a:r>
              <a:rPr lang="en-US" dirty="0">
                <a:latin typeface="Times New Roman" pitchFamily="18" charset="0"/>
                <a:cs typeface="Times New Roman" pitchFamily="18" charset="0"/>
              </a:rPr>
              <a:t>beta blockers)</a:t>
            </a:r>
            <a:r>
              <a:rPr lang="el-GR" dirty="0">
                <a:latin typeface="Times New Roman" pitchFamily="18" charset="0"/>
                <a:cs typeface="Times New Roman" pitchFamily="18" charset="0"/>
              </a:rPr>
              <a:t>, οι οποίοι χρησιμοποιούνται κυρίως για τη διαχείριση των μη φυσιολογικών καρδιακών ρυθμών και για την πρόληψη ενός δεύτερου εμφράγματος. Οι βήτα αναστολείς είναι ανταγωνιστές που μπλοκάρουν τους υποδοχείς της ενδογενούς αδρεναλίνης (βήτα υποδοχείς) και εξασθενούν τις επιδράσεις της ορμόνης αυτής.</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2502501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lnSpcReduction="10000"/>
          </a:bodyPr>
          <a:lstStyle/>
          <a:p>
            <a:pPr algn="just"/>
            <a:r>
              <a:rPr lang="el-GR" dirty="0">
                <a:latin typeface="Times New Roman" pitchFamily="18" charset="0"/>
                <a:cs typeface="Times New Roman" pitchFamily="18" charset="0"/>
              </a:rPr>
              <a:t>Κύριο χαρακτηριστικό των υποδοχέων είναι να γνωρίζουν συγκεκριμένες ενδογενείς χημικές ουσίες ή φάρμακα.</a:t>
            </a:r>
          </a:p>
          <a:p>
            <a:pPr algn="just"/>
            <a:r>
              <a:rPr lang="el-GR" dirty="0">
                <a:latin typeface="Times New Roman" pitchFamily="18" charset="0"/>
                <a:cs typeface="Times New Roman" pitchFamily="18" charset="0"/>
              </a:rPr>
              <a:t>Η δύναμη με την οποία συνδέεται ένα φάρμακο με τον υποδοχέα ονομάζεται </a:t>
            </a:r>
            <a:r>
              <a:rPr lang="el-GR" dirty="0">
                <a:solidFill>
                  <a:srgbClr val="FF0000"/>
                </a:solidFill>
                <a:latin typeface="Times New Roman" pitchFamily="18" charset="0"/>
                <a:cs typeface="Times New Roman" pitchFamily="18" charset="0"/>
              </a:rPr>
              <a:t>χημική συγγένεια</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Το φάρμακο μπορεί να εκτοπισθεί από τον υποδοχέα από μια άλλη ουσία με ισχυρότερη χημική συγγένεια.</a:t>
            </a:r>
          </a:p>
        </p:txBody>
      </p:sp>
    </p:spTree>
    <p:extLst>
      <p:ext uri="{BB962C8B-B14F-4D97-AF65-F5344CB8AC3E}">
        <p14:creationId xmlns:p14="http://schemas.microsoft.com/office/powerpoint/2010/main" val="3231712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pic>
        <p:nvPicPr>
          <p:cNvPr id="5" name="Θέση περιεχομένου 4">
            <a:extLst>
              <a:ext uri="{FF2B5EF4-FFF2-40B4-BE49-F238E27FC236}">
                <a16:creationId xmlns:a16="http://schemas.microsoft.com/office/drawing/2014/main" id="{39ADFD64-9957-3785-4AAA-D918D06DEB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2281" y="1417638"/>
            <a:ext cx="6519437" cy="4087749"/>
          </a:xfrm>
        </p:spPr>
      </p:pic>
    </p:spTree>
    <p:extLst>
      <p:ext uri="{BB962C8B-B14F-4D97-AF65-F5344CB8AC3E}">
        <p14:creationId xmlns:p14="http://schemas.microsoft.com/office/powerpoint/2010/main" val="482677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Ιδιότητες των Φαρμάκων</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Η σύνδεση του φαρμάκου με τον υποδοχέα επηρεάζεται και από τις ιδιότητες του φαρμάκου</a:t>
            </a:r>
            <a:r>
              <a:rPr lang="en-US" dirty="0">
                <a:latin typeface="Times New Roman" pitchFamily="18" charset="0"/>
                <a:cs typeface="Times New Roman" pitchFamily="18" charset="0"/>
              </a:rPr>
              <a:t>:</a:t>
            </a:r>
          </a:p>
          <a:p>
            <a:pPr marL="0" indent="0" algn="just">
              <a:buNone/>
            </a:pPr>
            <a:r>
              <a:rPr lang="el-GR" dirty="0">
                <a:latin typeface="Times New Roman" pitchFamily="18" charset="0"/>
                <a:cs typeface="Times New Roman" pitchFamily="18" charset="0"/>
              </a:rPr>
              <a:t>1)  </a:t>
            </a:r>
            <a:r>
              <a:rPr lang="el-GR" dirty="0">
                <a:solidFill>
                  <a:srgbClr val="FF0000"/>
                </a:solidFill>
                <a:latin typeface="Times New Roman" pitchFamily="18" charset="0"/>
                <a:cs typeface="Times New Roman" pitchFamily="18" charset="0"/>
              </a:rPr>
              <a:t>Το</a:t>
            </a:r>
            <a:r>
              <a:rPr lang="el-GR" dirty="0">
                <a:latin typeface="Times New Roman" pitchFamily="18" charset="0"/>
                <a:cs typeface="Times New Roman" pitchFamily="18" charset="0"/>
              </a:rPr>
              <a:t> </a:t>
            </a:r>
            <a:r>
              <a:rPr lang="el-GR" dirty="0">
                <a:solidFill>
                  <a:srgbClr val="FF0000"/>
                </a:solidFill>
                <a:latin typeface="Times New Roman" pitchFamily="18" charset="0"/>
                <a:cs typeface="Times New Roman" pitchFamily="18" charset="0"/>
              </a:rPr>
              <a:t>μέγεθος του μορίου της ουσίας</a:t>
            </a:r>
          </a:p>
          <a:p>
            <a:pPr marL="0" indent="0" algn="just">
              <a:buNone/>
            </a:pPr>
            <a:r>
              <a:rPr lang="el-GR" dirty="0">
                <a:latin typeface="Times New Roman" pitchFamily="18" charset="0"/>
                <a:cs typeface="Times New Roman" pitchFamily="18" charset="0"/>
              </a:rPr>
              <a:t>Ουσίες με μεγάλο μοριακό βάρος παρουσιάζουν δυσκολίες στην απορρόφηση από τον τόπο εφαρμογής τους αλλά και στη διακίνησή </a:t>
            </a:r>
            <a:r>
              <a:rPr lang="el-GR" dirty="0" err="1">
                <a:latin typeface="Times New Roman" pitchFamily="18" charset="0"/>
                <a:cs typeface="Times New Roman" pitchFamily="18" charset="0"/>
              </a:rPr>
              <a:t>τουε</a:t>
            </a:r>
            <a:r>
              <a:rPr lang="el-GR" dirty="0">
                <a:latin typeface="Times New Roman" pitchFamily="18" charset="0"/>
                <a:cs typeface="Times New Roman" pitchFamily="18" charset="0"/>
              </a:rPr>
              <a:t> στον οργανισμό.</a:t>
            </a:r>
          </a:p>
          <a:p>
            <a:pPr marL="0" indent="0" algn="just">
              <a:buNone/>
            </a:pPr>
            <a:r>
              <a:rPr lang="el-GR" dirty="0">
                <a:latin typeface="Times New Roman" pitchFamily="18" charset="0"/>
                <a:cs typeface="Times New Roman" pitchFamily="18" charset="0"/>
              </a:rPr>
              <a:t>2)   </a:t>
            </a:r>
            <a:r>
              <a:rPr lang="el-GR" dirty="0">
                <a:solidFill>
                  <a:srgbClr val="FF0000"/>
                </a:solidFill>
                <a:latin typeface="Times New Roman" pitchFamily="18" charset="0"/>
                <a:cs typeface="Times New Roman" pitchFamily="18" charset="0"/>
              </a:rPr>
              <a:t>Την </a:t>
            </a:r>
            <a:r>
              <a:rPr lang="el-GR" dirty="0" err="1">
                <a:solidFill>
                  <a:srgbClr val="FF0000"/>
                </a:solidFill>
                <a:latin typeface="Times New Roman" pitchFamily="18" charset="0"/>
                <a:cs typeface="Times New Roman" pitchFamily="18" charset="0"/>
              </a:rPr>
              <a:t>υδατοδιαλυτότητα-λιποδιαλυτότητα</a:t>
            </a:r>
            <a:endParaRPr lang="el-GR"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15296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Ιδιότητες των Φαρμάκων</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Μόρια αδιάλυτα στο νερό δεν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από τον οργανισμό και δεν αλλάζουν τη λειτουργία του βιολογικού υποστρώματος, αλλά είναι θεραπευτικά χρήσιμα. Για παράδειγμα το βάριο (</a:t>
            </a:r>
            <a:r>
              <a:rPr lang="el-GR" dirty="0" err="1">
                <a:latin typeface="Times New Roman" pitchFamily="18" charset="0"/>
                <a:cs typeface="Times New Roman" pitchFamily="18" charset="0"/>
              </a:rPr>
              <a:t>ακτινοσκιερό</a:t>
            </a:r>
            <a:r>
              <a:rPr lang="el-GR" dirty="0">
                <a:latin typeface="Times New Roman" pitchFamily="18" charset="0"/>
                <a:cs typeface="Times New Roman" pitchFamily="18" charset="0"/>
              </a:rPr>
              <a:t> φάρμακο) παραμένει στο γαστρεντερικό σωλήνα και επιτρέπει την απεικόνιση του οργάνου κατά τον ακτινογραφικό έλεγχο.</a:t>
            </a:r>
            <a:endParaRPr lang="el-GR"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78864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Ιδιότητες των Φαρμάκων</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Η </a:t>
            </a:r>
            <a:r>
              <a:rPr lang="el-GR" dirty="0" err="1">
                <a:latin typeface="Times New Roman" pitchFamily="18" charset="0"/>
                <a:cs typeface="Times New Roman" pitchFamily="18" charset="0"/>
              </a:rPr>
              <a:t>λιποδιαλυτότητα</a:t>
            </a:r>
            <a:r>
              <a:rPr lang="el-GR" dirty="0">
                <a:latin typeface="Times New Roman" pitchFamily="18" charset="0"/>
                <a:cs typeface="Times New Roman" pitchFamily="18" charset="0"/>
              </a:rPr>
              <a:t> μιας ουσίας διευκολύνει την κατανομή της στους διάφορους ιστούς και επιτρέπει την ευκολότερη δίοδό της διά μέσου των φραγμών. Για παράδειγμα τα βαρβιτουρικά (υπνωτικά-αντιεπιληπτικά) τα οποία είναι λιποδιαλυτά μόρια, διέρχονται πιο εύκολα τον </a:t>
            </a:r>
            <a:r>
              <a:rPr lang="el-GR" dirty="0" err="1">
                <a:latin typeface="Times New Roman" pitchFamily="18" charset="0"/>
                <a:cs typeface="Times New Roman" pitchFamily="18" charset="0"/>
              </a:rPr>
              <a:t>αιματοεγκεφαλικό</a:t>
            </a:r>
            <a:r>
              <a:rPr lang="el-GR" dirty="0">
                <a:latin typeface="Times New Roman" pitchFamily="18" charset="0"/>
                <a:cs typeface="Times New Roman" pitchFamily="18" charset="0"/>
              </a:rPr>
              <a:t>  φραγμό και ασκούν τη δράση τους στον εγκέφαλο.</a:t>
            </a:r>
            <a:endParaRPr lang="el-GR"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65378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Ιδιότητες των Φαρμάκων</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3)</a:t>
            </a:r>
            <a:r>
              <a:rPr lang="el-GR" dirty="0">
                <a:solidFill>
                  <a:srgbClr val="FF0000"/>
                </a:solidFill>
                <a:latin typeface="Times New Roman" pitchFamily="18" charset="0"/>
                <a:cs typeface="Times New Roman" pitchFamily="18" charset="0"/>
              </a:rPr>
              <a:t>  Οι </a:t>
            </a:r>
            <a:r>
              <a:rPr lang="el-GR" dirty="0" err="1">
                <a:solidFill>
                  <a:srgbClr val="FF0000"/>
                </a:solidFill>
                <a:latin typeface="Times New Roman" pitchFamily="18" charset="0"/>
                <a:cs typeface="Times New Roman" pitchFamily="18" charset="0"/>
              </a:rPr>
              <a:t>οξεοβασικές</a:t>
            </a:r>
            <a:r>
              <a:rPr lang="el-GR" dirty="0">
                <a:solidFill>
                  <a:srgbClr val="FF0000"/>
                </a:solidFill>
                <a:latin typeface="Times New Roman" pitchFamily="18" charset="0"/>
                <a:cs typeface="Times New Roman" pitchFamily="18" charset="0"/>
              </a:rPr>
              <a:t> ιδιότητες των φαρμάκων</a:t>
            </a:r>
          </a:p>
          <a:p>
            <a:pPr marL="0" indent="0" algn="just">
              <a:buNone/>
            </a:pPr>
            <a:r>
              <a:rPr lang="el-GR" dirty="0">
                <a:latin typeface="Times New Roman" pitchFamily="18" charset="0"/>
                <a:cs typeface="Times New Roman" pitchFamily="18" charset="0"/>
              </a:rPr>
              <a:t>Πολλές ενώσεις έχουν τη μορφή βάσεων ή οξέων. Ανάλογα με το περιβάλλον μπορεί να βρίσκονται σε ιονισμένη ή μη μορφή. Ουσίες ισχυρά αλκαλικές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ελάχιστα σε αλκαλικό </a:t>
            </a:r>
            <a:r>
              <a:rPr lang="en-US" dirty="0">
                <a:latin typeface="Times New Roman" pitchFamily="18" charset="0"/>
                <a:cs typeface="Times New Roman" pitchFamily="18" charset="0"/>
              </a:rPr>
              <a:t>Ph</a:t>
            </a:r>
            <a:r>
              <a:rPr lang="el-GR" dirty="0">
                <a:latin typeface="Times New Roman" pitchFamily="18" charset="0"/>
                <a:cs typeface="Times New Roman" pitchFamily="18" charset="0"/>
              </a:rPr>
              <a:t>, όπως εκείνο του εντέρου 5,3.</a:t>
            </a:r>
          </a:p>
          <a:p>
            <a:pPr marL="0" indent="0" algn="just">
              <a:buNone/>
            </a:pPr>
            <a:r>
              <a:rPr lang="el-GR" dirty="0">
                <a:latin typeface="Times New Roman" pitchFamily="18" charset="0"/>
                <a:cs typeface="Times New Roman" pitchFamily="18" charset="0"/>
              </a:rPr>
              <a:t>4)  </a:t>
            </a:r>
            <a:r>
              <a:rPr lang="el-GR" dirty="0">
                <a:solidFill>
                  <a:srgbClr val="FF0000"/>
                </a:solidFill>
                <a:latin typeface="Times New Roman" pitchFamily="18" charset="0"/>
                <a:cs typeface="Times New Roman" pitchFamily="18" charset="0"/>
              </a:rPr>
              <a:t>Η </a:t>
            </a:r>
            <a:r>
              <a:rPr lang="el-GR" dirty="0" err="1">
                <a:solidFill>
                  <a:srgbClr val="FF0000"/>
                </a:solidFill>
                <a:latin typeface="Times New Roman" pitchFamily="18" charset="0"/>
                <a:cs typeface="Times New Roman" pitchFamily="18" charset="0"/>
              </a:rPr>
              <a:t>στερεοισομέρεια</a:t>
            </a:r>
            <a:r>
              <a:rPr lang="el-GR" dirty="0">
                <a:solidFill>
                  <a:srgbClr val="FF0000"/>
                </a:solidFill>
                <a:latin typeface="Times New Roman" pitchFamily="18" charset="0"/>
                <a:cs typeface="Times New Roman" pitchFamily="18" charset="0"/>
              </a:rPr>
              <a:t> της ουσίας</a:t>
            </a:r>
          </a:p>
          <a:p>
            <a:pPr marL="0" indent="0" algn="just">
              <a:buNone/>
            </a:pPr>
            <a:r>
              <a:rPr lang="el-GR" dirty="0">
                <a:latin typeface="Times New Roman" pitchFamily="18" charset="0"/>
                <a:cs typeface="Times New Roman" pitchFamily="18" charset="0"/>
              </a:rPr>
              <a:t>Εξαρτάται από τη θέση του ασύμμετρου ατόμου </a:t>
            </a:r>
            <a:r>
              <a:rPr lang="en-US" dirty="0">
                <a:latin typeface="Times New Roman" pitchFamily="18" charset="0"/>
                <a:cs typeface="Times New Roman" pitchFamily="18" charset="0"/>
              </a:rPr>
              <a:t>C </a:t>
            </a:r>
            <a:r>
              <a:rPr lang="el-GR" dirty="0">
                <a:latin typeface="Times New Roman" pitchFamily="18" charset="0"/>
                <a:cs typeface="Times New Roman" pitchFamily="18" charset="0"/>
              </a:rPr>
              <a:t>που υπάρχει στο μόριο-φάρμακο.</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585154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Το φάρμακο ως έννοια περιέχει τρεις παράγοντες</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την </a:t>
            </a:r>
            <a:r>
              <a:rPr lang="el-GR" dirty="0">
                <a:solidFill>
                  <a:srgbClr val="FF0000"/>
                </a:solidFill>
                <a:latin typeface="Times New Roman" pitchFamily="18" charset="0"/>
                <a:cs typeface="Times New Roman" pitchFamily="18" charset="0"/>
              </a:rPr>
              <a:t>ουσία</a:t>
            </a:r>
            <a:r>
              <a:rPr lang="el-GR" dirty="0">
                <a:latin typeface="Times New Roman" pitchFamily="18" charset="0"/>
                <a:cs typeface="Times New Roman" pitchFamily="18" charset="0"/>
              </a:rPr>
              <a:t>, τη </a:t>
            </a:r>
            <a:r>
              <a:rPr lang="el-GR" dirty="0">
                <a:solidFill>
                  <a:srgbClr val="FF0000"/>
                </a:solidFill>
                <a:latin typeface="Times New Roman" pitchFamily="18" charset="0"/>
                <a:cs typeface="Times New Roman" pitchFamily="18" charset="0"/>
              </a:rPr>
              <a:t>δόση</a:t>
            </a:r>
            <a:r>
              <a:rPr lang="el-GR" dirty="0">
                <a:latin typeface="Times New Roman" pitchFamily="18" charset="0"/>
                <a:cs typeface="Times New Roman" pitchFamily="18" charset="0"/>
              </a:rPr>
              <a:t> που χορηγείται και το </a:t>
            </a:r>
            <a:r>
              <a:rPr lang="el-GR" dirty="0" err="1">
                <a:solidFill>
                  <a:srgbClr val="FF0000"/>
                </a:solidFill>
                <a:latin typeface="Times New Roman" pitchFamily="18" charset="0"/>
                <a:cs typeface="Times New Roman" pitchFamily="18" charset="0"/>
              </a:rPr>
              <a:t>βιοσύστημα</a:t>
            </a:r>
            <a:r>
              <a:rPr lang="el-GR" dirty="0">
                <a:solidFill>
                  <a:srgbClr val="FF0000"/>
                </a:solidFill>
                <a:latin typeface="Times New Roman" pitchFamily="18" charset="0"/>
                <a:cs typeface="Times New Roman" pitchFamily="18" charset="0"/>
              </a:rPr>
              <a:t> ή βιολογικό υπόστρωμα </a:t>
            </a:r>
            <a:r>
              <a:rPr lang="el-GR" dirty="0">
                <a:latin typeface="Times New Roman" pitchFamily="18" charset="0"/>
                <a:cs typeface="Times New Roman" pitchFamily="18" charset="0"/>
              </a:rPr>
              <a:t>στο οποίο πρόκειται να δράσει.</a:t>
            </a:r>
          </a:p>
          <a:p>
            <a:pPr algn="just"/>
            <a:r>
              <a:rPr lang="el-GR" dirty="0">
                <a:latin typeface="Times New Roman" pitchFamily="18" charset="0"/>
                <a:cs typeface="Times New Roman" pitchFamily="18" charset="0"/>
              </a:rPr>
              <a:t>Και οι τρεις αυτές παράμετροι είναι απαραίτητες για την εκδήλωση μιας φαρμακολογικής  (βιολογικής) δράσης.</a:t>
            </a:r>
          </a:p>
        </p:txBody>
      </p:sp>
    </p:spTree>
    <p:extLst>
      <p:ext uri="{BB962C8B-B14F-4D97-AF65-F5344CB8AC3E}">
        <p14:creationId xmlns:p14="http://schemas.microsoft.com/office/powerpoint/2010/main" val="1866451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marL="0" algn="just">
              <a:buNone/>
            </a:pPr>
            <a:r>
              <a:rPr lang="el-GR" dirty="0">
                <a:solidFill>
                  <a:srgbClr val="FF0000"/>
                </a:solidFill>
                <a:latin typeface="Times New Roman" pitchFamily="18" charset="0"/>
                <a:cs typeface="Times New Roman" pitchFamily="18" charset="0"/>
              </a:rPr>
              <a:t>Δράση</a:t>
            </a:r>
            <a:r>
              <a:rPr lang="el-GR" dirty="0">
                <a:latin typeface="Times New Roman" pitchFamily="18" charset="0"/>
                <a:cs typeface="Times New Roman" pitchFamily="18" charset="0"/>
              </a:rPr>
              <a:t> ή ενέργεια φαρμάκου είναι το αποτέλεσμα της επαφής του φαρμάκου με το βιολογικό υπόστρωμα.</a:t>
            </a:r>
          </a:p>
          <a:p>
            <a:pPr marL="0" algn="just">
              <a:buNone/>
            </a:pPr>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Φαρμακοδυναμική</a:t>
            </a:r>
            <a:r>
              <a:rPr lang="el-GR" dirty="0">
                <a:latin typeface="Times New Roman" pitchFamily="18" charset="0"/>
                <a:cs typeface="Times New Roman" pitchFamily="18" charset="0"/>
              </a:rPr>
              <a:t> είναι ο κλάδος της φαρμακολογίας που μελετά το μηχανισμό με τον οποίο τα φάρμακα ασκούν τη δράση τους στον οργανισμό.</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pic>
        <p:nvPicPr>
          <p:cNvPr id="5" name="Θέση περιεχομένου 4">
            <a:extLst>
              <a:ext uri="{FF2B5EF4-FFF2-40B4-BE49-F238E27FC236}">
                <a16:creationId xmlns:a16="http://schemas.microsoft.com/office/drawing/2014/main" id="{AD3BBDC5-7492-B8D0-386E-D66C17BB7B7B}"/>
              </a:ext>
            </a:extLst>
          </p:cNvPr>
          <p:cNvPicPr>
            <a:picLocks noGrp="1" noChangeAspect="1"/>
          </p:cNvPicPr>
          <p:nvPr>
            <p:ph idx="1"/>
          </p:nvPr>
        </p:nvPicPr>
        <p:blipFill>
          <a:blip r:embed="rId2"/>
          <a:stretch>
            <a:fillRect/>
          </a:stretch>
        </p:blipFill>
        <p:spPr>
          <a:xfrm>
            <a:off x="1476173" y="1384792"/>
            <a:ext cx="6191653" cy="4088415"/>
          </a:xfrm>
        </p:spPr>
      </p:pic>
    </p:spTree>
    <p:extLst>
      <p:ext uri="{BB962C8B-B14F-4D97-AF65-F5344CB8AC3E}">
        <p14:creationId xmlns:p14="http://schemas.microsoft.com/office/powerpoint/2010/main" val="3090092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fontScale="92500" lnSpcReduction="20000"/>
          </a:bodyPr>
          <a:lstStyle/>
          <a:p>
            <a:pPr algn="just"/>
            <a:r>
              <a:rPr lang="el-GR" dirty="0">
                <a:latin typeface="Times New Roman" pitchFamily="18" charset="0"/>
                <a:cs typeface="Times New Roman" pitchFamily="18" charset="0"/>
              </a:rPr>
              <a:t>Μεταβολή κάποιου από αυτά τα δεδομένα αλλάζει τη </a:t>
            </a:r>
            <a:r>
              <a:rPr lang="el-GR" dirty="0">
                <a:solidFill>
                  <a:srgbClr val="FF0000"/>
                </a:solidFill>
                <a:latin typeface="Times New Roman" pitchFamily="18" charset="0"/>
                <a:cs typeface="Times New Roman" pitchFamily="18" charset="0"/>
              </a:rPr>
              <a:t>βιολογική δράση </a:t>
            </a:r>
            <a:r>
              <a:rPr lang="el-GR" dirty="0">
                <a:latin typeface="Times New Roman" pitchFamily="18" charset="0"/>
                <a:cs typeface="Times New Roman" pitchFamily="18" charset="0"/>
              </a:rPr>
              <a:t>(π.χ. δεν αρκεί να οριστεί ένα φάρμακό από τη χημική του ουσία, αλλά πρέπει να καθοριστεί και η δόση).</a:t>
            </a:r>
          </a:p>
          <a:p>
            <a:pPr algn="just"/>
            <a:r>
              <a:rPr lang="el-GR" dirty="0">
                <a:latin typeface="Times New Roman" pitchFamily="18" charset="0"/>
                <a:cs typeface="Times New Roman" pitchFamily="18" charset="0"/>
              </a:rPr>
              <a:t>Η βιολογική δράση είναι το σύνολο των μεταβολών που προκαλεί μια ουσία στο βιολογικό υπόστρωμα.</a:t>
            </a:r>
          </a:p>
          <a:p>
            <a:pPr algn="just"/>
            <a:r>
              <a:rPr lang="el-GR" dirty="0">
                <a:latin typeface="Times New Roman" pitchFamily="18" charset="0"/>
                <a:cs typeface="Times New Roman" pitchFamily="18" charset="0"/>
              </a:rPr>
              <a:t>Η βιολογική δράση ενός φαρμάκου χαρακτηρίζεται από την ποιότητα (είδος) και από την ένταση της δράσης αυτής. (΄π.χ. αναλγητικό και πόσο ισχυρό είναι).</a:t>
            </a:r>
          </a:p>
        </p:txBody>
      </p:sp>
    </p:spTree>
    <p:extLst>
      <p:ext uri="{BB962C8B-B14F-4D97-AF65-F5344CB8AC3E}">
        <p14:creationId xmlns:p14="http://schemas.microsoft.com/office/powerpoint/2010/main" val="2103673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fontScale="92500"/>
          </a:bodyPr>
          <a:lstStyle/>
          <a:p>
            <a:pPr algn="just"/>
            <a:r>
              <a:rPr lang="el-GR" dirty="0">
                <a:latin typeface="Times New Roman" pitchFamily="18" charset="0"/>
                <a:cs typeface="Times New Roman" pitchFamily="18" charset="0"/>
              </a:rPr>
              <a:t>Η βιολογική δράση ενός φαρμάκου καθορίζεται από τη συγκέντρωσή του στο περιβάλλον του υποδοχέα με τον οποίο συνδέεται.</a:t>
            </a:r>
          </a:p>
          <a:p>
            <a:pPr algn="just"/>
            <a:r>
              <a:rPr lang="el-GR" dirty="0">
                <a:latin typeface="Times New Roman" pitchFamily="18" charset="0"/>
                <a:cs typeface="Times New Roman" pitchFamily="18" charset="0"/>
              </a:rPr>
              <a:t>Η δράση αυτή είναι αποτέλεσμα πολλών διεργασιών, της απορρόφησης, της κατανομής, της </a:t>
            </a:r>
            <a:r>
              <a:rPr lang="el-GR" dirty="0" err="1">
                <a:latin typeface="Times New Roman" pitchFamily="18" charset="0"/>
                <a:cs typeface="Times New Roman" pitchFamily="18" charset="0"/>
              </a:rPr>
              <a:t>βιομετατροπής</a:t>
            </a:r>
            <a:r>
              <a:rPr lang="el-GR" dirty="0">
                <a:latin typeface="Times New Roman" pitchFamily="18" charset="0"/>
                <a:cs typeface="Times New Roman" pitchFamily="18" charset="0"/>
              </a:rPr>
              <a:t> και της απέκκρισης.</a:t>
            </a:r>
          </a:p>
          <a:p>
            <a:pPr algn="just"/>
            <a:r>
              <a:rPr lang="el-GR" dirty="0">
                <a:latin typeface="Times New Roman" pitchFamily="18" charset="0"/>
                <a:cs typeface="Times New Roman" pitchFamily="18" charset="0"/>
              </a:rPr>
              <a:t>Το ποσόν του φαρμάκου και η ταχύτητα με την οποία φτάνει στην κυκλοφορία ονομάζεται </a:t>
            </a:r>
            <a:r>
              <a:rPr lang="el-GR" dirty="0">
                <a:solidFill>
                  <a:srgbClr val="FF0000"/>
                </a:solidFill>
                <a:latin typeface="Times New Roman" pitchFamily="18" charset="0"/>
                <a:cs typeface="Times New Roman" pitchFamily="18" charset="0"/>
              </a:rPr>
              <a:t>βιοδιαθεσιμότητα</a:t>
            </a:r>
            <a:r>
              <a:rPr lang="el-GR" dirty="0">
                <a:latin typeface="Times New Roman" pitchFamily="18" charset="0"/>
                <a:cs typeface="Times New Roman" pitchFamily="18" charset="0"/>
              </a:rPr>
              <a:t>.</a:t>
            </a:r>
          </a:p>
        </p:txBody>
      </p:sp>
    </p:spTree>
    <p:extLst>
      <p:ext uri="{BB962C8B-B14F-4D97-AF65-F5344CB8AC3E}">
        <p14:creationId xmlns:p14="http://schemas.microsoft.com/office/powerpoint/2010/main" val="2972293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l-GR" dirty="0">
                <a:latin typeface="Times New Roman" pitchFamily="18" charset="0"/>
                <a:cs typeface="Times New Roman" pitchFamily="18" charset="0"/>
              </a:rPr>
              <a:t>Οι </a:t>
            </a:r>
            <a:r>
              <a:rPr lang="el-GR" dirty="0">
                <a:solidFill>
                  <a:srgbClr val="FF0000"/>
                </a:solidFill>
                <a:latin typeface="Times New Roman" pitchFamily="18" charset="0"/>
                <a:cs typeface="Times New Roman" pitchFamily="18" charset="0"/>
              </a:rPr>
              <a:t>φαρμακευτικές ενέργειες </a:t>
            </a:r>
            <a:r>
              <a:rPr lang="el-GR" dirty="0">
                <a:latin typeface="Times New Roman" pitchFamily="18" charset="0"/>
                <a:cs typeface="Times New Roman" pitchFamily="18" charset="0"/>
              </a:rPr>
              <a:t>(δράσεις φαρμάκων) είναι συνέπεια μιας χημικής αλληλεπίδρασης ενός υποδοχέα με ένα συστατικό του οργανισμού. Η συνέπεια αυτής της αλληλεπίδρασης είναι η αλληλουχία των αντιδράσεων, που καταλήγουν σε ένα θεραπευτικό αποτέλεσμα.</a:t>
            </a:r>
          </a:p>
          <a:p>
            <a:pPr marL="0" indent="0" algn="just">
              <a:buNone/>
            </a:pPr>
            <a:r>
              <a:rPr lang="el-GR" dirty="0">
                <a:latin typeface="Times New Roman" pitchFamily="18" charset="0"/>
                <a:cs typeface="Times New Roman" pitchFamily="18" charset="0"/>
              </a:rPr>
              <a:t>Η ένταση μιας φαρμακολογική ενέργειας εξαρτάται από</a:t>
            </a:r>
            <a:r>
              <a:rPr lang="en-US" dirty="0">
                <a:latin typeface="Times New Roman" pitchFamily="18" charset="0"/>
                <a:cs typeface="Times New Roman" pitchFamily="18" charset="0"/>
              </a:rPr>
              <a:t>:</a:t>
            </a:r>
          </a:p>
          <a:p>
            <a:pPr marL="514350" indent="-514350" algn="just">
              <a:buFont typeface="+mj-lt"/>
              <a:buAutoNum type="arabicParenR"/>
            </a:pPr>
            <a:r>
              <a:rPr lang="el-GR" dirty="0">
                <a:latin typeface="Times New Roman" pitchFamily="18" charset="0"/>
                <a:cs typeface="Times New Roman" pitchFamily="18" charset="0"/>
              </a:rPr>
              <a:t>Τη </a:t>
            </a:r>
            <a:r>
              <a:rPr lang="el-GR" dirty="0">
                <a:solidFill>
                  <a:srgbClr val="FF0000"/>
                </a:solidFill>
                <a:latin typeface="Times New Roman" pitchFamily="18" charset="0"/>
                <a:cs typeface="Times New Roman" pitchFamily="18" charset="0"/>
              </a:rPr>
              <a:t>δόση</a:t>
            </a:r>
          </a:p>
          <a:p>
            <a:pPr marL="514350" indent="-514350" algn="just">
              <a:buFont typeface="+mj-lt"/>
              <a:buAutoNum type="arabicParenR"/>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χρόνο</a:t>
            </a:r>
          </a:p>
        </p:txBody>
      </p:sp>
    </p:spTree>
    <p:extLst>
      <p:ext uri="{BB962C8B-B14F-4D97-AF65-F5344CB8AC3E}">
        <p14:creationId xmlns:p14="http://schemas.microsoft.com/office/powerpoint/2010/main" val="210429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solidFill>
                  <a:srgbClr val="FF0000"/>
                </a:solidFill>
                <a:latin typeface="Times New Roman" pitchFamily="18" charset="0"/>
                <a:cs typeface="Times New Roman" pitchFamily="18" charset="0"/>
              </a:rPr>
              <a:t>Φαρμακευτική ενέργεια σε σχέση με τη δόση</a:t>
            </a:r>
            <a:r>
              <a:rPr lang="en-US" dirty="0">
                <a:latin typeface="Times New Roman" pitchFamily="18" charset="0"/>
                <a:cs typeface="Times New Roman" pitchFamily="18" charset="0"/>
              </a:rPr>
              <a:t>:</a:t>
            </a:r>
          </a:p>
          <a:p>
            <a:pPr marL="0" indent="0" algn="just">
              <a:buNone/>
            </a:pPr>
            <a:r>
              <a:rPr lang="el-GR" dirty="0">
                <a:latin typeface="Times New Roman" pitchFamily="18" charset="0"/>
                <a:cs typeface="Times New Roman" pitchFamily="18" charset="0"/>
              </a:rPr>
              <a:t>Η ένταση της ενέργειας ενός φαρμάκου εξαρτάται από τη δόση και συνήθως η σχέση είναι γραμμική. Όταν αυξάνεται η δόση του φαρμάκου, αυξάνεται και η ένταση της φαρμακολογικής ενέργειας. Αυτό συμβαίνει μέχρι κάποιο όριο, καθώς το θεραπευτικό αποτέλεσμα δεν είναι δυνατόν να αυξάνεται επ’ άπειρον.</a:t>
            </a:r>
          </a:p>
        </p:txBody>
      </p:sp>
    </p:spTree>
    <p:extLst>
      <p:ext uri="{BB962C8B-B14F-4D97-AF65-F5344CB8AC3E}">
        <p14:creationId xmlns:p14="http://schemas.microsoft.com/office/powerpoint/2010/main" val="605138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Έτσι τελικά, η σχέση της δόσης του φαρμάκου και της φαρμακολογικής ενέργειας είναι μια καμπύλη του τύπου της υπερβολής.</a:t>
            </a:r>
            <a:endParaRPr lang="en-US" dirty="0">
              <a:latin typeface="Times New Roman" pitchFamily="18" charset="0"/>
              <a:cs typeface="Times New Roman" pitchFamily="18" charset="0"/>
            </a:endParaRPr>
          </a:p>
        </p:txBody>
      </p:sp>
      <p:pic>
        <p:nvPicPr>
          <p:cNvPr id="5" name="Εικόνα 4">
            <a:extLst>
              <a:ext uri="{FF2B5EF4-FFF2-40B4-BE49-F238E27FC236}">
                <a16:creationId xmlns:a16="http://schemas.microsoft.com/office/drawing/2014/main" id="{73DB3D23-4A6E-AC7A-6F28-53577DA595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284389"/>
            <a:ext cx="5344593" cy="3024336"/>
          </a:xfrm>
          <a:prstGeom prst="rect">
            <a:avLst/>
          </a:prstGeom>
        </p:spPr>
      </p:pic>
    </p:spTree>
    <p:extLst>
      <p:ext uri="{BB962C8B-B14F-4D97-AF65-F5344CB8AC3E}">
        <p14:creationId xmlns:p14="http://schemas.microsoft.com/office/powerpoint/2010/main" val="2553042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l-GR" dirty="0">
                <a:solidFill>
                  <a:srgbClr val="FF0000"/>
                </a:solidFill>
                <a:latin typeface="Times New Roman" pitchFamily="18" charset="0"/>
                <a:cs typeface="Times New Roman" pitchFamily="18" charset="0"/>
              </a:rPr>
              <a:t>Φαρμακευτική ενέργεια σε σχέση με το χρόνο</a:t>
            </a:r>
            <a:r>
              <a:rPr lang="en-US" dirty="0">
                <a:latin typeface="Times New Roman" pitchFamily="18" charset="0"/>
                <a:cs typeface="Times New Roman" pitchFamily="18" charset="0"/>
              </a:rPr>
              <a:t>:</a:t>
            </a:r>
          </a:p>
          <a:p>
            <a:pPr marL="0" indent="0" algn="just">
              <a:buNone/>
            </a:pPr>
            <a:r>
              <a:rPr lang="el-GR" dirty="0">
                <a:latin typeface="Times New Roman" pitchFamily="18" charset="0"/>
                <a:cs typeface="Times New Roman" pitchFamily="18" charset="0"/>
              </a:rPr>
              <a:t>Η διάρκεια μιας φαρμακολογικής ενέργειας καθορίζεται από το χρόνο που διατηρείται η συγκέντρωση του φαρμάκου στο πλάσμα σε δραστικά επίπεδα. Έτσι όταν η συγκέντρωση του φαρμάκου μετά από ορισμένο χρόνο από τη λήψη του αυξηθεί και φτάσει στο ελάχιστο δραστικό επίπεδο, εμφανίζονται οι φαρμακολογικές ενέργειες, ενώ όταν μειωθεί κάτω από το ελάχιστο δραστικό επίπεδο, σταματάει η εκδήλωσή τους.</a:t>
            </a:r>
          </a:p>
        </p:txBody>
      </p:sp>
    </p:spTree>
    <p:extLst>
      <p:ext uri="{BB962C8B-B14F-4D97-AF65-F5344CB8AC3E}">
        <p14:creationId xmlns:p14="http://schemas.microsoft.com/office/powerpoint/2010/main" val="2473688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solidFill>
                  <a:srgbClr val="FF0000"/>
                </a:solidFill>
                <a:latin typeface="Times New Roman" pitchFamily="18" charset="0"/>
                <a:cs typeface="Times New Roman" pitchFamily="18" charset="0"/>
              </a:rPr>
              <a:t>Μέση Θεραπευτική, μέση τοξική και μέση  θανατηφόρος δόση</a:t>
            </a:r>
          </a:p>
          <a:p>
            <a:pPr marL="0" indent="0" algn="just">
              <a:buNone/>
            </a:pPr>
            <a:r>
              <a:rPr lang="el-GR" dirty="0">
                <a:latin typeface="Times New Roman" pitchFamily="18" charset="0"/>
                <a:cs typeface="Times New Roman" pitchFamily="18" charset="0"/>
              </a:rPr>
              <a:t>Κατά τη χορήγηση ενός φαρμάκου, είναι επιθυμητό η θεραπευτική δόση του να απέχει από την τοξική όσο το δυνατόν περισσότερο.</a:t>
            </a:r>
          </a:p>
          <a:p>
            <a:pPr marL="0" indent="0" algn="just">
              <a:buNone/>
            </a:pPr>
            <a:r>
              <a:rPr lang="el-GR" dirty="0">
                <a:latin typeface="Times New Roman" pitchFamily="18" charset="0"/>
                <a:cs typeface="Times New Roman" pitchFamily="18" charset="0"/>
              </a:rPr>
              <a:t>Όταν χορηγούμε ένα φάρμακο σε μια συγκεκριμένη θεραπευτική δόση, για να επιτύχουμε το θεραπευτικό αποτέλεσμα, μπορεί να συμβούν τα εξής</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3859063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a:bodyPr>
          <a:lstStyle/>
          <a:p>
            <a:pPr algn="just"/>
            <a:r>
              <a:rPr lang="el-GR" dirty="0">
                <a:latin typeface="Times New Roman" pitchFamily="18" charset="0"/>
                <a:cs typeface="Times New Roman" pitchFamily="18" charset="0"/>
              </a:rPr>
              <a:t>Από τους 100 ασθενείς οι 50 θα ανταποκριθούν στο φάρμακο και στη συγκεκριμένη δόση, την οποία ορίζουμε ως </a:t>
            </a:r>
            <a:r>
              <a:rPr lang="el-GR" dirty="0">
                <a:solidFill>
                  <a:srgbClr val="FF0000"/>
                </a:solidFill>
                <a:latin typeface="Times New Roman" pitchFamily="18" charset="0"/>
                <a:cs typeface="Times New Roman" pitchFamily="18" charset="0"/>
              </a:rPr>
              <a:t>μέση θεραπευτική δόση (</a:t>
            </a:r>
            <a:r>
              <a:rPr lang="en-US" dirty="0">
                <a:solidFill>
                  <a:srgbClr val="FF0000"/>
                </a:solidFill>
                <a:latin typeface="Times New Roman" pitchFamily="18" charset="0"/>
                <a:cs typeface="Times New Roman" pitchFamily="18" charset="0"/>
              </a:rPr>
              <a:t>ED Effective Dose)</a:t>
            </a:r>
            <a:r>
              <a:rPr lang="el-GR" dirty="0">
                <a:solidFill>
                  <a:srgbClr val="FF0000"/>
                </a:solidFill>
                <a:latin typeface="Times New Roman" pitchFamily="18" charset="0"/>
                <a:cs typeface="Times New Roman" pitchFamily="18" charset="0"/>
              </a:rPr>
              <a:t>.</a:t>
            </a:r>
          </a:p>
          <a:p>
            <a:pPr algn="just"/>
            <a:r>
              <a:rPr lang="el-GR" dirty="0">
                <a:latin typeface="Times New Roman" pitchFamily="18" charset="0"/>
                <a:cs typeface="Times New Roman" pitchFamily="18" charset="0"/>
              </a:rPr>
              <a:t>Αν από τους 100 ασθενείς οι 50 παρουσιάσουν τοξικές δράσεις σε μία δόση, τη δόση αυτή ορίζουμε ως </a:t>
            </a:r>
            <a:r>
              <a:rPr lang="el-GR" dirty="0">
                <a:solidFill>
                  <a:srgbClr val="FF0000"/>
                </a:solidFill>
                <a:latin typeface="Times New Roman" pitchFamily="18" charset="0"/>
                <a:cs typeface="Times New Roman" pitchFamily="18" charset="0"/>
              </a:rPr>
              <a:t>μέση τοξική</a:t>
            </a:r>
            <a:r>
              <a:rPr lang="en-US" dirty="0">
                <a:solidFill>
                  <a:srgbClr val="FF0000"/>
                </a:solidFill>
                <a:latin typeface="Times New Roman" pitchFamily="18" charset="0"/>
                <a:cs typeface="Times New Roman" pitchFamily="18" charset="0"/>
              </a:rPr>
              <a:t> (TD Toxic Dose)</a:t>
            </a:r>
            <a:r>
              <a:rPr lang="el-GR"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2670526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a:bodyPr>
          <a:lstStyle/>
          <a:p>
            <a:pPr algn="just"/>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μέση θανατηφόρος δόση </a:t>
            </a:r>
            <a:r>
              <a:rPr lang="en-US" dirty="0">
                <a:solidFill>
                  <a:srgbClr val="FF0000"/>
                </a:solidFill>
                <a:latin typeface="Times New Roman" pitchFamily="18" charset="0"/>
                <a:cs typeface="Times New Roman" pitchFamily="18" charset="0"/>
              </a:rPr>
              <a:t>(LD Lethal Dose) </a:t>
            </a:r>
            <a:r>
              <a:rPr lang="el-GR" dirty="0">
                <a:latin typeface="Times New Roman" pitchFamily="18" charset="0"/>
                <a:cs typeface="Times New Roman" pitchFamily="18" charset="0"/>
              </a:rPr>
              <a:t>καθορίζεται από μελέτες σε πειραματόζωα και είναι η δόση αυτή που όταν χορηγηθεί σε 100 πειραματόζωα, θα πεθάνουν τα 50.</a:t>
            </a:r>
          </a:p>
          <a:p>
            <a:pPr algn="just"/>
            <a:r>
              <a:rPr lang="el-GR" dirty="0">
                <a:latin typeface="Times New Roman" pitchFamily="18" charset="0"/>
                <a:cs typeface="Times New Roman" pitchFamily="18" charset="0"/>
              </a:rPr>
              <a:t>Η απόσταση που χωρίζει τη θεραπευτική από τη τοξική δόση εκφράζει το </a:t>
            </a:r>
            <a:r>
              <a:rPr lang="el-GR" dirty="0">
                <a:solidFill>
                  <a:srgbClr val="FF0000"/>
                </a:solidFill>
                <a:latin typeface="Times New Roman" pitchFamily="18" charset="0"/>
                <a:cs typeface="Times New Roman" pitchFamily="18" charset="0"/>
              </a:rPr>
              <a:t>θεραπευτικό πλάτος ή εύρος ασφαλείας </a:t>
            </a:r>
            <a:r>
              <a:rPr lang="el-GR" dirty="0">
                <a:latin typeface="Times New Roman" pitchFamily="18" charset="0"/>
                <a:cs typeface="Times New Roman" pitchFamily="18" charset="0"/>
              </a:rPr>
              <a:t>των φαρμάκων. </a:t>
            </a:r>
          </a:p>
        </p:txBody>
      </p:sp>
    </p:spTree>
    <p:extLst>
      <p:ext uri="{BB962C8B-B14F-4D97-AF65-F5344CB8AC3E}">
        <p14:creationId xmlns:p14="http://schemas.microsoft.com/office/powerpoint/2010/main" val="102564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βιολογικό υπόστρωμα </a:t>
            </a:r>
            <a:r>
              <a:rPr lang="el-GR" dirty="0">
                <a:latin typeface="Times New Roman" pitchFamily="18" charset="0"/>
                <a:cs typeface="Times New Roman" pitchFamily="18" charset="0"/>
              </a:rPr>
              <a:t>είναι το βιολογικό σύστημα που μπορεί να αφορά ολόκληρο ζώντα οργανισμό, ιστούς και όργανα αυτού. Ο ζων οργανισμός είναι μία πολύπλοκα οργανωμένη μορφή, που αποτελείται από ύλη, ενέργεια και ανταλλαγή πληροφοριών με το περιβάλλον. </a:t>
            </a:r>
          </a:p>
          <a:p>
            <a:pPr marL="0" indent="0" algn="just">
              <a:buNone/>
            </a:pPr>
            <a:r>
              <a:rPr lang="el-GR" dirty="0">
                <a:latin typeface="Times New Roman" pitchFamily="18" charset="0"/>
                <a:cs typeface="Times New Roman" pitchFamily="18" charset="0"/>
              </a:rPr>
              <a:t>Το υπόστρωμα δέχεται πληροφορίες τόσο από το εσωτερικό όσο και από το εξωτερικό περιβάλλον.</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938831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Ερμηνεία της Δράσης των Φαρμάκων</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Έτσι ο λόγος της τοξικής προς τη θεραπευτική δόση </a:t>
            </a:r>
            <a:r>
              <a:rPr lang="en-US" dirty="0">
                <a:latin typeface="Times New Roman" pitchFamily="18" charset="0"/>
                <a:cs typeface="Times New Roman" pitchFamily="18" charset="0"/>
              </a:rPr>
              <a:t>TD50/ED50 </a:t>
            </a:r>
            <a:r>
              <a:rPr lang="el-GR" dirty="0">
                <a:latin typeface="Times New Roman" pitchFamily="18" charset="0"/>
                <a:cs typeface="Times New Roman" pitchFamily="18" charset="0"/>
              </a:rPr>
              <a:t>εκφράζει το θεραπευτικό εύρος.</a:t>
            </a:r>
          </a:p>
          <a:p>
            <a:pPr marL="0" indent="0" algn="just">
              <a:buNone/>
            </a:pPr>
            <a:r>
              <a:rPr lang="el-GR" dirty="0">
                <a:latin typeface="Times New Roman" pitchFamily="18" charset="0"/>
                <a:cs typeface="Times New Roman" pitchFamily="18" charset="0"/>
              </a:rPr>
              <a:t>Όσο μεγαλύτερος είναι ο λόγος αυτός, τόσο ασφαλέστερο είναι το φάρμακο. Επομένως, διακρίνουμε ουσίες με ευρύ εύρος (ασφαλείς) και ουσίες με στενό εύρος (λιγότερο ασφαλείς).</a:t>
            </a:r>
          </a:p>
        </p:txBody>
      </p:sp>
    </p:spTree>
    <p:extLst>
      <p:ext uri="{BB962C8B-B14F-4D97-AF65-F5344CB8AC3E}">
        <p14:creationId xmlns:p14="http://schemas.microsoft.com/office/powerpoint/2010/main" val="346918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lnSpcReduction="10000"/>
          </a:bodyPr>
          <a:lstStyle/>
          <a:p>
            <a:pPr marL="0" algn="just">
              <a:buNone/>
            </a:pPr>
            <a:r>
              <a:rPr lang="el-GR" dirty="0">
                <a:latin typeface="Times New Roman" pitchFamily="18" charset="0"/>
                <a:cs typeface="Times New Roman" pitchFamily="18" charset="0"/>
              </a:rPr>
              <a:t>Τα φάρμακα ασκούν τη δράση τους μέσω</a:t>
            </a:r>
            <a:r>
              <a:rPr lang="en-US" dirty="0">
                <a:latin typeface="Times New Roman" pitchFamily="18" charset="0"/>
                <a:cs typeface="Times New Roman" pitchFamily="18" charset="0"/>
              </a:rPr>
              <a:t>:</a:t>
            </a:r>
          </a:p>
          <a:p>
            <a:pPr marL="114300" indent="-457200" algn="just"/>
            <a:r>
              <a:rPr lang="el-GR" dirty="0">
                <a:solidFill>
                  <a:srgbClr val="FF0000"/>
                </a:solidFill>
                <a:latin typeface="Times New Roman" pitchFamily="18" charset="0"/>
                <a:cs typeface="Times New Roman" pitchFamily="18" charset="0"/>
              </a:rPr>
              <a:t>Των φυσικοχημικών τους ιδιοτήτων</a:t>
            </a:r>
          </a:p>
          <a:p>
            <a:pPr marL="0" indent="0" algn="just">
              <a:buNone/>
            </a:pPr>
            <a:r>
              <a:rPr lang="el-GR" dirty="0">
                <a:latin typeface="Times New Roman" pitchFamily="18" charset="0"/>
                <a:cs typeface="Times New Roman" pitchFamily="18" charset="0"/>
              </a:rPr>
              <a:t>Για παράδειγμα τα </a:t>
            </a:r>
            <a:r>
              <a:rPr lang="el-GR" dirty="0" err="1">
                <a:latin typeface="Times New Roman" pitchFamily="18" charset="0"/>
                <a:cs typeface="Times New Roman" pitchFamily="18" charset="0"/>
              </a:rPr>
              <a:t>αντιόξινα</a:t>
            </a:r>
            <a:r>
              <a:rPr lang="el-GR" dirty="0">
                <a:latin typeface="Times New Roman" pitchFamily="18" charset="0"/>
                <a:cs typeface="Times New Roman" pitchFamily="18" charset="0"/>
              </a:rPr>
              <a:t>, όπως είναι η σόδα, εξουδετερώνουν την υπερέκκριση του υδροχλωρικού </a:t>
            </a:r>
            <a:r>
              <a:rPr lang="el-GR" dirty="0" err="1">
                <a:latin typeface="Times New Roman" pitchFamily="18" charset="0"/>
                <a:cs typeface="Times New Roman" pitchFamily="18" charset="0"/>
              </a:rPr>
              <a:t>οξεός</a:t>
            </a:r>
            <a:r>
              <a:rPr lang="el-GR" dirty="0">
                <a:latin typeface="Times New Roman" pitchFamily="18" charset="0"/>
                <a:cs typeface="Times New Roman" pitchFamily="18" charset="0"/>
              </a:rPr>
              <a:t> του στομάχου. Δηλαδή η σόδα (</a:t>
            </a:r>
            <a:r>
              <a:rPr lang="el-GR" dirty="0" err="1">
                <a:latin typeface="Times New Roman" pitchFamily="18" charset="0"/>
                <a:cs typeface="Times New Roman" pitchFamily="18" charset="0"/>
              </a:rPr>
              <a:t>διττανθρακικό</a:t>
            </a:r>
            <a:r>
              <a:rPr lang="el-GR" dirty="0">
                <a:latin typeface="Times New Roman" pitchFamily="18" charset="0"/>
                <a:cs typeface="Times New Roman" pitchFamily="18" charset="0"/>
              </a:rPr>
              <a:t> νάτριο) λόγω των αλκαλικών ιδιοτήτων της, εξουδετερώνει το υδροχλωρικό οξύ του στομάχου.</a:t>
            </a:r>
          </a:p>
          <a:p>
            <a:pPr algn="just"/>
            <a:r>
              <a:rPr lang="el-GR" dirty="0">
                <a:solidFill>
                  <a:srgbClr val="FF0000"/>
                </a:solidFill>
                <a:latin typeface="Times New Roman" pitchFamily="18" charset="0"/>
                <a:cs typeface="Times New Roman" pitchFamily="18" charset="0"/>
              </a:rPr>
              <a:t>Των υποδοχέων</a:t>
            </a:r>
          </a:p>
        </p:txBody>
      </p:sp>
    </p:spTree>
    <p:extLst>
      <p:ext uri="{BB962C8B-B14F-4D97-AF65-F5344CB8AC3E}">
        <p14:creationId xmlns:p14="http://schemas.microsoft.com/office/powerpoint/2010/main" val="3034217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marL="0" algn="just">
              <a:buNone/>
            </a:pPr>
            <a:r>
              <a:rPr lang="el-GR" dirty="0">
                <a:latin typeface="Times New Roman" pitchFamily="18" charset="0"/>
                <a:cs typeface="Times New Roman" pitchFamily="18" charset="0"/>
              </a:rPr>
              <a:t>Οι </a:t>
            </a:r>
            <a:r>
              <a:rPr lang="el-GR" dirty="0">
                <a:solidFill>
                  <a:srgbClr val="FF0000"/>
                </a:solidFill>
                <a:latin typeface="Times New Roman" pitchFamily="18" charset="0"/>
                <a:cs typeface="Times New Roman" pitchFamily="18" charset="0"/>
              </a:rPr>
              <a:t>υποδοχείς</a:t>
            </a:r>
            <a:r>
              <a:rPr lang="el-GR" dirty="0">
                <a:latin typeface="Times New Roman" pitchFamily="18" charset="0"/>
                <a:cs typeface="Times New Roman" pitchFamily="18" charset="0"/>
              </a:rPr>
              <a:t> είναι εξειδικευμένα </a:t>
            </a:r>
            <a:r>
              <a:rPr lang="el-GR" dirty="0" err="1">
                <a:latin typeface="Times New Roman" pitchFamily="18" charset="0"/>
                <a:cs typeface="Times New Roman" pitchFamily="18" charset="0"/>
              </a:rPr>
              <a:t>μακρομόρια</a:t>
            </a:r>
            <a:r>
              <a:rPr lang="el-GR" dirty="0">
                <a:latin typeface="Times New Roman" pitchFamily="18" charset="0"/>
                <a:cs typeface="Times New Roman" pitchFamily="18" charset="0"/>
              </a:rPr>
              <a:t>-στόχοι, στους οποίους προσδένεται το φάρμακο προκειμένου να ασκήσει τη δράση του. Είναι μόρια πρωτεΐνης που φυσιολογικά ενεργοποιούνται από ενδογενείς χημικές ουσίες ή ορμόνες.</a:t>
            </a:r>
          </a:p>
          <a:p>
            <a:pPr marL="114300" indent="-457200" algn="just">
              <a:buFont typeface="Wingdings" panose="05000000000000000000" pitchFamily="2" charset="2"/>
              <a:buChar char="Ø"/>
            </a:pPr>
            <a:r>
              <a:rPr lang="el-GR" dirty="0">
                <a:latin typeface="Times New Roman" pitchFamily="18" charset="0"/>
                <a:cs typeface="Times New Roman" pitchFamily="18" charset="0"/>
              </a:rPr>
              <a:t>Τα φάρμακα όταν συνδέονται με τον υποδοχέα, έχουν ένα </a:t>
            </a:r>
            <a:r>
              <a:rPr lang="el-GR" dirty="0">
                <a:solidFill>
                  <a:srgbClr val="FF0000"/>
                </a:solidFill>
                <a:latin typeface="Times New Roman" pitchFamily="18" charset="0"/>
                <a:cs typeface="Times New Roman" pitchFamily="18" charset="0"/>
              </a:rPr>
              <a:t>βιολογικό αποτέλεσμα</a:t>
            </a:r>
            <a:r>
              <a:rPr lang="el-GR" dirty="0">
                <a:latin typeface="Times New Roman" pitchFamily="18" charset="0"/>
                <a:cs typeface="Times New Roman" pitchFamily="18" charset="0"/>
              </a:rPr>
              <a:t>.</a:t>
            </a:r>
          </a:p>
        </p:txBody>
      </p:sp>
    </p:spTree>
    <p:extLst>
      <p:ext uri="{BB962C8B-B14F-4D97-AF65-F5344CB8AC3E}">
        <p14:creationId xmlns:p14="http://schemas.microsoft.com/office/powerpoint/2010/main" val="145624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Προκειμένου να υπάρξει το μεγαλύτερο βιολογικό αποτέλεσμα, θα πρέπει να καταληφθούν από το φάρμακο όσο δυνατόν περισσότεροι υποδοχείς.</a:t>
            </a:r>
          </a:p>
          <a:p>
            <a:pPr algn="just">
              <a:buFont typeface="Wingdings" panose="05000000000000000000" pitchFamily="2" charset="2"/>
              <a:buChar char="Ø"/>
            </a:pPr>
            <a:r>
              <a:rPr lang="el-GR" dirty="0">
                <a:latin typeface="Times New Roman" pitchFamily="18" charset="0"/>
                <a:cs typeface="Times New Roman" pitchFamily="18" charset="0"/>
              </a:rPr>
              <a:t>Οι υποδοχείς υπάρχουν φυσιολογικά σε όλα τα κύτταρα, καθώς αποτελούν το κλειδί της ενδοκυττάριας πληροφορίας.</a:t>
            </a:r>
          </a:p>
        </p:txBody>
      </p:sp>
    </p:spTree>
    <p:extLst>
      <p:ext uri="{BB962C8B-B14F-4D97-AF65-F5344CB8AC3E}">
        <p14:creationId xmlns:p14="http://schemas.microsoft.com/office/powerpoint/2010/main" val="4020291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Οι υποδοχείς είναι απαραίτητοι για να επιτελέσουν τα κύτταρα ορισμένες φυσιολογικές λειτουργίες του οργανισμού.</a:t>
            </a:r>
          </a:p>
          <a:p>
            <a:pPr algn="just">
              <a:buFont typeface="Wingdings" panose="05000000000000000000" pitchFamily="2" charset="2"/>
              <a:buChar char="Ø"/>
            </a:pPr>
            <a:r>
              <a:rPr lang="el-GR" dirty="0">
                <a:latin typeface="Times New Roman" pitchFamily="18" charset="0"/>
                <a:cs typeface="Times New Roman" pitchFamily="18" charset="0"/>
              </a:rPr>
              <a:t>Σε αυτούς τους ίδιους υποδοχείς έρχονται και συνδέονται τα φάρμακα, προκειμένου να αλλάξει η λειτουργία του βιολογικού υποστρώματος.</a:t>
            </a:r>
          </a:p>
          <a:p>
            <a:pPr algn="just">
              <a:buFont typeface="Wingdings" panose="05000000000000000000" pitchFamily="2" charset="2"/>
              <a:buChar char="Ø"/>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17404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Η τάση του φαρμάκου να δεσμεύεται σε ειδικούς υποδοχείς ονομάζεται </a:t>
            </a:r>
            <a:r>
              <a:rPr lang="el-GR" dirty="0">
                <a:solidFill>
                  <a:srgbClr val="FF0000"/>
                </a:solidFill>
                <a:latin typeface="Times New Roman" pitchFamily="18" charset="0"/>
                <a:cs typeface="Times New Roman" pitchFamily="18" charset="0"/>
              </a:rPr>
              <a:t>χημική συγγένεια</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Υπάρχουν υποδοχείς που έχουν μεγάλη χημική συγγένεια με ορισμένα φάρμακα και άλλοι με μικρή χημική συγγένεια.</a:t>
            </a:r>
          </a:p>
          <a:p>
            <a:pPr algn="just"/>
            <a:r>
              <a:rPr lang="el-GR" dirty="0">
                <a:latin typeface="Times New Roman" pitchFamily="18" charset="0"/>
                <a:cs typeface="Times New Roman" pitchFamily="18" charset="0"/>
              </a:rPr>
              <a:t>Φάρμακα με την ίδια χημική δομή παρουσιάζουν παρόμοια δράση, καθώς διεγείρουν με τον ίδιο τρόπο τους υποδοχείς.</a:t>
            </a:r>
          </a:p>
          <a:p>
            <a:pPr algn="just"/>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412352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Δράση των Φαρμάκων - Υποδοχείς</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Όταν ένα φάρμακο συνδέεται με έναν υποδοχέα, μπορεί να εκδηλώσει φαρμακολογική δράση. </a:t>
            </a:r>
          </a:p>
          <a:p>
            <a:pPr marL="0" indent="0" algn="just">
              <a:buNone/>
            </a:pPr>
            <a:r>
              <a:rPr lang="el-GR" dirty="0">
                <a:latin typeface="Times New Roman" pitchFamily="18" charset="0"/>
                <a:cs typeface="Times New Roman" pitchFamily="18" charset="0"/>
              </a:rPr>
              <a:t>Το μέτρο της φαρμακολογικής δράσης ενός φαρμάκου, χαρακτηρίζεται ως </a:t>
            </a:r>
            <a:r>
              <a:rPr lang="el-GR" dirty="0">
                <a:solidFill>
                  <a:srgbClr val="FF0000"/>
                </a:solidFill>
                <a:latin typeface="Times New Roman" pitchFamily="18" charset="0"/>
                <a:cs typeface="Times New Roman" pitchFamily="18" charset="0"/>
              </a:rPr>
              <a:t>αποτελεσματικότητα</a:t>
            </a:r>
            <a:r>
              <a:rPr lang="el-GR" dirty="0">
                <a:latin typeface="Times New Roman" pitchFamily="18" charset="0"/>
                <a:cs typeface="Times New Roman" pitchFamily="18" charset="0"/>
              </a:rPr>
              <a:t>.</a:t>
            </a:r>
          </a:p>
          <a:p>
            <a:pPr algn="just"/>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073214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TotalTime>
  <Words>1521</Words>
  <Application>Microsoft Office PowerPoint</Application>
  <PresentationFormat>Προβολή στην οθόνη (4:3)</PresentationFormat>
  <Paragraphs>96</Paragraphs>
  <Slides>30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30</vt:i4>
      </vt:variant>
    </vt:vector>
  </HeadingPairs>
  <TitlesOfParts>
    <vt:vector size="35" baseType="lpstr">
      <vt:lpstr>Arial</vt:lpstr>
      <vt:lpstr>Calibri</vt:lpstr>
      <vt:lpstr>Times New Roman</vt:lpstr>
      <vt:lpstr>Wingdings</vt:lpstr>
      <vt:lpstr>Office Theme</vt:lpstr>
      <vt:lpstr>3η Ενότητα ΔΡΑΣΗ ΤΩΝ ΦΑΡΜΑΚΩΝ (ΦΑΡΜΑΚΟΔΥΝΑΜΙΚΗ)</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Δράση των Φαρμάκων - Υποδοχείς</vt:lpstr>
      <vt:lpstr>Ιδιότητες των Φαρμάκων</vt:lpstr>
      <vt:lpstr>Ιδιότητες των Φαρμάκων</vt:lpstr>
      <vt:lpstr>Ιδιότητες των Φαρμάκων</vt:lpstr>
      <vt:lpstr>Ιδιότητες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lpstr>Ερμηνεία της Δράσης των Φαρμάκων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ΦΥΣΙΟΛΟΓΙΑ ΤΟΥ ΚΥΤΤΑΡΟΥ</dc:title>
  <dc:creator>Πέπη</dc:creator>
  <cp:lastModifiedBy>Pepi Mi</cp:lastModifiedBy>
  <cp:revision>36</cp:revision>
  <dcterms:created xsi:type="dcterms:W3CDTF">2023-10-25T06:28:35Z</dcterms:created>
  <dcterms:modified xsi:type="dcterms:W3CDTF">2024-03-28T14:20:14Z</dcterms:modified>
</cp:coreProperties>
</file>