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57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78" d="100"/>
          <a:sy n="78" d="100"/>
        </p:scale>
        <p:origin x="2059"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9B8544F5-CA92-4DDE-8120-6BF91FA42201}" type="datetimeFigureOut">
              <a:rPr lang="el-GR" smtClean="0"/>
              <a:pPr/>
              <a:t>1/4/2024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9B8544F5-CA92-4DDE-8120-6BF91FA42201}" type="datetimeFigureOut">
              <a:rPr lang="el-GR" smtClean="0"/>
              <a:pPr/>
              <a:t>1/4/2024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9B8544F5-CA92-4DDE-8120-6BF91FA42201}" type="datetimeFigureOut">
              <a:rPr lang="el-GR" smtClean="0"/>
              <a:pPr/>
              <a:t>1/4/2024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544F5-CA92-4DDE-8120-6BF91FA42201}" type="datetimeFigureOut">
              <a:rPr lang="el-GR" smtClean="0"/>
              <a:pPr/>
              <a:t>1/4/2024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1/4/2024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1/4/2024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544F5-CA92-4DDE-8120-6BF91FA42201}" type="datetimeFigureOut">
              <a:rPr lang="el-GR" smtClean="0"/>
              <a:pPr/>
              <a:t>1/4/2024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9AB83-40A0-42A6-AEC6-0F75D2E6FC3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99EBD1CC-0041-3BB8-C390-3FFB9960D4F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785786" y="1000108"/>
            <a:ext cx="7772400" cy="2286016"/>
          </a:xfrm>
        </p:spPr>
        <p:txBody>
          <a:bodyPr>
            <a:normAutofit fontScale="90000"/>
          </a:bodyPr>
          <a:lstStyle/>
          <a:p>
            <a:r>
              <a:rPr lang="el-GR" sz="2700" b="1" i="1">
                <a:latin typeface="Times New Roman" pitchFamily="18" charset="0"/>
                <a:cs typeface="Times New Roman" pitchFamily="18" charset="0"/>
              </a:rPr>
              <a:t>4</a:t>
            </a:r>
            <a:r>
              <a:rPr lang="el-GR" sz="2700" b="1" i="1" baseline="30000">
                <a:latin typeface="Times New Roman" pitchFamily="18" charset="0"/>
                <a:cs typeface="Times New Roman" pitchFamily="18" charset="0"/>
              </a:rPr>
              <a:t>η</a:t>
            </a:r>
            <a:r>
              <a:rPr lang="el-GR" sz="2700" b="1" i="1">
                <a:latin typeface="Times New Roman" pitchFamily="18" charset="0"/>
                <a:cs typeface="Times New Roman" pitchFamily="18" charset="0"/>
              </a:rPr>
              <a:t> </a:t>
            </a:r>
            <a:r>
              <a:rPr lang="el-GR" sz="2700" b="1" i="1" dirty="0">
                <a:latin typeface="Times New Roman" pitchFamily="18" charset="0"/>
                <a:cs typeface="Times New Roman" pitchFamily="18" charset="0"/>
              </a:rPr>
              <a:t>Ενότητα</a:t>
            </a:r>
            <a:br>
              <a:rPr lang="el-GR" b="1" dirty="0">
                <a:latin typeface="Times New Roman" pitchFamily="18" charset="0"/>
                <a:cs typeface="Times New Roman" pitchFamily="18" charset="0"/>
              </a:rPr>
            </a:br>
            <a:r>
              <a:rPr lang="el-GR" b="1" dirty="0">
                <a:latin typeface="Times New Roman" pitchFamily="18" charset="0"/>
                <a:cs typeface="Times New Roman" pitchFamily="18" charset="0"/>
              </a:rPr>
              <a:t>ΠΑΡΑΓΟΝΤΕΣ ΠΟΥ ΕΠΗΡΕΑΖΟΥΝ ΤΗ ΔΡΑΣΗ ΤΩΝ ΦΑΡΜΑΚΩΝ </a:t>
            </a:r>
          </a:p>
        </p:txBody>
      </p:sp>
      <p:sp>
        <p:nvSpPr>
          <p:cNvPr id="3" name="Subtitle 2"/>
          <p:cNvSpPr>
            <a:spLocks noGrp="1"/>
          </p:cNvSpPr>
          <p:nvPr>
            <p:ph type="subTitle" idx="1"/>
          </p:nvPr>
        </p:nvSpPr>
        <p:spPr>
          <a:xfrm>
            <a:off x="1142976" y="3857628"/>
            <a:ext cx="7000924" cy="2643206"/>
          </a:xfrm>
        </p:spPr>
        <p:txBody>
          <a:bodyPr/>
          <a:lstStyle/>
          <a:p>
            <a:r>
              <a:rPr lang="el-GR" sz="2400" b="1" i="1" dirty="0">
                <a:solidFill>
                  <a:schemeClr val="tx1"/>
                </a:solidFill>
                <a:latin typeface="Times New Roman" pitchFamily="18" charset="0"/>
                <a:cs typeface="Times New Roman" pitchFamily="18" charset="0"/>
              </a:rPr>
              <a:t>ΜΑΘΗΜΑ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ΠΑΘΟΛΟΓΙΑ - ΦΑΡΜΑΚΟΛΟΓΙΑ</a:t>
            </a:r>
          </a:p>
          <a:p>
            <a:r>
              <a:rPr lang="el-GR" sz="2400" b="1" i="1" dirty="0">
                <a:solidFill>
                  <a:schemeClr val="tx1"/>
                </a:solidFill>
                <a:latin typeface="Times New Roman" pitchFamily="18" charset="0"/>
                <a:cs typeface="Times New Roman" pitchFamily="18" charset="0"/>
              </a:rPr>
              <a:t>ΕΙΔΙΚΟΤΗΤΑ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ΤΕΧΝΙΚΟΣ ΑΙΣΘΗΤΙΚΟΣ ΠΟΔΟΛΟΓΙΑΣ - ΚΑΛΛΩΠΙΣΜΟΥ ΝΥΧΙΩΝ ΚΑΙ ΟΝΥΧΟΠΛΑΣΤΙΚΗΣ (Δ’ ΕΞΑΜΗΝΟ)</a:t>
            </a:r>
          </a:p>
          <a:p>
            <a:r>
              <a:rPr lang="el-GR" sz="2400" b="1" i="1" dirty="0">
                <a:solidFill>
                  <a:schemeClr val="tx1"/>
                </a:solidFill>
                <a:latin typeface="Times New Roman" pitchFamily="18" charset="0"/>
                <a:cs typeface="Times New Roman" pitchFamily="18" charset="0"/>
              </a:rPr>
              <a:t>ΕΚΠΑΙΔΕΥΤΡΙΑ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ΕΥΤΕΡΠΗ ΜΗΤΡΑΚΗ, ΝΟΣΗΛΕΥΤΡΙΑ</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Η χρήση πολλών φαρμάκων συγχρόνως απαιτεί τη γνώση των αλληλεπιδράσεων που μπορεί να εμφανίσουν.</a:t>
            </a:r>
          </a:p>
          <a:p>
            <a:pPr marL="0" indent="0" algn="just">
              <a:buNone/>
            </a:pPr>
            <a:r>
              <a:rPr lang="el-GR" dirty="0">
                <a:latin typeface="Times New Roman" pitchFamily="18" charset="0"/>
                <a:cs typeface="Times New Roman" pitchFamily="18" charset="0"/>
              </a:rPr>
              <a:t>Η έκθεση του οργανισμού σε δύο διαφορετικά φάρμακα για παράδειγμα, μπορεί να μεταβάλει το ρυθμό της απορρόφησης, να τροποποιήσει το μεταβολισμό και την απέκκριση του ενός ή και των δύο ή να μεταβάλει την αποτελεσματικότητα του ενός ή του άλλου.</a:t>
            </a:r>
          </a:p>
        </p:txBody>
      </p:sp>
    </p:spTree>
    <p:extLst>
      <p:ext uri="{BB962C8B-B14F-4D97-AF65-F5344CB8AC3E}">
        <p14:creationId xmlns:p14="http://schemas.microsoft.com/office/powerpoint/2010/main" val="980304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Η παρουσία ενός φαρμάκου μπορεί να αυξήσει, να ελαττώσει ή και να μηδενίσει τη δράση κάποιου άλλου φαρμάκου (αθροιστική δράση, συνέργεια, ανταγωνισμός).</a:t>
            </a:r>
          </a:p>
          <a:p>
            <a:pPr marL="0" indent="0" algn="just">
              <a:buNone/>
            </a:pPr>
            <a:r>
              <a:rPr lang="el-GR" dirty="0">
                <a:latin typeface="Times New Roman" pitchFamily="18" charset="0"/>
                <a:cs typeface="Times New Roman" pitchFamily="18" charset="0"/>
              </a:rPr>
              <a:t>Στην </a:t>
            </a:r>
            <a:r>
              <a:rPr lang="el-GR" dirty="0">
                <a:solidFill>
                  <a:srgbClr val="FF0000"/>
                </a:solidFill>
                <a:latin typeface="Times New Roman" pitchFamily="18" charset="0"/>
                <a:cs typeface="Times New Roman" pitchFamily="18" charset="0"/>
              </a:rPr>
              <a:t>αθροιστική</a:t>
            </a:r>
            <a:r>
              <a:rPr lang="el-GR" dirty="0">
                <a:latin typeface="Times New Roman" pitchFamily="18" charset="0"/>
                <a:cs typeface="Times New Roman" pitchFamily="18" charset="0"/>
              </a:rPr>
              <a:t> δράση το αποτέλεσμα της </a:t>
            </a:r>
            <a:r>
              <a:rPr lang="el-GR" dirty="0" err="1">
                <a:latin typeface="Times New Roman" pitchFamily="18" charset="0"/>
                <a:cs typeface="Times New Roman" pitchFamily="18" charset="0"/>
              </a:rPr>
              <a:t>συγχορήγησης</a:t>
            </a:r>
            <a:r>
              <a:rPr lang="el-GR" dirty="0">
                <a:latin typeface="Times New Roman" pitchFamily="18" charset="0"/>
                <a:cs typeface="Times New Roman" pitchFamily="18" charset="0"/>
              </a:rPr>
              <a:t> δύο φαρμάκων είναι ίσο με τη δράση του καθενός χωριστά (π.χ. </a:t>
            </a:r>
            <a:r>
              <a:rPr lang="el-GR" dirty="0" err="1">
                <a:latin typeface="Times New Roman" pitchFamily="18" charset="0"/>
                <a:cs typeface="Times New Roman" pitchFamily="18" charset="0"/>
              </a:rPr>
              <a:t>αντιυπερτασικό</a:t>
            </a:r>
            <a:r>
              <a:rPr lang="el-GR" dirty="0">
                <a:latin typeface="Times New Roman" pitchFamily="18" charset="0"/>
                <a:cs typeface="Times New Roman" pitchFamily="18" charset="0"/>
              </a:rPr>
              <a:t> μαζί με διουρητικό, τα οποία ελαττώνουν και τα δύο την πίεση του αίματος).</a:t>
            </a:r>
          </a:p>
        </p:txBody>
      </p:sp>
    </p:spTree>
    <p:extLst>
      <p:ext uri="{BB962C8B-B14F-4D97-AF65-F5344CB8AC3E}">
        <p14:creationId xmlns:p14="http://schemas.microsoft.com/office/powerpoint/2010/main" val="3105635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solidFill>
                  <a:srgbClr val="FF0000"/>
                </a:solidFill>
                <a:latin typeface="Times New Roman" pitchFamily="18" charset="0"/>
                <a:cs typeface="Times New Roman" pitchFamily="18" charset="0"/>
              </a:rPr>
              <a:t>Συνέργεια </a:t>
            </a:r>
            <a:r>
              <a:rPr lang="el-GR" dirty="0">
                <a:latin typeface="Times New Roman" pitchFamily="18" charset="0"/>
                <a:cs typeface="Times New Roman" pitchFamily="18" charset="0"/>
              </a:rPr>
              <a:t>είναι η περίπτωση κατά την οποία το αποτέλεσμα της δράσης από τη </a:t>
            </a:r>
            <a:r>
              <a:rPr lang="el-GR" dirty="0" err="1">
                <a:latin typeface="Times New Roman" pitchFamily="18" charset="0"/>
                <a:cs typeface="Times New Roman" pitchFamily="18" charset="0"/>
              </a:rPr>
              <a:t>συγχορήγηση</a:t>
            </a:r>
            <a:r>
              <a:rPr lang="el-GR" dirty="0">
                <a:latin typeface="Times New Roman" pitchFamily="18" charset="0"/>
                <a:cs typeface="Times New Roman" pitchFamily="18" charset="0"/>
              </a:rPr>
              <a:t> δύο φαρμάκων είναι μεγαλύτερο από το άθροισμα της δράσης του καθενός χωριστά.</a:t>
            </a:r>
          </a:p>
          <a:p>
            <a:pPr marL="0" indent="0" algn="just">
              <a:buNone/>
            </a:pPr>
            <a:r>
              <a:rPr lang="el-GR" dirty="0">
                <a:latin typeface="Times New Roman" pitchFamily="18" charset="0"/>
                <a:cs typeface="Times New Roman" pitchFamily="18" charset="0"/>
              </a:rPr>
              <a:t>Για παράδειγμα τα αγχολυτικά, όπως η </a:t>
            </a:r>
            <a:r>
              <a:rPr lang="el-GR" dirty="0" err="1">
                <a:latin typeface="Times New Roman" pitchFamily="18" charset="0"/>
                <a:cs typeface="Times New Roman" pitchFamily="18" charset="0"/>
              </a:rPr>
              <a:t>διαζεπάμη</a:t>
            </a:r>
            <a:r>
              <a:rPr lang="el-GR" dirty="0">
                <a:latin typeface="Times New Roman" pitchFamily="18" charset="0"/>
                <a:cs typeface="Times New Roman" pitchFamily="18" charset="0"/>
              </a:rPr>
              <a:t>, προκαλούν καταστολή του Κ.Ν.Σ. και όταν χορηγηθούν μαζί με αλκοόλ η καταστολή είναι πολύ μεγαλύτερη.</a:t>
            </a:r>
          </a:p>
        </p:txBody>
      </p:sp>
    </p:spTree>
    <p:extLst>
      <p:ext uri="{BB962C8B-B14F-4D97-AF65-F5344CB8AC3E}">
        <p14:creationId xmlns:p14="http://schemas.microsoft.com/office/powerpoint/2010/main" val="3106031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solidFill>
                  <a:srgbClr val="FF0000"/>
                </a:solidFill>
                <a:latin typeface="Times New Roman" pitchFamily="18" charset="0"/>
                <a:cs typeface="Times New Roman" pitchFamily="18" charset="0"/>
              </a:rPr>
              <a:t>Δυναμική </a:t>
            </a:r>
            <a:r>
              <a:rPr lang="el-GR" dirty="0">
                <a:latin typeface="Times New Roman" pitchFamily="18" charset="0"/>
                <a:cs typeface="Times New Roman" pitchFamily="18" charset="0"/>
              </a:rPr>
              <a:t>συνέργεια μπορεί να εμφανιστεί, όταν ένα φάρμακο που δεν είναι τοξικό </a:t>
            </a:r>
            <a:r>
              <a:rPr lang="el-GR" dirty="0" err="1">
                <a:latin typeface="Times New Roman" pitchFamily="18" charset="0"/>
                <a:cs typeface="Times New Roman" pitchFamily="18" charset="0"/>
              </a:rPr>
              <a:t>συγχορηγείται</a:t>
            </a:r>
            <a:r>
              <a:rPr lang="el-GR" dirty="0">
                <a:latin typeface="Times New Roman" pitchFamily="18" charset="0"/>
                <a:cs typeface="Times New Roman" pitchFamily="18" charset="0"/>
              </a:rPr>
              <a:t> με κάποιο άλλο που είναι τοξικό, οπότε αυξάνεται η δράση του τοξικού.</a:t>
            </a:r>
          </a:p>
          <a:p>
            <a:pPr marL="0" indent="0" algn="just">
              <a:buNone/>
            </a:pPr>
            <a:r>
              <a:rPr lang="el-GR" dirty="0">
                <a:latin typeface="Times New Roman" pitchFamily="18" charset="0"/>
                <a:cs typeface="Times New Roman" pitchFamily="18" charset="0"/>
              </a:rPr>
              <a:t>Όταν ένα φάρμακο παρεμβαίνει στη δράση ενός άλλου, μπορεί να εμφανιστεί </a:t>
            </a:r>
            <a:r>
              <a:rPr lang="el-GR" dirty="0">
                <a:solidFill>
                  <a:srgbClr val="FF0000"/>
                </a:solidFill>
                <a:latin typeface="Times New Roman" pitchFamily="18" charset="0"/>
                <a:cs typeface="Times New Roman" pitchFamily="18" charset="0"/>
              </a:rPr>
              <a:t>ανταγωνισμός</a:t>
            </a:r>
            <a:r>
              <a:rPr lang="el-GR" dirty="0">
                <a:latin typeface="Times New Roman" pitchFamily="18" charset="0"/>
                <a:cs typeface="Times New Roman" pitchFamily="18" charset="0"/>
              </a:rPr>
              <a:t>.</a:t>
            </a:r>
          </a:p>
          <a:p>
            <a:pPr marL="0" indent="0" algn="just">
              <a:buNone/>
            </a:pPr>
            <a:r>
              <a:rPr lang="el-GR" dirty="0">
                <a:latin typeface="Times New Roman" pitchFamily="18" charset="0"/>
                <a:cs typeface="Times New Roman" pitchFamily="18" charset="0"/>
              </a:rPr>
              <a:t>Μια ουσία που δρα ανταγωνιστικά μπορεί να χρησιμοποιηθεί ως αντίδοτο κάποιας άλλης.</a:t>
            </a:r>
          </a:p>
        </p:txBody>
      </p:sp>
    </p:spTree>
    <p:extLst>
      <p:ext uri="{BB962C8B-B14F-4D97-AF65-F5344CB8AC3E}">
        <p14:creationId xmlns:p14="http://schemas.microsoft.com/office/powerpoint/2010/main" val="3776040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l-GR" dirty="0">
                <a:latin typeface="Times New Roman" pitchFamily="18" charset="0"/>
                <a:cs typeface="Times New Roman" pitchFamily="18" charset="0"/>
              </a:rPr>
              <a:t>Ο ανταγωνισμός μπορεί να είναι</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a:p>
            <a:pPr algn="just"/>
            <a:r>
              <a:rPr lang="el-GR" dirty="0">
                <a:solidFill>
                  <a:srgbClr val="FF0000"/>
                </a:solidFill>
                <a:latin typeface="Times New Roman" pitchFamily="18" charset="0"/>
                <a:cs typeface="Times New Roman" pitchFamily="18" charset="0"/>
              </a:rPr>
              <a:t>Φαρμακολογικός ανταγωνισμός</a:t>
            </a:r>
          </a:p>
          <a:p>
            <a:pPr marL="0" indent="0" algn="just">
              <a:buNone/>
            </a:pPr>
            <a:r>
              <a:rPr lang="el-GR" dirty="0">
                <a:latin typeface="Times New Roman" pitchFamily="18" charset="0"/>
                <a:cs typeface="Times New Roman" pitchFamily="18" charset="0"/>
              </a:rPr>
              <a:t>Εμφανίζεται όταν δύο φάρμακα παρουσιάζουν χημική συγγένεια για τον ίδιο υποδοχέα, αλλά το ένα (Α) παρουσιάζει μεγαλύτερη χημική συγγένεια από το άλλο (Β). Σε αυτήν την περίπτωση, το Α δύναται να εκτοπίσει το Β από τον υποδοχέα ή να καταλάβει το Α πρώτο τον υποδοχέα έτσι ώστε αυτός να μην είναι ελεύθερος να συνδεθεί με το άλλο φάρμακο (Β) ή με ενδογενές μόριο του οργανισμού.</a:t>
            </a:r>
          </a:p>
        </p:txBody>
      </p:sp>
    </p:spTree>
    <p:extLst>
      <p:ext uri="{BB962C8B-B14F-4D97-AF65-F5344CB8AC3E}">
        <p14:creationId xmlns:p14="http://schemas.microsoft.com/office/powerpoint/2010/main" val="760477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a:bodyPr>
          <a:lstStyle/>
          <a:p>
            <a:pPr algn="just"/>
            <a:r>
              <a:rPr lang="el-GR" dirty="0">
                <a:solidFill>
                  <a:srgbClr val="FF0000"/>
                </a:solidFill>
                <a:latin typeface="Times New Roman" pitchFamily="18" charset="0"/>
                <a:cs typeface="Times New Roman" pitchFamily="18" charset="0"/>
              </a:rPr>
              <a:t>Φυσιολογικός ανταγωνισμός</a:t>
            </a:r>
            <a:endParaRPr lang="en-US" dirty="0">
              <a:solidFill>
                <a:srgbClr val="FF0000"/>
              </a:solidFill>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Παρατηρείται όταν δύο ουσίες παράγουν αντίθετα αποτελέσματα ως προς την ίδια φυσιολογική λειτουργία.</a:t>
            </a:r>
          </a:p>
          <a:p>
            <a:pPr marL="0" indent="0" algn="just">
              <a:buNone/>
            </a:pPr>
            <a:r>
              <a:rPr lang="el-GR" dirty="0">
                <a:latin typeface="Times New Roman" pitchFamily="18" charset="0"/>
                <a:cs typeface="Times New Roman" pitchFamily="18" charset="0"/>
              </a:rPr>
              <a:t>Για παράδειγμα το οινόπνευμα προκαλεί καταστολή του Κ.Ν.Σ. και υπνηλία, ενώ αντίθετα η καφεΐνη προκαλεί εγρήγορση και αύξηση της ετοιμότητας.</a:t>
            </a:r>
          </a:p>
        </p:txBody>
      </p:sp>
    </p:spTree>
    <p:extLst>
      <p:ext uri="{BB962C8B-B14F-4D97-AF65-F5344CB8AC3E}">
        <p14:creationId xmlns:p14="http://schemas.microsoft.com/office/powerpoint/2010/main" val="2738002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a:bodyPr>
          <a:lstStyle/>
          <a:p>
            <a:pPr algn="just"/>
            <a:r>
              <a:rPr lang="el-GR" dirty="0">
                <a:solidFill>
                  <a:srgbClr val="FF0000"/>
                </a:solidFill>
                <a:latin typeface="Times New Roman" pitchFamily="18" charset="0"/>
                <a:cs typeface="Times New Roman" pitchFamily="18" charset="0"/>
              </a:rPr>
              <a:t>Χημικός ανταγωνισμός</a:t>
            </a:r>
          </a:p>
          <a:p>
            <a:pPr marL="0" indent="0" algn="just">
              <a:buNone/>
            </a:pPr>
            <a:r>
              <a:rPr lang="el-GR" dirty="0">
                <a:latin typeface="Times New Roman" pitchFamily="18" charset="0"/>
                <a:cs typeface="Times New Roman" pitchFamily="18" charset="0"/>
              </a:rPr>
              <a:t>Παρατηρείται όταν υπάρχει αντίδραση μεταξύ δύο χημικών ουσιών, με αποτέλεσμα να εξουδετερώνει η μία τη δράση της άλλης (π.χ. το </a:t>
            </a:r>
            <a:r>
              <a:rPr lang="el-GR" dirty="0" err="1">
                <a:latin typeface="Times New Roman" pitchFamily="18" charset="0"/>
                <a:cs typeface="Times New Roman" pitchFamily="18" charset="0"/>
              </a:rPr>
              <a:t>διττανθρακικό</a:t>
            </a:r>
            <a:r>
              <a:rPr lang="el-GR" dirty="0">
                <a:latin typeface="Times New Roman" pitchFamily="18" charset="0"/>
                <a:cs typeface="Times New Roman" pitchFamily="18" charset="0"/>
              </a:rPr>
              <a:t> νάτριο ή σόδα δίνεται ως </a:t>
            </a:r>
            <a:r>
              <a:rPr lang="el-GR" dirty="0" err="1">
                <a:latin typeface="Times New Roman" pitchFamily="18" charset="0"/>
                <a:cs typeface="Times New Roman" pitchFamily="18" charset="0"/>
              </a:rPr>
              <a:t>αντιόξινο</a:t>
            </a:r>
            <a:r>
              <a:rPr lang="el-GR" dirty="0">
                <a:latin typeface="Times New Roman" pitchFamily="18" charset="0"/>
                <a:cs typeface="Times New Roman" pitchFamily="18" charset="0"/>
              </a:rPr>
              <a:t> για να εξουδετερώσει το υδροχλωρικό οξύ του στομάχου).</a:t>
            </a:r>
          </a:p>
        </p:txBody>
      </p:sp>
    </p:spTree>
    <p:extLst>
      <p:ext uri="{BB962C8B-B14F-4D97-AF65-F5344CB8AC3E}">
        <p14:creationId xmlns:p14="http://schemas.microsoft.com/office/powerpoint/2010/main" val="2904975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Ανταγωνισμός και συνέργεια</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Τα φάρμακα </a:t>
            </a:r>
            <a:r>
              <a:rPr lang="el-GR" dirty="0" err="1">
                <a:latin typeface="Times New Roman" pitchFamily="18" charset="0"/>
                <a:cs typeface="Times New Roman" pitchFamily="18" charset="0"/>
              </a:rPr>
              <a:t>αλληλεπιδρούν</a:t>
            </a:r>
            <a:r>
              <a:rPr lang="el-GR" dirty="0">
                <a:latin typeface="Times New Roman" pitchFamily="18" charset="0"/>
                <a:cs typeface="Times New Roman" pitchFamily="18" charset="0"/>
              </a:rPr>
              <a:t> επίσης με τα τρόφιμα. Για το λόγο αυτό, στο φύλλο οδηγιών των φαρμάκων αναφέρεται αν μπορούν να χορηγηθούν μαζί με τροφή ή όχι (π.χ. αντιβιοτικά με οινόπνευμα)</a:t>
            </a:r>
          </a:p>
        </p:txBody>
      </p:sp>
    </p:spTree>
    <p:extLst>
      <p:ext uri="{BB962C8B-B14F-4D97-AF65-F5344CB8AC3E}">
        <p14:creationId xmlns:p14="http://schemas.microsoft.com/office/powerpoint/2010/main" val="3745530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Λοιποί παράγοντες που επηρεάζουν τη δράση των φαρμάκων</a:t>
            </a:r>
            <a:r>
              <a:rPr lang="en-US" dirty="0">
                <a:latin typeface="Times New Roman" pitchFamily="18" charset="0"/>
                <a:cs typeface="Times New Roman" pitchFamily="18" charset="0"/>
              </a:rPr>
              <a:t>:</a:t>
            </a:r>
          </a:p>
          <a:p>
            <a:pPr marL="514350" indent="-514350" algn="just">
              <a:buFont typeface="+mj-lt"/>
              <a:buAutoNum type="arabicParenR"/>
            </a:pPr>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σωματικό βάρος</a:t>
            </a:r>
            <a:r>
              <a:rPr lang="el-GR" dirty="0">
                <a:latin typeface="Times New Roman" pitchFamily="18" charset="0"/>
                <a:cs typeface="Times New Roman" pitchFamily="18" charset="0"/>
              </a:rPr>
              <a:t>. Η ένταση της δράσης ενός φαρμάκου εξαρτάται από το ποσό του φαρμάκου στον τόπο δράσης. Είναι διαφορετικό το αποτέλεσμα από τη χορήγηση μιας ουσίας σε ένα άτομο 50 </a:t>
            </a:r>
            <a:r>
              <a:rPr lang="en-US" dirty="0">
                <a:latin typeface="Times New Roman" pitchFamily="18" charset="0"/>
                <a:cs typeface="Times New Roman" pitchFamily="18" charset="0"/>
              </a:rPr>
              <a:t>kg </a:t>
            </a:r>
            <a:r>
              <a:rPr lang="el-GR" dirty="0">
                <a:latin typeface="Times New Roman" pitchFamily="18" charset="0"/>
                <a:cs typeface="Times New Roman" pitchFamily="18" charset="0"/>
              </a:rPr>
              <a:t>από ότι σε ένα άτομο 100 </a:t>
            </a:r>
            <a:r>
              <a:rPr lang="en-US" dirty="0">
                <a:latin typeface="Times New Roman" pitchFamily="18" charset="0"/>
                <a:cs typeface="Times New Roman" pitchFamily="18" charset="0"/>
              </a:rPr>
              <a:t>kg.</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620837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n-US" dirty="0">
                <a:latin typeface="Times New Roman" pitchFamily="18" charset="0"/>
                <a:cs typeface="Times New Roman" pitchFamily="18" charset="0"/>
              </a:rPr>
              <a:t>2)  </a:t>
            </a:r>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ηλικία</a:t>
            </a:r>
            <a:r>
              <a:rPr lang="el-GR" dirty="0">
                <a:latin typeface="Times New Roman" pitchFamily="18" charset="0"/>
                <a:cs typeface="Times New Roman" pitchFamily="18" charset="0"/>
              </a:rPr>
              <a:t>. Οι ασθενείς που είναι παιδιά ή άτομα ηλικιωμένα πρέπει να αντιμετωπίζονται με τροποποίηση της δόσης των χορηγούμενων φαρμάκων. Τα παιδιά έχουν μικρό βάρος σώματος και η ηπατική τους λειτουργία δεν είναι ώριμη. Τα άτομα τρίτης ηλικίας παρουσιάζουν κάμψη της νεφρικής και ηπατικής λειτουργίας λόγω γήρανσης.</a:t>
            </a:r>
          </a:p>
        </p:txBody>
      </p:sp>
    </p:spTree>
    <p:extLst>
      <p:ext uri="{BB962C8B-B14F-4D97-AF65-F5344CB8AC3E}">
        <p14:creationId xmlns:p14="http://schemas.microsoft.com/office/powerpoint/2010/main" val="810817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Αντοχή - Εθισμός</a:t>
            </a:r>
            <a:endParaRPr lang="el-GR" sz="2800" dirty="0"/>
          </a:p>
        </p:txBody>
      </p:sp>
      <p:sp>
        <p:nvSpPr>
          <p:cNvPr id="3" name="Content Placeholder 2"/>
          <p:cNvSpPr>
            <a:spLocks noGrp="1"/>
          </p:cNvSpPr>
          <p:nvPr>
            <p:ph idx="1"/>
          </p:nvPr>
        </p:nvSpPr>
        <p:spPr/>
        <p:txBody>
          <a:bodyPr>
            <a:normAutofit fontScale="92500"/>
          </a:bodyPr>
          <a:lstStyle/>
          <a:p>
            <a:pPr marL="0" algn="just">
              <a:buNone/>
            </a:pPr>
            <a:r>
              <a:rPr lang="el-GR" dirty="0">
                <a:solidFill>
                  <a:srgbClr val="FF0000"/>
                </a:solidFill>
                <a:latin typeface="Times New Roman" pitchFamily="18" charset="0"/>
                <a:cs typeface="Times New Roman" pitchFamily="18" charset="0"/>
              </a:rPr>
              <a:t>Εθισμός </a:t>
            </a:r>
            <a:r>
              <a:rPr lang="el-GR" dirty="0">
                <a:latin typeface="Times New Roman" pitchFamily="18" charset="0"/>
                <a:cs typeface="Times New Roman" pitchFamily="18" charset="0"/>
              </a:rPr>
              <a:t>είναι η κατάσταση κατά την οποία παρουσιάζεται καταναγκαστική συμπεριφορά λήψης του φαρμάκου, δηλαδή το άτομο χάνει τον έλεγχο για τη λήψη του φαρμάκου.</a:t>
            </a:r>
          </a:p>
          <a:p>
            <a:pPr marL="0" algn="just">
              <a:buNone/>
            </a:pPr>
            <a:r>
              <a:rPr lang="el-GR" dirty="0">
                <a:latin typeface="Times New Roman" pitchFamily="18" charset="0"/>
                <a:cs typeface="Times New Roman" pitchFamily="18" charset="0"/>
              </a:rPr>
              <a:t>Αυτό συμβαίνει μόνο με ουσίες οι οποίες προκαλούν ευφορία.</a:t>
            </a:r>
          </a:p>
          <a:p>
            <a:pPr marL="0" algn="just">
              <a:buNone/>
            </a:pPr>
            <a:r>
              <a:rPr lang="el-GR" dirty="0">
                <a:latin typeface="Times New Roman" pitchFamily="18" charset="0"/>
                <a:cs typeface="Times New Roman" pitchFamily="18" charset="0"/>
              </a:rPr>
              <a:t>Με τον όρο </a:t>
            </a:r>
            <a:r>
              <a:rPr lang="el-GR" dirty="0">
                <a:solidFill>
                  <a:srgbClr val="FF0000"/>
                </a:solidFill>
                <a:latin typeface="Times New Roman" pitchFamily="18" charset="0"/>
                <a:cs typeface="Times New Roman" pitchFamily="18" charset="0"/>
              </a:rPr>
              <a:t>εθιστικές συμπεριφορές </a:t>
            </a:r>
            <a:r>
              <a:rPr lang="el-GR" dirty="0">
                <a:latin typeface="Times New Roman" pitchFamily="18" charset="0"/>
                <a:cs typeface="Times New Roman" pitchFamily="18" charset="0"/>
              </a:rPr>
              <a:t>εννοούμε τις συμπεριφορές που χαρακτηρίζονται από επανάληψη και αδυναμία διακοπής του φαρμάκου.</a:t>
            </a:r>
          </a:p>
          <a:p>
            <a:pPr marL="0" algn="just">
              <a:buNone/>
            </a:pPr>
            <a:endParaRPr lang="el-GR"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lnSpcReduction="10000"/>
          </a:bodyPr>
          <a:lstStyle/>
          <a:p>
            <a:pPr marL="514350" indent="-514350" algn="just">
              <a:buAutoNum type="arabicParenR" startAt="3"/>
            </a:pPr>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φύλο</a:t>
            </a:r>
            <a:r>
              <a:rPr lang="el-GR" dirty="0">
                <a:latin typeface="Times New Roman" pitchFamily="18" charset="0"/>
                <a:cs typeface="Times New Roman" pitchFamily="18" charset="0"/>
              </a:rPr>
              <a:t>. Το φύλο παίζει ρόλο στη φαρμακολογική δράση. Έχει παρατηρηθεί ότι οι γυναίκες παρουσιάζουν πιο συχνά παρενέργειες από φάρμακα από ότι οι άνδρες.</a:t>
            </a:r>
          </a:p>
          <a:p>
            <a:pPr marL="514350" indent="-514350" algn="just">
              <a:buAutoNum type="arabicParenR" startAt="3"/>
            </a:pPr>
            <a:r>
              <a:rPr lang="el-GR" dirty="0">
                <a:latin typeface="Times New Roman" pitchFamily="18" charset="0"/>
                <a:cs typeface="Times New Roman" pitchFamily="18" charset="0"/>
              </a:rPr>
              <a:t>Οι </a:t>
            </a:r>
            <a:r>
              <a:rPr lang="el-GR" dirty="0">
                <a:solidFill>
                  <a:srgbClr val="FF0000"/>
                </a:solidFill>
                <a:latin typeface="Times New Roman" pitchFamily="18" charset="0"/>
                <a:cs typeface="Times New Roman" pitchFamily="18" charset="0"/>
              </a:rPr>
              <a:t>αντιδράσεις ευαισθησίας</a:t>
            </a:r>
            <a:r>
              <a:rPr lang="el-GR" dirty="0">
                <a:latin typeface="Times New Roman" pitchFamily="18" charset="0"/>
                <a:cs typeface="Times New Roman" pitchFamily="18" charset="0"/>
              </a:rPr>
              <a:t>. Πολλές φορές η χορήγηση φαρμάκων οδηγεί στην εμφάνιση μη αναμενόμενων ανεπιθύμητων ενεργειών</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Α) </a:t>
            </a:r>
            <a:r>
              <a:rPr lang="el-GR" dirty="0">
                <a:solidFill>
                  <a:srgbClr val="FF0000"/>
                </a:solidFill>
                <a:latin typeface="Times New Roman" pitchFamily="18" charset="0"/>
                <a:cs typeface="Times New Roman" pitchFamily="18" charset="0"/>
              </a:rPr>
              <a:t>Αντιδράσεις ιδιοσυγκρασίας</a:t>
            </a:r>
            <a:r>
              <a:rPr lang="el-GR" dirty="0">
                <a:latin typeface="Times New Roman" pitchFamily="18" charset="0"/>
                <a:cs typeface="Times New Roman" pitchFamily="18" charset="0"/>
              </a:rPr>
              <a:t>. Πολλές φορές η χορήγηση ορισμένων ουσιών ή τροφών,</a:t>
            </a:r>
          </a:p>
        </p:txBody>
      </p:sp>
    </p:spTree>
    <p:extLst>
      <p:ext uri="{BB962C8B-B14F-4D97-AF65-F5344CB8AC3E}">
        <p14:creationId xmlns:p14="http://schemas.microsoft.com/office/powerpoint/2010/main" val="1329905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μπορεί να προκαλέσει σοβαρές τοξικές αντιδράσεις. Αυτό οφείλεται σε κάποια γενετική διαταραχή του ατόμου, όπως για παράδειγμα έλλειψη κάποιων ενζύμων που είναι απαραίτητα για να </a:t>
            </a:r>
            <a:r>
              <a:rPr lang="el-GR" dirty="0" err="1">
                <a:latin typeface="Times New Roman" pitchFamily="18" charset="0"/>
                <a:cs typeface="Times New Roman" pitchFamily="18" charset="0"/>
              </a:rPr>
              <a:t>μεταβολιστούν</a:t>
            </a:r>
            <a:r>
              <a:rPr lang="el-GR" dirty="0">
                <a:latin typeface="Times New Roman" pitchFamily="18" charset="0"/>
                <a:cs typeface="Times New Roman" pitchFamily="18" charset="0"/>
              </a:rPr>
              <a:t> τα συγκεκριμένα φάρμακα ή τρόφιμα (π.χ. έλλειψη </a:t>
            </a:r>
            <a:r>
              <a:rPr lang="en-US" dirty="0">
                <a:latin typeface="Times New Roman" pitchFamily="18" charset="0"/>
                <a:cs typeface="Times New Roman" pitchFamily="18" charset="0"/>
              </a:rPr>
              <a:t>G-6PD).</a:t>
            </a:r>
          </a:p>
          <a:p>
            <a:pPr marL="0" indent="0" algn="just">
              <a:buNone/>
            </a:pPr>
            <a:r>
              <a:rPr lang="el-GR" dirty="0">
                <a:latin typeface="Times New Roman" pitchFamily="18" charset="0"/>
                <a:cs typeface="Times New Roman" pitchFamily="18" charset="0"/>
              </a:rPr>
              <a:t>Η αντίδραση ιδιοσυγκρασίας είναι γενετικά κληρονομούμενη.</a:t>
            </a:r>
          </a:p>
        </p:txBody>
      </p:sp>
    </p:spTree>
    <p:extLst>
      <p:ext uri="{BB962C8B-B14F-4D97-AF65-F5344CB8AC3E}">
        <p14:creationId xmlns:p14="http://schemas.microsoft.com/office/powerpoint/2010/main" val="647124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l-GR" dirty="0">
                <a:latin typeface="Times New Roman" pitchFamily="18" charset="0"/>
                <a:cs typeface="Times New Roman" pitchFamily="18" charset="0"/>
              </a:rPr>
              <a:t>Β) </a:t>
            </a:r>
            <a:r>
              <a:rPr lang="el-GR" dirty="0">
                <a:solidFill>
                  <a:srgbClr val="FF0000"/>
                </a:solidFill>
                <a:latin typeface="Times New Roman" pitchFamily="18" charset="0"/>
                <a:cs typeface="Times New Roman" pitchFamily="18" charset="0"/>
              </a:rPr>
              <a:t>Συνύπαρξη άλλης ασθένειας (νόσοι νεφρών-ήπατος)</a:t>
            </a:r>
            <a:r>
              <a:rPr lang="el-GR" dirty="0">
                <a:latin typeface="Times New Roman" pitchFamily="18" charset="0"/>
                <a:cs typeface="Times New Roman" pitchFamily="18" charset="0"/>
              </a:rPr>
              <a:t>. Άτομα με ηπατική νόσο παρουσιάζουν διαταραχές του μεταβολισμού και της απομάκρυνσης των φαρμάκων, με αποτέλεσμα την αύξηση της συγκέντρωσής τους και εμφάνιση τοξικών φαινομένων. Ομοίως, άτομα με μειωμένη νεφρική λειτουργία έχουν ελαττωμένη απέκκριση των φαρμάκων που αποβάλλονται από τους </a:t>
            </a:r>
            <a:r>
              <a:rPr lang="el-GR" dirty="0" err="1">
                <a:latin typeface="Times New Roman" pitchFamily="18" charset="0"/>
                <a:cs typeface="Times New Roman" pitchFamily="18" charset="0"/>
              </a:rPr>
              <a:t>νεφρούς</a:t>
            </a:r>
            <a:r>
              <a:rPr lang="el-GR" dirty="0">
                <a:latin typeface="Times New Roman" pitchFamily="18" charset="0"/>
                <a:cs typeface="Times New Roman" pitchFamily="18" charset="0"/>
              </a:rPr>
              <a:t>, οπότε απαιτείται προσαρμογή της δόσης σε κάθε ασθενή.</a:t>
            </a:r>
          </a:p>
        </p:txBody>
      </p:sp>
    </p:spTree>
    <p:extLst>
      <p:ext uri="{BB962C8B-B14F-4D97-AF65-F5344CB8AC3E}">
        <p14:creationId xmlns:p14="http://schemas.microsoft.com/office/powerpoint/2010/main" val="4104648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l-GR" dirty="0">
                <a:latin typeface="Times New Roman" pitchFamily="18" charset="0"/>
                <a:cs typeface="Times New Roman" pitchFamily="18" charset="0"/>
              </a:rPr>
              <a:t>Γ) </a:t>
            </a:r>
            <a:r>
              <a:rPr lang="el-GR" dirty="0">
                <a:solidFill>
                  <a:srgbClr val="FF0000"/>
                </a:solidFill>
                <a:latin typeface="Times New Roman" pitchFamily="18" charset="0"/>
                <a:cs typeface="Times New Roman" pitchFamily="18" charset="0"/>
              </a:rPr>
              <a:t>Αλλεργία (υπερευαισθησία)</a:t>
            </a:r>
            <a:r>
              <a:rPr lang="el-GR" dirty="0">
                <a:latin typeface="Times New Roman" pitchFamily="18" charset="0"/>
                <a:cs typeface="Times New Roman" pitchFamily="18" charset="0"/>
              </a:rPr>
              <a:t>.</a:t>
            </a:r>
            <a:r>
              <a:rPr lang="el-GR" dirty="0">
                <a:solidFill>
                  <a:srgbClr val="FF0000"/>
                </a:solidFill>
                <a:latin typeface="Times New Roman" pitchFamily="18" charset="0"/>
                <a:cs typeface="Times New Roman" pitchFamily="18" charset="0"/>
              </a:rPr>
              <a:t> </a:t>
            </a:r>
            <a:r>
              <a:rPr lang="el-GR" dirty="0">
                <a:latin typeface="Times New Roman" pitchFamily="18" charset="0"/>
                <a:cs typeface="Times New Roman" pitchFamily="18" charset="0"/>
              </a:rPr>
              <a:t>Σε ορισμένα άτομα παρατηρούνται μη αναμενόμενες αντιδράσεις, ανεξάρτητες από τη δόση του φαρμάκου. Συνήθως </a:t>
            </a:r>
            <a:r>
              <a:rPr lang="el-GR" dirty="0" err="1">
                <a:latin typeface="Times New Roman" pitchFamily="18" charset="0"/>
                <a:cs typeface="Times New Roman" pitchFamily="18" charset="0"/>
              </a:rPr>
              <a:t>προυποθέτουν</a:t>
            </a:r>
            <a:r>
              <a:rPr lang="el-GR" dirty="0">
                <a:latin typeface="Times New Roman" pitchFamily="18" charset="0"/>
                <a:cs typeface="Times New Roman" pitchFamily="18" charset="0"/>
              </a:rPr>
              <a:t> προηγούμενη ευαισθητοποίηση του ασθενή. Πολλές ουσίες και φάρμακα, ενώνονται με τις πρωτεΐνες (</a:t>
            </a:r>
            <a:r>
              <a:rPr lang="el-GR" dirty="0" err="1">
                <a:latin typeface="Times New Roman" pitchFamily="18" charset="0"/>
                <a:cs typeface="Times New Roman" pitchFamily="18" charset="0"/>
              </a:rPr>
              <a:t>σφαιρίνες</a:t>
            </a:r>
            <a:r>
              <a:rPr lang="el-GR" dirty="0">
                <a:latin typeface="Times New Roman" pitchFamily="18" charset="0"/>
                <a:cs typeface="Times New Roman" pitchFamily="18" charset="0"/>
              </a:rPr>
              <a:t>) του αίματος και σχηματίζουν </a:t>
            </a:r>
            <a:r>
              <a:rPr lang="el-GR" dirty="0" err="1">
                <a:latin typeface="Times New Roman" pitchFamily="18" charset="0"/>
                <a:cs typeface="Times New Roman" pitchFamily="18" charset="0"/>
              </a:rPr>
              <a:t>μεγαλομόρια</a:t>
            </a:r>
            <a:r>
              <a:rPr lang="el-GR" dirty="0">
                <a:latin typeface="Times New Roman" pitchFamily="18" charset="0"/>
                <a:cs typeface="Times New Roman" pitchFamily="18" charset="0"/>
              </a:rPr>
              <a:t>, τα οποία δρουν ως αλλεργιογόνα, που οδηγούν στην απελευθέρωση ενδογενών ουσιών, όπως </a:t>
            </a:r>
            <a:r>
              <a:rPr lang="el-GR" dirty="0" err="1">
                <a:latin typeface="Times New Roman" pitchFamily="18" charset="0"/>
                <a:cs typeface="Times New Roman" pitchFamily="18" charset="0"/>
              </a:rPr>
              <a:t>ισταμίνη</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σεροτονίνη</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βραδυινίνη</a:t>
            </a:r>
            <a:r>
              <a:rPr lang="el-GR" dirty="0">
                <a:latin typeface="Times New Roman" pitchFamily="18" charset="0"/>
                <a:cs typeface="Times New Roman" pitchFamily="18" charset="0"/>
              </a:rPr>
              <a:t>, οι οποίες συμμετέχουν στην εμφάνιση της αλλεργίας.</a:t>
            </a:r>
          </a:p>
        </p:txBody>
      </p:sp>
    </p:spTree>
    <p:extLst>
      <p:ext uri="{BB962C8B-B14F-4D97-AF65-F5344CB8AC3E}">
        <p14:creationId xmlns:p14="http://schemas.microsoft.com/office/powerpoint/2010/main" val="135255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Η αλλεργική αντίδραση στα φάρμακα</a:t>
            </a:r>
            <a:r>
              <a:rPr lang="en-US"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Μπορεί να εμφανιστεί όταν έρθει ο ασθενής σε επαφή ακόμη και με ελάχιστη ποσότητα τη ουσίας.</a:t>
            </a:r>
          </a:p>
          <a:p>
            <a:pPr algn="just"/>
            <a:r>
              <a:rPr lang="el-GR" dirty="0">
                <a:latin typeface="Times New Roman" pitchFamily="18" charset="0"/>
                <a:cs typeface="Times New Roman" pitchFamily="18" charset="0"/>
              </a:rPr>
              <a:t>Για να εκδηλωθεί, πρέπει να υπάρχει προηγούμενη επαφή με την ουσία.</a:t>
            </a:r>
          </a:p>
          <a:p>
            <a:pPr algn="just"/>
            <a:r>
              <a:rPr lang="el-GR" dirty="0">
                <a:latin typeface="Times New Roman" pitchFamily="18" charset="0"/>
                <a:cs typeface="Times New Roman" pitchFamily="18" charset="0"/>
              </a:rPr>
              <a:t>Μπορεί να εμφανιστεί όταν έρθει ο ασθενής σε επαφή με άλλες χημικώς συγγενείς ουσίες </a:t>
            </a:r>
          </a:p>
        </p:txBody>
      </p:sp>
    </p:spTree>
    <p:extLst>
      <p:ext uri="{BB962C8B-B14F-4D97-AF65-F5344CB8AC3E}">
        <p14:creationId xmlns:p14="http://schemas.microsoft.com/office/powerpoint/2010/main" val="699332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Λοιποί Παράγοντες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και τότε εμφανίζεται διασταυρούμενη αλλεργική αντίδραση. Π.χ. ένας ασθενής που εμφανίζει αλλεργία στις πενικιλίνες , μπορεί να εμφανίσει διασταυρούμενη αλλεργική αντίδραση και στις </a:t>
            </a:r>
            <a:r>
              <a:rPr lang="el-GR" dirty="0" err="1">
                <a:latin typeface="Times New Roman" pitchFamily="18" charset="0"/>
                <a:cs typeface="Times New Roman" pitchFamily="18" charset="0"/>
              </a:rPr>
              <a:t>κεφαλοσπορίνες</a:t>
            </a:r>
            <a:r>
              <a:rPr lang="el-GR" dirty="0">
                <a:latin typeface="Times New Roman" pitchFamily="18" charset="0"/>
                <a:cs typeface="Times New Roman" pitchFamily="18" charset="0"/>
              </a:rPr>
              <a:t>, αντιβιοτικά παρόμοιας χημικής δομής με την πενικιλίνη.</a:t>
            </a:r>
          </a:p>
        </p:txBody>
      </p:sp>
    </p:spTree>
    <p:extLst>
      <p:ext uri="{BB962C8B-B14F-4D97-AF65-F5344CB8AC3E}">
        <p14:creationId xmlns:p14="http://schemas.microsoft.com/office/powerpoint/2010/main" val="218318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Αντιδράσεις τοξικότητας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Όλα τα φάρμακα, όταν χορηγούνται σε υψηλές δόσεις, μπορεί να εμφανίσουν αντιδράσεις τοξικότητας με δυσάρεστα συμπτώματα για τον ασθενή και μπορούν να οδηγήσουν σε δηλητηρίαση, ακόμη και σε θάνατο. </a:t>
            </a:r>
          </a:p>
          <a:p>
            <a:pPr marL="0" indent="0" algn="just">
              <a:buNone/>
            </a:pPr>
            <a:r>
              <a:rPr lang="el-GR" dirty="0">
                <a:latin typeface="Times New Roman" pitchFamily="18" charset="0"/>
                <a:cs typeface="Times New Roman" pitchFamily="18" charset="0"/>
              </a:rPr>
              <a:t>Η αντιμετώπιση των τοξικών αντιδράσεων γίνεται με τη χρήση ειδικών αντίδοτων ή με </a:t>
            </a:r>
            <a:r>
              <a:rPr lang="el-GR">
                <a:latin typeface="Times New Roman" pitchFamily="18" charset="0"/>
                <a:cs typeface="Times New Roman" pitchFamily="18" charset="0"/>
              </a:rPr>
              <a:t>πλύση στομάχου.</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666433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Αντοχή - Εθισμός</a:t>
            </a:r>
            <a:endParaRPr lang="el-GR" sz="2800" dirty="0"/>
          </a:p>
        </p:txBody>
      </p:sp>
      <p:sp>
        <p:nvSpPr>
          <p:cNvPr id="3" name="Content Placeholder 2"/>
          <p:cNvSpPr>
            <a:spLocks noGrp="1"/>
          </p:cNvSpPr>
          <p:nvPr>
            <p:ph idx="1"/>
          </p:nvPr>
        </p:nvSpPr>
        <p:spPr/>
        <p:txBody>
          <a:bodyPr>
            <a:normAutofit/>
          </a:bodyPr>
          <a:lstStyle/>
          <a:p>
            <a:pPr marL="114300" indent="-457200" algn="just"/>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κατάχρηση</a:t>
            </a:r>
            <a:r>
              <a:rPr lang="el-GR" dirty="0">
                <a:latin typeface="Times New Roman" pitchFamily="18" charset="0"/>
                <a:cs typeface="Times New Roman" pitchFamily="18" charset="0"/>
              </a:rPr>
              <a:t> φαρμάκων είναι οποιαδήποτε μη ιατρικά αναγκαία χρήση φαρμάκων (π.χ. κατάχρηση βιταμινών σε άτομα που τρέφονται κανονικά).</a:t>
            </a:r>
          </a:p>
          <a:p>
            <a:pPr marL="114300" indent="-457200" algn="just"/>
            <a:r>
              <a:rPr lang="el-GR" dirty="0">
                <a:latin typeface="Times New Roman" pitchFamily="18" charset="0"/>
                <a:cs typeface="Times New Roman" pitchFamily="18" charset="0"/>
              </a:rPr>
              <a:t>Η κατάχρηση φαρμάκων με </a:t>
            </a:r>
            <a:r>
              <a:rPr lang="el-GR" dirty="0" err="1">
                <a:latin typeface="Times New Roman" pitchFamily="18" charset="0"/>
                <a:cs typeface="Times New Roman" pitchFamily="18" charset="0"/>
              </a:rPr>
              <a:t>ευφοριογόνες</a:t>
            </a:r>
            <a:r>
              <a:rPr lang="el-GR" dirty="0">
                <a:latin typeface="Times New Roman" pitchFamily="18" charset="0"/>
                <a:cs typeface="Times New Roman" pitchFamily="18" charset="0"/>
              </a:rPr>
              <a:t> ιδιότητες, όπως η μορφίνη, η ηρωίνη, η κοκαΐνη κ.α., οδηγεί σε </a:t>
            </a:r>
            <a:r>
              <a:rPr lang="el-GR" dirty="0">
                <a:solidFill>
                  <a:srgbClr val="FF0000"/>
                </a:solidFill>
                <a:latin typeface="Times New Roman" pitchFamily="18" charset="0"/>
                <a:cs typeface="Times New Roman" pitchFamily="18" charset="0"/>
              </a:rPr>
              <a:t>εθισμό</a:t>
            </a:r>
            <a:r>
              <a:rPr lang="el-GR" dirty="0">
                <a:latin typeface="Times New Roman" pitchFamily="18" charset="0"/>
                <a:cs typeface="Times New Roman" pitchFamily="18" charset="0"/>
              </a:rPr>
              <a:t> και </a:t>
            </a:r>
            <a:r>
              <a:rPr lang="el-GR" dirty="0">
                <a:solidFill>
                  <a:srgbClr val="FF0000"/>
                </a:solidFill>
                <a:latin typeface="Times New Roman" pitchFamily="18" charset="0"/>
                <a:cs typeface="Times New Roman" pitchFamily="18" charset="0"/>
              </a:rPr>
              <a:t>εξάρτηση.</a:t>
            </a:r>
          </a:p>
        </p:txBody>
      </p:sp>
    </p:spTree>
    <p:extLst>
      <p:ext uri="{BB962C8B-B14F-4D97-AF65-F5344CB8AC3E}">
        <p14:creationId xmlns:p14="http://schemas.microsoft.com/office/powerpoint/2010/main" val="212052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Αντοχή - Εθισμός</a:t>
            </a:r>
            <a:endParaRPr lang="el-GR" sz="2800" dirty="0"/>
          </a:p>
        </p:txBody>
      </p:sp>
      <p:sp>
        <p:nvSpPr>
          <p:cNvPr id="3" name="Content Placeholder 2"/>
          <p:cNvSpPr>
            <a:spLocks noGrp="1"/>
          </p:cNvSpPr>
          <p:nvPr>
            <p:ph idx="1"/>
          </p:nvPr>
        </p:nvSpPr>
        <p:spPr/>
        <p:txBody>
          <a:bodyPr>
            <a:normAutofit lnSpcReduction="10000"/>
          </a:bodyPr>
          <a:lstStyle/>
          <a:p>
            <a:pPr marL="114300" indent="-457200" algn="just"/>
            <a:r>
              <a:rPr lang="el-GR" dirty="0">
                <a:latin typeface="Times New Roman" pitchFamily="18" charset="0"/>
                <a:cs typeface="Times New Roman" pitchFamily="18" charset="0"/>
              </a:rPr>
              <a:t>Ο </a:t>
            </a:r>
            <a:r>
              <a:rPr lang="el-GR" dirty="0">
                <a:solidFill>
                  <a:srgbClr val="FF0000"/>
                </a:solidFill>
                <a:latin typeface="Times New Roman" pitchFamily="18" charset="0"/>
                <a:cs typeface="Times New Roman" pitchFamily="18" charset="0"/>
              </a:rPr>
              <a:t>εθισμός</a:t>
            </a:r>
            <a:r>
              <a:rPr lang="el-GR" dirty="0">
                <a:latin typeface="Times New Roman" pitchFamily="18" charset="0"/>
                <a:cs typeface="Times New Roman" pitchFamily="18" charset="0"/>
              </a:rPr>
              <a:t> είναι η φάση κατά την οποία το άτομο λόγω της ευφορίας που νιώθει μετά το φάρμακο, αναζητά συνεχώς τη λήψη της ουσίας.</a:t>
            </a:r>
          </a:p>
          <a:p>
            <a:pPr marL="114300" indent="-457200" algn="just"/>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εξάρτηση</a:t>
            </a:r>
            <a:r>
              <a:rPr lang="el-GR" dirty="0">
                <a:latin typeface="Times New Roman" pitchFamily="18" charset="0"/>
                <a:cs typeface="Times New Roman" pitchFamily="18" charset="0"/>
              </a:rPr>
              <a:t> είναι η φάση που το άτομο δεν μπορεί να ζήσει πλέον χωρίς το φάρμακο. Συνοδεύεται συνήθως και από το σύνδρομο στέρησης, το οποίο είναι μια επώδυνη κατάσταση με σωματικά συμπτώματα, τα οποία εμφανίζονται κατά τη διακοπή του φαρμάκου.</a:t>
            </a:r>
          </a:p>
        </p:txBody>
      </p:sp>
    </p:spTree>
    <p:extLst>
      <p:ext uri="{BB962C8B-B14F-4D97-AF65-F5344CB8AC3E}">
        <p14:creationId xmlns:p14="http://schemas.microsoft.com/office/powerpoint/2010/main" val="138119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Αντοχή - Εθισμός</a:t>
            </a:r>
            <a:endParaRPr lang="el-GR" sz="28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l-GR" dirty="0">
                <a:latin typeface="Times New Roman" pitchFamily="18" charset="0"/>
                <a:cs typeface="Times New Roman" pitchFamily="18" charset="0"/>
              </a:rPr>
              <a:t>Οι πιο συνηθισμένες ουσίες που προκαλούν εθισμό και εξάρτηση είναι</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a:p>
            <a:pPr marL="114300" indent="-457200" algn="just"/>
            <a:r>
              <a:rPr lang="el-GR" dirty="0">
                <a:latin typeface="Times New Roman" pitchFamily="18" charset="0"/>
                <a:cs typeface="Times New Roman" pitchFamily="18" charset="0"/>
              </a:rPr>
              <a:t>Βαρβιτουρικά </a:t>
            </a:r>
          </a:p>
          <a:p>
            <a:pPr marL="114300" indent="-457200" algn="just"/>
            <a:r>
              <a:rPr lang="el-GR" dirty="0">
                <a:latin typeface="Times New Roman" pitchFamily="18" charset="0"/>
                <a:cs typeface="Times New Roman" pitchFamily="18" charset="0"/>
              </a:rPr>
              <a:t>Οπιούχα</a:t>
            </a:r>
          </a:p>
          <a:p>
            <a:pPr marL="114300" indent="-457200" algn="just"/>
            <a:r>
              <a:rPr lang="el-GR" dirty="0">
                <a:latin typeface="Times New Roman" pitchFamily="18" charset="0"/>
                <a:cs typeface="Times New Roman" pitchFamily="18" charset="0"/>
              </a:rPr>
              <a:t>Οινόπνευμα (αλκοόλη)</a:t>
            </a:r>
          </a:p>
          <a:p>
            <a:pPr marL="114300" indent="-457200" algn="just"/>
            <a:r>
              <a:rPr lang="el-GR" dirty="0">
                <a:latin typeface="Times New Roman" pitchFamily="18" charset="0"/>
                <a:cs typeface="Times New Roman" pitchFamily="18" charset="0"/>
              </a:rPr>
              <a:t>Κοκαΐνη</a:t>
            </a:r>
          </a:p>
          <a:p>
            <a:pPr marL="114300" indent="-457200" algn="just"/>
            <a:r>
              <a:rPr lang="el-GR" dirty="0">
                <a:latin typeface="Times New Roman" pitchFamily="18" charset="0"/>
                <a:cs typeface="Times New Roman" pitchFamily="18" charset="0"/>
              </a:rPr>
              <a:t>Κάνναβη</a:t>
            </a:r>
          </a:p>
          <a:p>
            <a:pPr marL="114300" indent="-457200" algn="just"/>
            <a:r>
              <a:rPr lang="el-GR" dirty="0">
                <a:latin typeface="Times New Roman" pitchFamily="18" charset="0"/>
                <a:cs typeface="Times New Roman" pitchFamily="18" charset="0"/>
              </a:rPr>
              <a:t>Παραισθησιογόνα</a:t>
            </a:r>
          </a:p>
          <a:p>
            <a:pPr marL="114300" indent="-457200" algn="just"/>
            <a:r>
              <a:rPr lang="el-GR" dirty="0">
                <a:latin typeface="Times New Roman" pitchFamily="18" charset="0"/>
                <a:cs typeface="Times New Roman" pitchFamily="18" charset="0"/>
              </a:rPr>
              <a:t>Αγχολυτικά </a:t>
            </a:r>
          </a:p>
        </p:txBody>
      </p:sp>
    </p:spTree>
    <p:extLst>
      <p:ext uri="{BB962C8B-B14F-4D97-AF65-F5344CB8AC3E}">
        <p14:creationId xmlns:p14="http://schemas.microsoft.com/office/powerpoint/2010/main" val="921619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Αντοχή - Εθισμός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Όταν ένα φάρμακο χορηγείται επανειλημμένα, μπορεί να παρατηρηθεί περιορισμός της έντασης της δράσης του και έτσι, για να επιτευχθεί το ίδιο φαρμακευτικό αποτέλεσμα, πρέπει να γίνει αύξηση της δόσης. Το φαινόμενο αυτό ονομάζεται </a:t>
            </a:r>
            <a:r>
              <a:rPr lang="el-GR" dirty="0">
                <a:solidFill>
                  <a:srgbClr val="FF0000"/>
                </a:solidFill>
                <a:latin typeface="Times New Roman" pitchFamily="18" charset="0"/>
                <a:cs typeface="Times New Roman" pitchFamily="18" charset="0"/>
              </a:rPr>
              <a:t>αντοχή </a:t>
            </a:r>
            <a:r>
              <a:rPr lang="el-GR" dirty="0">
                <a:latin typeface="Times New Roman" pitchFamily="18" charset="0"/>
                <a:cs typeface="Times New Roman" pitchFamily="18" charset="0"/>
              </a:rPr>
              <a:t>προς το φάρμακο.</a:t>
            </a:r>
            <a:br>
              <a:rPr lang="el-GR" dirty="0">
                <a:latin typeface="Times New Roman" pitchFamily="18" charset="0"/>
                <a:cs typeface="Times New Roman" pitchFamily="18" charset="0"/>
              </a:rPr>
            </a:br>
            <a:r>
              <a:rPr lang="el-GR" dirty="0">
                <a:latin typeface="Times New Roman" pitchFamily="18" charset="0"/>
                <a:cs typeface="Times New Roman" pitchFamily="18" charset="0"/>
              </a:rPr>
              <a:t>Η αντοχή μπορεί να οφείλεται στους εξής παράγοντες</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420710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Αντοχή - Εθισμός</a:t>
            </a:r>
            <a:endParaRPr lang="el-GR" sz="2800" dirty="0"/>
          </a:p>
        </p:txBody>
      </p:sp>
      <p:sp>
        <p:nvSpPr>
          <p:cNvPr id="3" name="Content Placeholder 2"/>
          <p:cNvSpPr>
            <a:spLocks noGrp="1"/>
          </p:cNvSpPr>
          <p:nvPr>
            <p:ph idx="1"/>
          </p:nvPr>
        </p:nvSpPr>
        <p:spPr/>
        <p:txBody>
          <a:bodyPr>
            <a:normAutofit/>
          </a:bodyPr>
          <a:lstStyle/>
          <a:p>
            <a:pPr algn="just"/>
            <a:r>
              <a:rPr lang="el-GR" dirty="0">
                <a:latin typeface="Times New Roman" pitchFamily="18" charset="0"/>
                <a:cs typeface="Times New Roman" pitchFamily="18" charset="0"/>
              </a:rPr>
              <a:t>Στον ταχύτερο μεταβολισμό του φαρμάκου</a:t>
            </a:r>
          </a:p>
          <a:p>
            <a:pPr algn="just"/>
            <a:r>
              <a:rPr lang="el-GR" dirty="0">
                <a:latin typeface="Times New Roman" pitchFamily="18" charset="0"/>
                <a:cs typeface="Times New Roman" pitchFamily="18" charset="0"/>
              </a:rPr>
              <a:t>Στην αύξηση της δραστηριότητας των ενζύμων που το </a:t>
            </a:r>
            <a:r>
              <a:rPr lang="el-GR" dirty="0" err="1">
                <a:latin typeface="Times New Roman" pitchFamily="18" charset="0"/>
                <a:cs typeface="Times New Roman" pitchFamily="18" charset="0"/>
              </a:rPr>
              <a:t>μεταβολίζουν</a:t>
            </a:r>
            <a:r>
              <a:rPr lang="el-GR" dirty="0">
                <a:latin typeface="Times New Roman" pitchFamily="18" charset="0"/>
                <a:cs typeface="Times New Roman" pitchFamily="18" charset="0"/>
              </a:rPr>
              <a:t>, οπότε αδρανοποιείται ταχύτερα και αποβάλλεται</a:t>
            </a:r>
          </a:p>
          <a:p>
            <a:pPr algn="just"/>
            <a:r>
              <a:rPr lang="el-GR" dirty="0">
                <a:latin typeface="Times New Roman" pitchFamily="18" charset="0"/>
                <a:cs typeface="Times New Roman" pitchFamily="18" charset="0"/>
              </a:rPr>
              <a:t>Στην ελάττωση της ανταπόκρισης των υποδοχέων</a:t>
            </a:r>
          </a:p>
          <a:p>
            <a:pPr algn="just"/>
            <a:r>
              <a:rPr lang="el-GR" dirty="0">
                <a:latin typeface="Times New Roman" pitchFamily="18" charset="0"/>
                <a:cs typeface="Times New Roman" pitchFamily="18" charset="0"/>
              </a:rPr>
              <a:t>Στη μείωση του αριθμού των υποδοχέων</a:t>
            </a:r>
          </a:p>
        </p:txBody>
      </p:sp>
    </p:spTree>
    <p:extLst>
      <p:ext uri="{BB962C8B-B14F-4D97-AF65-F5344CB8AC3E}">
        <p14:creationId xmlns:p14="http://schemas.microsoft.com/office/powerpoint/2010/main" val="176679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Εξάρτηση</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Η εξάρτηση εμφανίζεται σε δύο μορφές</a:t>
            </a:r>
            <a:r>
              <a:rPr lang="en-US" dirty="0">
                <a:latin typeface="Times New Roman" pitchFamily="18" charset="0"/>
                <a:cs typeface="Times New Roman" pitchFamily="18" charset="0"/>
              </a:rPr>
              <a:t>:</a:t>
            </a:r>
          </a:p>
          <a:p>
            <a:pPr marL="514350" indent="-514350" algn="just">
              <a:buFont typeface="+mj-lt"/>
              <a:buAutoNum type="arabicParenR"/>
            </a:pPr>
            <a:r>
              <a:rPr lang="el-GR" dirty="0">
                <a:solidFill>
                  <a:srgbClr val="FF0000"/>
                </a:solidFill>
                <a:latin typeface="Times New Roman" pitchFamily="18" charset="0"/>
                <a:cs typeface="Times New Roman" pitchFamily="18" charset="0"/>
              </a:rPr>
              <a:t>Φυσική ή σωματική εξάρτηση</a:t>
            </a:r>
            <a:endParaRPr lang="el-GR" dirty="0">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Χαρακτηρίζεται από το </a:t>
            </a:r>
            <a:r>
              <a:rPr lang="el-GR" dirty="0">
                <a:solidFill>
                  <a:srgbClr val="FF0000"/>
                </a:solidFill>
                <a:latin typeface="Times New Roman" pitchFamily="18" charset="0"/>
                <a:cs typeface="Times New Roman" pitchFamily="18" charset="0"/>
              </a:rPr>
              <a:t>σύνδρομο στέρησης</a:t>
            </a:r>
            <a:r>
              <a:rPr lang="el-GR" dirty="0">
                <a:latin typeface="Times New Roman" pitchFamily="18" charset="0"/>
                <a:cs typeface="Times New Roman" pitchFamily="18" charset="0"/>
              </a:rPr>
              <a:t>, το οποίο περιλαμβάνει συμπτώματα όπως διαταραχές ύπνου, ναυτία, έμετο, άγχος, ανησυχία, ταχυκαρδία, τρόμο, επιληπτικές κρίσεις, εφίδρωση, πυρετό κ.α.</a:t>
            </a:r>
          </a:p>
        </p:txBody>
      </p:sp>
    </p:spTree>
    <p:extLst>
      <p:ext uri="{BB962C8B-B14F-4D97-AF65-F5344CB8AC3E}">
        <p14:creationId xmlns:p14="http://schemas.microsoft.com/office/powerpoint/2010/main" val="2826886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Εξάρτηση</a:t>
            </a:r>
            <a:endParaRPr lang="el-GR" sz="2800" dirty="0"/>
          </a:p>
        </p:txBody>
      </p:sp>
      <p:sp>
        <p:nvSpPr>
          <p:cNvPr id="3" name="Content Placeholder 2"/>
          <p:cNvSpPr>
            <a:spLocks noGrp="1"/>
          </p:cNvSpPr>
          <p:nvPr>
            <p:ph idx="1"/>
          </p:nvPr>
        </p:nvSpPr>
        <p:spPr/>
        <p:txBody>
          <a:bodyPr>
            <a:normAutofit lnSpcReduction="10000"/>
          </a:bodyPr>
          <a:lstStyle/>
          <a:p>
            <a:pPr marL="514350" indent="-514350" algn="just">
              <a:buAutoNum type="arabicParenR" startAt="2"/>
            </a:pPr>
            <a:r>
              <a:rPr lang="el-GR" dirty="0">
                <a:solidFill>
                  <a:srgbClr val="FF0000"/>
                </a:solidFill>
                <a:latin typeface="Times New Roman" pitchFamily="18" charset="0"/>
                <a:cs typeface="Times New Roman" pitchFamily="18" charset="0"/>
              </a:rPr>
              <a:t>Ψυχολογική εξάρτηση</a:t>
            </a:r>
          </a:p>
          <a:p>
            <a:pPr marL="0" indent="0" algn="just">
              <a:buNone/>
            </a:pPr>
            <a:r>
              <a:rPr lang="el-GR" dirty="0">
                <a:latin typeface="Times New Roman" pitchFamily="18" charset="0"/>
                <a:cs typeface="Times New Roman" pitchFamily="18" charset="0"/>
              </a:rPr>
              <a:t>Χαρακτηρίζεται από σφοδρή επιθυμία για κατάχρηση του φαρμάκου, η οποία δε συνοδεύεται από έντονο σύνδρομο στέρησης (π.χ. καφές, νικοτίνη).</a:t>
            </a:r>
          </a:p>
          <a:p>
            <a:pPr marL="0" indent="0" algn="just">
              <a:buNone/>
            </a:pPr>
            <a:r>
              <a:rPr lang="el-GR" dirty="0">
                <a:latin typeface="Times New Roman" pitchFamily="18" charset="0"/>
                <a:cs typeface="Times New Roman" pitchFamily="18" charset="0"/>
              </a:rPr>
              <a:t>Ορισμένες φορές σε δύο διαφορετικές ουσίες με παρόμοια δράση μπορεί να εμφανισθεί αντοχή και εξάρτηση (π.χ. </a:t>
            </a:r>
            <a:r>
              <a:rPr lang="el-GR" dirty="0" err="1">
                <a:latin typeface="Times New Roman" pitchFamily="18" charset="0"/>
                <a:cs typeface="Times New Roman" pitchFamily="18" charset="0"/>
              </a:rPr>
              <a:t>μεθαδόνη</a:t>
            </a:r>
            <a:r>
              <a:rPr lang="el-GR" dirty="0">
                <a:latin typeface="Times New Roman" pitchFamily="18" charset="0"/>
                <a:cs typeface="Times New Roman" pitchFamily="18" charset="0"/>
              </a:rPr>
              <a:t> με ηρωίνη και μορφίνη)</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459250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870</TotalTime>
  <Words>1398</Words>
  <Application>Microsoft Office PowerPoint</Application>
  <PresentationFormat>Προβολή στην οθόνη (4:3)</PresentationFormat>
  <Paragraphs>90</Paragraphs>
  <Slides>26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26</vt:i4>
      </vt:variant>
    </vt:vector>
  </HeadingPairs>
  <TitlesOfParts>
    <vt:vector size="30" baseType="lpstr">
      <vt:lpstr>Arial</vt:lpstr>
      <vt:lpstr>Calibri</vt:lpstr>
      <vt:lpstr>Times New Roman</vt:lpstr>
      <vt:lpstr>Office Theme</vt:lpstr>
      <vt:lpstr>4η Ενότητα ΠΑΡΑΓΟΝΤΕΣ ΠΟΥ ΕΠΗΡΕΑΖΟΥΝ ΤΗ ΔΡΑΣΗ ΤΩΝ ΦΑΡΜΑΚΩΝ </vt:lpstr>
      <vt:lpstr>Αντοχή - Εθισμός</vt:lpstr>
      <vt:lpstr>Αντοχή - Εθισμός</vt:lpstr>
      <vt:lpstr>Αντοχή - Εθισμός</vt:lpstr>
      <vt:lpstr>Αντοχή - Εθισμός</vt:lpstr>
      <vt:lpstr>Αντοχή - Εθισμός</vt:lpstr>
      <vt:lpstr>Αντοχή - Εθισμός</vt:lpstr>
      <vt:lpstr>Εξάρτηση</vt:lpstr>
      <vt:lpstr>Εξάρτηση</vt:lpstr>
      <vt:lpstr>Ανταγωνισμός και συνέργεια</vt:lpstr>
      <vt:lpstr>Ανταγωνισμός και συνέργεια</vt:lpstr>
      <vt:lpstr>Ανταγωνισμός και συνέργεια</vt:lpstr>
      <vt:lpstr>Ανταγωνισμός και συνέργεια</vt:lpstr>
      <vt:lpstr>Ανταγωνισμός και συνέργεια</vt:lpstr>
      <vt:lpstr>Ανταγωνισμός και συνέργεια</vt:lpstr>
      <vt:lpstr>Ανταγωνισμός και συνέργεια</vt:lpstr>
      <vt:lpstr>Ανταγωνισμός και συνέργεια</vt:lpstr>
      <vt:lpstr>Λοιποί Παράγοντες</vt:lpstr>
      <vt:lpstr>Λοιποί Παράγοντες</vt:lpstr>
      <vt:lpstr>Λοιποί Παράγοντες</vt:lpstr>
      <vt:lpstr>Λοιποί Παράγοντες</vt:lpstr>
      <vt:lpstr>Λοιποί Παράγοντες</vt:lpstr>
      <vt:lpstr>Λοιποί Παράγοντες</vt:lpstr>
      <vt:lpstr>Λοιποί Παράγοντες</vt:lpstr>
      <vt:lpstr>Λοιποί Παράγοντες</vt:lpstr>
      <vt:lpstr>Αντιδράσεις τοξικότητας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ΦΥΣΙΟΛΟΓΙΑ ΤΟΥ ΚΥΤΤΑΡΟΥ</dc:title>
  <dc:creator>Πέπη</dc:creator>
  <cp:lastModifiedBy>Pepi Mi</cp:lastModifiedBy>
  <cp:revision>44</cp:revision>
  <dcterms:created xsi:type="dcterms:W3CDTF">2023-10-25T06:28:35Z</dcterms:created>
  <dcterms:modified xsi:type="dcterms:W3CDTF">2024-04-01T14:02:28Z</dcterms:modified>
</cp:coreProperties>
</file>