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57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78" d="100"/>
          <a:sy n="78" d="100"/>
        </p:scale>
        <p:origin x="2059"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8544F5-CA92-4DDE-8120-6BF91FA42201}" type="datetimeFigureOut">
              <a:rPr lang="el-GR" smtClean="0"/>
              <a:pPr/>
              <a:t>1/4/2024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9B8544F5-CA92-4DDE-8120-6BF91FA42201}" type="datetimeFigureOut">
              <a:rPr lang="el-GR" smtClean="0"/>
              <a:pPr/>
              <a:t>1/4/2024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9B8544F5-CA92-4DDE-8120-6BF91FA42201}" type="datetimeFigureOut">
              <a:rPr lang="el-GR" smtClean="0"/>
              <a:pPr/>
              <a:t>1/4/2024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9B8544F5-CA92-4DDE-8120-6BF91FA42201}" type="datetimeFigureOut">
              <a:rPr lang="el-GR" smtClean="0"/>
              <a:pPr/>
              <a:t>1/4/2024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544F5-CA92-4DDE-8120-6BF91FA42201}" type="datetimeFigureOut">
              <a:rPr lang="el-GR" smtClean="0"/>
              <a:pPr/>
              <a:t>1/4/2024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8544F5-CA92-4DDE-8120-6BF91FA42201}" type="datetimeFigureOut">
              <a:rPr lang="el-GR" smtClean="0"/>
              <a:pPr/>
              <a:t>1/4/2024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8544F5-CA92-4DDE-8120-6BF91FA42201}" type="datetimeFigureOut">
              <a:rPr lang="el-GR" smtClean="0"/>
              <a:pPr/>
              <a:t>1/4/2024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544F5-CA92-4DDE-8120-6BF91FA42201}" type="datetimeFigureOut">
              <a:rPr lang="el-GR" smtClean="0"/>
              <a:pPr/>
              <a:t>1/4/2024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9AB83-40A0-42A6-AEC6-0F75D2E6FC3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99EBD1CC-0041-3BB8-C390-3FFB9960D4F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0" y="0"/>
            <a:ext cx="9144000" cy="6857999"/>
          </a:xfrm>
          <a:prstGeom prst="rect">
            <a:avLst/>
          </a:prstGeom>
        </p:spPr>
      </p:pic>
      <p:sp>
        <p:nvSpPr>
          <p:cNvPr id="2" name="Title 1"/>
          <p:cNvSpPr>
            <a:spLocks noGrp="1"/>
          </p:cNvSpPr>
          <p:nvPr>
            <p:ph type="ctrTitle"/>
          </p:nvPr>
        </p:nvSpPr>
        <p:spPr>
          <a:xfrm>
            <a:off x="785786" y="1000108"/>
            <a:ext cx="7772400" cy="2286016"/>
          </a:xfrm>
        </p:spPr>
        <p:txBody>
          <a:bodyPr>
            <a:normAutofit/>
          </a:bodyPr>
          <a:lstStyle/>
          <a:p>
            <a:r>
              <a:rPr lang="el-GR" sz="2700" b="1" i="1">
                <a:latin typeface="Times New Roman" pitchFamily="18" charset="0"/>
                <a:cs typeface="Times New Roman" pitchFamily="18" charset="0"/>
              </a:rPr>
              <a:t>5</a:t>
            </a:r>
            <a:r>
              <a:rPr lang="el-GR" sz="2700" b="1" i="1" baseline="30000">
                <a:latin typeface="Times New Roman" pitchFamily="18" charset="0"/>
                <a:cs typeface="Times New Roman" pitchFamily="18" charset="0"/>
              </a:rPr>
              <a:t>η</a:t>
            </a:r>
            <a:r>
              <a:rPr lang="el-GR" sz="2700" b="1" i="1">
                <a:latin typeface="Times New Roman" pitchFamily="18" charset="0"/>
                <a:cs typeface="Times New Roman" pitchFamily="18" charset="0"/>
              </a:rPr>
              <a:t> </a:t>
            </a:r>
            <a:r>
              <a:rPr lang="el-GR" sz="2700" b="1" i="1" dirty="0">
                <a:latin typeface="Times New Roman" pitchFamily="18" charset="0"/>
                <a:cs typeface="Times New Roman" pitchFamily="18" charset="0"/>
              </a:rPr>
              <a:t>Ενότητα</a:t>
            </a:r>
            <a:br>
              <a:rPr lang="el-GR" b="1" dirty="0">
                <a:latin typeface="Times New Roman" pitchFamily="18" charset="0"/>
                <a:cs typeface="Times New Roman" pitchFamily="18" charset="0"/>
              </a:rPr>
            </a:br>
            <a:r>
              <a:rPr lang="el-GR" b="1" dirty="0">
                <a:latin typeface="Times New Roman" pitchFamily="18" charset="0"/>
                <a:cs typeface="Times New Roman" pitchFamily="18" charset="0"/>
              </a:rPr>
              <a:t>ΣΤΟΙΧΕΙΑ ΦΑΡΜΑΚΟΚΙΝΗΤΙΚΗΣ</a:t>
            </a:r>
          </a:p>
        </p:txBody>
      </p:sp>
      <p:sp>
        <p:nvSpPr>
          <p:cNvPr id="3" name="Subtitle 2"/>
          <p:cNvSpPr>
            <a:spLocks noGrp="1"/>
          </p:cNvSpPr>
          <p:nvPr>
            <p:ph type="subTitle" idx="1"/>
          </p:nvPr>
        </p:nvSpPr>
        <p:spPr>
          <a:xfrm>
            <a:off x="1142976" y="3857628"/>
            <a:ext cx="7000924" cy="2643206"/>
          </a:xfrm>
        </p:spPr>
        <p:txBody>
          <a:bodyPr/>
          <a:lstStyle/>
          <a:p>
            <a:r>
              <a:rPr lang="el-GR" sz="2400" b="1" i="1" dirty="0">
                <a:solidFill>
                  <a:schemeClr val="tx1"/>
                </a:solidFill>
                <a:latin typeface="Times New Roman" pitchFamily="18" charset="0"/>
                <a:cs typeface="Times New Roman" pitchFamily="18" charset="0"/>
              </a:rPr>
              <a:t>ΜΑΘΗΜΑ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ΠΑΘΟΛΟΓΙΑ - ΦΑΡΜΑΚΟΛΟΓΙΑ</a:t>
            </a:r>
          </a:p>
          <a:p>
            <a:r>
              <a:rPr lang="el-GR" sz="2400" b="1" i="1" dirty="0">
                <a:solidFill>
                  <a:schemeClr val="tx1"/>
                </a:solidFill>
                <a:latin typeface="Times New Roman" pitchFamily="18" charset="0"/>
                <a:cs typeface="Times New Roman" pitchFamily="18" charset="0"/>
              </a:rPr>
              <a:t>ΕΙΔΙΚΟΤΗΤΑ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ΤΕΧΝΙΚΟΣ ΑΙΣΘΗΤΙΚΟΣ ΠΟΔΟΛΟΓΙΑΣ - ΚΑΛΛΩΠΙΣΜΟΥ ΝΥΧΙΩΝ ΚΑΙ ΟΝΥΧΟΠΛΑΣΤΙΚΗΣ (Δ’ ΕΞΑΜΗΝΟ)</a:t>
            </a:r>
          </a:p>
          <a:p>
            <a:r>
              <a:rPr lang="el-GR" sz="2400" b="1" i="1" dirty="0">
                <a:solidFill>
                  <a:schemeClr val="tx1"/>
                </a:solidFill>
                <a:latin typeface="Times New Roman" pitchFamily="18" charset="0"/>
                <a:cs typeface="Times New Roman" pitchFamily="18" charset="0"/>
              </a:rPr>
              <a:t>ΕΚΠΑΙΔΕΥΤΡΙΑ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ΕΥΤΕΡΠΗ ΜΗΤΡΑΚΗ, ΝΟΣΗΛΕΥΤΡΙΑ</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Απορρόφηση φαρμάκων</a:t>
            </a:r>
            <a:endParaRPr lang="el-GR" sz="2800"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l-GR" dirty="0">
                <a:latin typeface="Times New Roman" pitchFamily="18" charset="0"/>
                <a:cs typeface="Times New Roman" pitchFamily="18" charset="0"/>
              </a:rPr>
              <a:t>Η παρουσία τροφής στο στομάχι ελαττώνει την απορρόφηση του φαρμάκου, καθυστερεί την κένωση και την είσοδό του στο λεπτό έντερο.</a:t>
            </a:r>
          </a:p>
          <a:p>
            <a:pPr algn="just">
              <a:buFont typeface="Wingdings" panose="05000000000000000000" pitchFamily="2" charset="2"/>
              <a:buChar char="Ø"/>
            </a:pPr>
            <a:r>
              <a:rPr lang="el-GR" dirty="0">
                <a:latin typeface="Times New Roman" pitchFamily="18" charset="0"/>
                <a:cs typeface="Times New Roman" pitchFamily="18" charset="0"/>
              </a:rPr>
              <a:t>Οι τροφές μπορεί να αυξάνουν την απορρόφηση των φαρμάκων, όπως για παράδειγμα η παρουσία λιπαρού γεύματος αυξάνει την απορρόφηση της </a:t>
            </a:r>
            <a:r>
              <a:rPr lang="el-GR" dirty="0" err="1">
                <a:latin typeface="Times New Roman" pitchFamily="18" charset="0"/>
                <a:cs typeface="Times New Roman" pitchFamily="18" charset="0"/>
              </a:rPr>
              <a:t>γκριζεοφουλβίνης</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αντιμυκητιασική</a:t>
            </a:r>
            <a:r>
              <a:rPr lang="el-GR" dirty="0">
                <a:latin typeface="Times New Roman" pitchFamily="18" charset="0"/>
                <a:cs typeface="Times New Roman" pitchFamily="18" charset="0"/>
              </a:rPr>
              <a:t> </a:t>
            </a:r>
            <a:r>
              <a:rPr lang="el-GR">
                <a:latin typeface="Times New Roman" pitchFamily="18" charset="0"/>
                <a:cs typeface="Times New Roman" pitchFamily="18" charset="0"/>
              </a:rPr>
              <a:t>ουσία).</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744207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Φραγμοί</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Η κατανομή των φαρμάκων στον οργανισμό δεν μπορεί να είναι ομοιόμορφη, λόγω της διαφορετικής σύνδεσής τους με τις πρωτεΐνες και της διαφορετικής αιμάτωσης των ιστών.</a:t>
            </a:r>
          </a:p>
          <a:p>
            <a:pPr algn="just">
              <a:buFont typeface="Wingdings" panose="05000000000000000000" pitchFamily="2" charset="2"/>
              <a:buChar char="Ø"/>
            </a:pPr>
            <a:r>
              <a:rPr lang="el-GR" dirty="0">
                <a:latin typeface="Times New Roman" pitchFamily="18" charset="0"/>
                <a:cs typeface="Times New Roman" pitchFamily="18" charset="0"/>
              </a:rPr>
              <a:t>Ο οργανισμός, προκειμένου να προφυλάξει ορισμένα όργανα από την πιθανή τοξικότητα ορισμένων ενδογενών, αλλά κυρίως εξωγενών ουσιών, διαθέτει ειδικούς φραγμούς.</a:t>
            </a:r>
          </a:p>
          <a:p>
            <a:pPr marL="0" indent="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2439024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Φραγμοί</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Ο </a:t>
            </a:r>
            <a:r>
              <a:rPr lang="el-GR" dirty="0" err="1">
                <a:solidFill>
                  <a:srgbClr val="FF0000"/>
                </a:solidFill>
                <a:latin typeface="Times New Roman" pitchFamily="18" charset="0"/>
                <a:cs typeface="Times New Roman" pitchFamily="18" charset="0"/>
              </a:rPr>
              <a:t>αιματοεγκεφαλικός</a:t>
            </a:r>
            <a:r>
              <a:rPr lang="el-GR" dirty="0">
                <a:solidFill>
                  <a:srgbClr val="FF0000"/>
                </a:solidFill>
                <a:latin typeface="Times New Roman" pitchFamily="18" charset="0"/>
                <a:cs typeface="Times New Roman" pitchFamily="18" charset="0"/>
              </a:rPr>
              <a:t> φραγμός </a:t>
            </a:r>
            <a:r>
              <a:rPr lang="el-GR" dirty="0">
                <a:latin typeface="Times New Roman" pitchFamily="18" charset="0"/>
                <a:cs typeface="Times New Roman" pitchFamily="18" charset="0"/>
              </a:rPr>
              <a:t>αποτελεί μια ειδικά διαμορφωμένη δομή. </a:t>
            </a:r>
          </a:p>
          <a:p>
            <a:pPr algn="just">
              <a:buFont typeface="Wingdings" panose="05000000000000000000" pitchFamily="2" charset="2"/>
              <a:buChar char="Ø"/>
            </a:pPr>
            <a:r>
              <a:rPr lang="el-GR" dirty="0">
                <a:latin typeface="Times New Roman" pitchFamily="18" charset="0"/>
                <a:cs typeface="Times New Roman" pitchFamily="18" charset="0"/>
              </a:rPr>
              <a:t>Στο μεγαλύτερο μέρος του σώματος τα τριχοειδή αγγεία, που αποτελούν την τελική οδό μεταφοράς του φαρμάκου στους ιστούς, έχουν πόρους, ενώ στον εγκέφαλο τα τριχοειδή </a:t>
            </a:r>
            <a:r>
              <a:rPr lang="el-GR" dirty="0" err="1">
                <a:latin typeface="Times New Roman" pitchFamily="18" charset="0"/>
                <a:cs typeface="Times New Roman" pitchFamily="18" charset="0"/>
              </a:rPr>
              <a:t>διαπλέκονται</a:t>
            </a:r>
            <a:r>
              <a:rPr lang="el-GR" dirty="0">
                <a:latin typeface="Times New Roman" pitchFamily="18" charset="0"/>
                <a:cs typeface="Times New Roman" pitchFamily="18" charset="0"/>
              </a:rPr>
              <a:t> στενά μεταξύ τους και καλύπτονται εξωτερικά από ένα περίβλημα που ονομάζεται </a:t>
            </a:r>
            <a:r>
              <a:rPr lang="el-GR" dirty="0" err="1">
                <a:latin typeface="Times New Roman" pitchFamily="18" charset="0"/>
                <a:cs typeface="Times New Roman" pitchFamily="18" charset="0"/>
              </a:rPr>
              <a:t>γλοία</a:t>
            </a:r>
            <a:r>
              <a:rPr lang="el-GR" dirty="0">
                <a:latin typeface="Times New Roman" pitchFamily="18" charset="0"/>
                <a:cs typeface="Times New Roman" pitchFamily="18" charset="0"/>
              </a:rPr>
              <a:t>.</a:t>
            </a:r>
          </a:p>
        </p:txBody>
      </p:sp>
    </p:spTree>
    <p:extLst>
      <p:ext uri="{BB962C8B-B14F-4D97-AF65-F5344CB8AC3E}">
        <p14:creationId xmlns:p14="http://schemas.microsoft.com/office/powerpoint/2010/main" val="214130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Φραγμοί</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Ένα φάρμακο για να εισέλθει από την κυκλοφορία στα κύτταρα του εγκεφάλου, πρέπει να περάσει αυτό το τοίχωμα του τριχοειδούς.</a:t>
            </a:r>
          </a:p>
          <a:p>
            <a:pPr algn="just">
              <a:buFont typeface="Wingdings" panose="05000000000000000000" pitchFamily="2" charset="2"/>
              <a:buChar char="Ø"/>
            </a:pPr>
            <a:r>
              <a:rPr lang="el-GR" dirty="0">
                <a:latin typeface="Times New Roman" pitchFamily="18" charset="0"/>
                <a:cs typeface="Times New Roman" pitchFamily="18" charset="0"/>
              </a:rPr>
              <a:t>Τα λιποδιαλυτά φάρμακα διαπερνούν γρήγορα τον </a:t>
            </a:r>
            <a:r>
              <a:rPr lang="el-GR" dirty="0" err="1">
                <a:latin typeface="Times New Roman" pitchFamily="18" charset="0"/>
                <a:cs typeface="Times New Roman" pitchFamily="18" charset="0"/>
              </a:rPr>
              <a:t>αιματοεγκεφαλικό</a:t>
            </a:r>
            <a:r>
              <a:rPr lang="el-GR" dirty="0">
                <a:latin typeface="Times New Roman" pitchFamily="18" charset="0"/>
                <a:cs typeface="Times New Roman" pitchFamily="18" charset="0"/>
              </a:rPr>
              <a:t> φραγμό.</a:t>
            </a:r>
          </a:p>
        </p:txBody>
      </p:sp>
    </p:spTree>
    <p:extLst>
      <p:ext uri="{BB962C8B-B14F-4D97-AF65-F5344CB8AC3E}">
        <p14:creationId xmlns:p14="http://schemas.microsoft.com/office/powerpoint/2010/main" val="2549779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Φραγμοί</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Στον </a:t>
            </a:r>
            <a:r>
              <a:rPr lang="el-GR" dirty="0" err="1">
                <a:latin typeface="Times New Roman" pitchFamily="18" charset="0"/>
                <a:cs typeface="Times New Roman" pitchFamily="18" charset="0"/>
              </a:rPr>
              <a:t>πλακουντιακό</a:t>
            </a:r>
            <a:r>
              <a:rPr lang="el-GR" dirty="0">
                <a:latin typeface="Times New Roman" pitchFamily="18" charset="0"/>
                <a:cs typeface="Times New Roman" pitchFamily="18" charset="0"/>
              </a:rPr>
              <a:t> φραγμό, οι μεμβράνες του πλακούντα διαχωρίζουν δύο διαφορετικά ανθρώπινα όντα με διαφορετικές γενετικές συνθέσεις και διαφορετική ευαισθησία στα φάρμακα.</a:t>
            </a:r>
          </a:p>
          <a:p>
            <a:pPr algn="just">
              <a:buFont typeface="Wingdings" panose="05000000000000000000" pitchFamily="2" charset="2"/>
              <a:buChar char="Ø"/>
            </a:pPr>
            <a:r>
              <a:rPr lang="el-GR" dirty="0">
                <a:latin typeface="Times New Roman" pitchFamily="18" charset="0"/>
                <a:cs typeface="Times New Roman" pitchFamily="18" charset="0"/>
              </a:rPr>
              <a:t>Το έμβρυο προσλαμβάνει θρεπτικά συστατικά και αποβάλλει τα προϊόντα του μεταβολισμού του μέσω του πλακούντα.</a:t>
            </a:r>
          </a:p>
          <a:p>
            <a:pPr algn="just">
              <a:buFont typeface="Wingdings" panose="05000000000000000000" pitchFamily="2" charset="2"/>
              <a:buChar char="Ø"/>
            </a:pPr>
            <a:r>
              <a:rPr lang="el-GR" dirty="0">
                <a:latin typeface="Times New Roman" pitchFamily="18" charset="0"/>
                <a:cs typeface="Times New Roman" pitchFamily="18" charset="0"/>
              </a:rPr>
              <a:t>Τα φάρμακα διαπερνούν τον πλακούντα.</a:t>
            </a:r>
          </a:p>
        </p:txBody>
      </p:sp>
    </p:spTree>
    <p:extLst>
      <p:ext uri="{BB962C8B-B14F-4D97-AF65-F5344CB8AC3E}">
        <p14:creationId xmlns:p14="http://schemas.microsoft.com/office/powerpoint/2010/main" val="2767162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Φραγμοί</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Υπάρχουν και άλλοι φραγμοί, όπως ο </a:t>
            </a:r>
            <a:r>
              <a:rPr lang="el-GR" dirty="0" err="1">
                <a:latin typeface="Times New Roman" pitchFamily="18" charset="0"/>
                <a:cs typeface="Times New Roman" pitchFamily="18" charset="0"/>
              </a:rPr>
              <a:t>αιματοστοματικός</a:t>
            </a:r>
            <a:r>
              <a:rPr lang="el-GR" dirty="0">
                <a:latin typeface="Times New Roman" pitchFamily="18" charset="0"/>
                <a:cs typeface="Times New Roman" pitchFamily="18" charset="0"/>
              </a:rPr>
              <a:t> φραγμός ο οποίος είναι διαπερατός σε ορισμένα φάρμακα, όπως μορφίνη, πενικιλίνη, </a:t>
            </a:r>
            <a:r>
              <a:rPr lang="el-GR" dirty="0" err="1">
                <a:latin typeface="Times New Roman" pitchFamily="18" charset="0"/>
                <a:cs typeface="Times New Roman" pitchFamily="18" charset="0"/>
              </a:rPr>
              <a:t>ερυθρομυκίνη</a:t>
            </a:r>
            <a:r>
              <a:rPr lang="el-GR" dirty="0">
                <a:latin typeface="Times New Roman" pitchFamily="18" charset="0"/>
                <a:cs typeface="Times New Roman" pitchFamily="18" charset="0"/>
              </a:rPr>
              <a:t>, αντικαρκινικά </a:t>
            </a:r>
            <a:r>
              <a:rPr lang="el-GR" dirty="0" err="1">
                <a:latin typeface="Times New Roman" pitchFamily="18" charset="0"/>
                <a:cs typeface="Times New Roman" pitchFamily="18" charset="0"/>
              </a:rPr>
              <a:t>χημειοθεραπευτικά</a:t>
            </a:r>
            <a:r>
              <a:rPr lang="el-GR" dirty="0">
                <a:latin typeface="Times New Roman" pitchFamily="18" charset="0"/>
                <a:cs typeface="Times New Roman" pitchFamily="18" charset="0"/>
              </a:rPr>
              <a:t> καθώς και το οινόπνευμα.</a:t>
            </a:r>
          </a:p>
          <a:p>
            <a:pPr marL="0" indent="0" algn="just">
              <a:buNone/>
            </a:pPr>
            <a:r>
              <a:rPr lang="el-GR" dirty="0">
                <a:latin typeface="Times New Roman" pitchFamily="18" charset="0"/>
                <a:cs typeface="Times New Roman" pitchFamily="18" charset="0"/>
              </a:rPr>
              <a:t>Επίσης, αναφέρονται φραγμοί για διάφορα όργανα, όπως ο </a:t>
            </a:r>
            <a:r>
              <a:rPr lang="el-GR" dirty="0" err="1">
                <a:latin typeface="Times New Roman" pitchFamily="18" charset="0"/>
                <a:cs typeface="Times New Roman" pitchFamily="18" charset="0"/>
              </a:rPr>
              <a:t>αιματοορχικός</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αιματοπροστατικός</a:t>
            </a:r>
            <a:r>
              <a:rPr lang="el-GR" dirty="0">
                <a:latin typeface="Times New Roman" pitchFamily="18" charset="0"/>
                <a:cs typeface="Times New Roman" pitchFamily="18" charset="0"/>
              </a:rPr>
              <a:t> κτλ.</a:t>
            </a:r>
          </a:p>
        </p:txBody>
      </p:sp>
    </p:spTree>
    <p:extLst>
      <p:ext uri="{BB962C8B-B14F-4D97-AF65-F5344CB8AC3E}">
        <p14:creationId xmlns:p14="http://schemas.microsoft.com/office/powerpoint/2010/main" val="637208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Βιοδιαθεσιμότητα </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βιοδιαθεσιμότητα</a:t>
            </a:r>
            <a:r>
              <a:rPr lang="el-GR" dirty="0">
                <a:latin typeface="Times New Roman" pitchFamily="18" charset="0"/>
                <a:cs typeface="Times New Roman" pitchFamily="18" charset="0"/>
              </a:rPr>
              <a:t> περιγράφεται από τη μέτρηση της συγκέντρωσης στο αίμα μετά από μια δόση φαρμάκου, τη μέγιστη συγκέντρωση και το χρόνο που επιτυγχάνεται η μέγιστη αυτή συγκέντρωση.</a:t>
            </a:r>
          </a:p>
          <a:p>
            <a:pPr algn="just">
              <a:buFont typeface="Wingdings" panose="05000000000000000000" pitchFamily="2" charset="2"/>
              <a:buChar char="Ø"/>
            </a:pPr>
            <a:r>
              <a:rPr lang="el-GR" dirty="0">
                <a:latin typeface="Times New Roman" pitchFamily="18" charset="0"/>
                <a:cs typeface="Times New Roman" pitchFamily="18" charset="0"/>
              </a:rPr>
              <a:t>Μόνο το εισερχόμενο στη συστηματική κυκλοφορία έχει βιοδιαθεσιμότητα και είναι φαρμακολογικά δραστικό.</a:t>
            </a:r>
          </a:p>
          <a:p>
            <a:pPr marL="0" indent="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912249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Βιοδιαθεσιμότητα </a:t>
            </a:r>
            <a:endParaRPr lang="el-GR" sz="2800" dirty="0"/>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Ø"/>
            </a:pPr>
            <a:r>
              <a:rPr lang="el-GR" dirty="0">
                <a:latin typeface="Times New Roman" pitchFamily="18" charset="0"/>
                <a:cs typeface="Times New Roman" pitchFamily="18" charset="0"/>
              </a:rPr>
              <a:t>Μερικά φάρμακα που λαμβάνονται </a:t>
            </a:r>
            <a:r>
              <a:rPr lang="en-US" dirty="0">
                <a:latin typeface="Times New Roman" pitchFamily="18" charset="0"/>
                <a:cs typeface="Times New Roman" pitchFamily="18" charset="0"/>
              </a:rPr>
              <a:t>per </a:t>
            </a:r>
            <a:r>
              <a:rPr lang="en-US" dirty="0" err="1">
                <a:latin typeface="Times New Roman" pitchFamily="18" charset="0"/>
                <a:cs typeface="Times New Roman" pitchFamily="18" charset="0"/>
              </a:rPr>
              <a:t>os</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εμφανίζουν μικρή συγκέντρωση στο αίμα μετά από ένα μικρό χρονικό διάστημα. Αυτό οφείλεται στο ότι η ουσία διέρχεται από το ήπαρ μέσω της πυλαίας φλέβας, </a:t>
            </a:r>
            <a:r>
              <a:rPr lang="el-GR" dirty="0" err="1">
                <a:latin typeface="Times New Roman" pitchFamily="18" charset="0"/>
                <a:cs typeface="Times New Roman" pitchFamily="18" charset="0"/>
              </a:rPr>
              <a:t>μεταβολίζεται</a:t>
            </a:r>
            <a:r>
              <a:rPr lang="el-GR" dirty="0">
                <a:latin typeface="Times New Roman" pitchFamily="18" charset="0"/>
                <a:cs typeface="Times New Roman" pitchFamily="18" charset="0"/>
              </a:rPr>
              <a:t> και απομακρύνεται.</a:t>
            </a:r>
          </a:p>
          <a:p>
            <a:pPr algn="just">
              <a:buFont typeface="Wingdings" panose="05000000000000000000" pitchFamily="2" charset="2"/>
              <a:buChar char="Ø"/>
            </a:pPr>
            <a:r>
              <a:rPr lang="el-GR" dirty="0">
                <a:latin typeface="Times New Roman" pitchFamily="18" charset="0"/>
                <a:cs typeface="Times New Roman" pitchFamily="18" charset="0"/>
              </a:rPr>
              <a:t>Αντίθετα, η ενδοφλέβια χορήγηση της ουσίας παρέχει ανιχνεύσιμα επίπεδα, καθώς παρακάμπτονται οι μεταβολικές διεργασίες στο ήπαρ.</a:t>
            </a:r>
          </a:p>
        </p:txBody>
      </p:sp>
    </p:spTree>
    <p:extLst>
      <p:ext uri="{BB962C8B-B14F-4D97-AF65-F5344CB8AC3E}">
        <p14:creationId xmlns:p14="http://schemas.microsoft.com/office/powerpoint/2010/main" val="962512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Μεταβολισμός - αποσύνθεση</a:t>
            </a:r>
            <a:endParaRPr lang="el-GR" sz="2800"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l-GR" dirty="0">
                <a:latin typeface="Times New Roman" pitchFamily="18" charset="0"/>
                <a:cs typeface="Times New Roman" pitchFamily="18" charset="0"/>
              </a:rPr>
              <a:t>Τα φάρμακα εξουδετερώνονται με τη βοήθεια αρκετών μηχανισμών, που ξεκινούν από το μεταβολισμό του φαρμάκου και τελειώνουν με την αποβολή των </a:t>
            </a:r>
            <a:r>
              <a:rPr lang="el-GR" dirty="0" err="1">
                <a:latin typeface="Times New Roman" pitchFamily="18" charset="0"/>
                <a:cs typeface="Times New Roman" pitchFamily="18" charset="0"/>
              </a:rPr>
              <a:t>μεταβολιτών</a:t>
            </a:r>
            <a:r>
              <a:rPr lang="el-GR" dirty="0">
                <a:latin typeface="Times New Roman" pitchFamily="18" charset="0"/>
                <a:cs typeface="Times New Roman" pitchFamily="18" charset="0"/>
              </a:rPr>
              <a:t> που έχουν σχηματιστεί.</a:t>
            </a:r>
          </a:p>
          <a:p>
            <a:pPr algn="just">
              <a:buFont typeface="Wingdings" panose="05000000000000000000" pitchFamily="2" charset="2"/>
              <a:buChar char="Ø"/>
            </a:pPr>
            <a:r>
              <a:rPr lang="el-GR" dirty="0">
                <a:latin typeface="Times New Roman" pitchFamily="18" charset="0"/>
                <a:cs typeface="Times New Roman" pitchFamily="18" charset="0"/>
              </a:rPr>
              <a:t>Η ικανότητα του οργανισμού να επιφέρει χημικές μεταβολές στα φάρμακα ονομάζεται </a:t>
            </a:r>
            <a:r>
              <a:rPr lang="el-GR" dirty="0">
                <a:solidFill>
                  <a:srgbClr val="FF0000"/>
                </a:solidFill>
                <a:latin typeface="Times New Roman" pitchFamily="18" charset="0"/>
                <a:cs typeface="Times New Roman" pitchFamily="18" charset="0"/>
              </a:rPr>
              <a:t>μεταβολισμός ή </a:t>
            </a:r>
            <a:r>
              <a:rPr lang="el-GR" dirty="0" err="1">
                <a:solidFill>
                  <a:srgbClr val="FF0000"/>
                </a:solidFill>
                <a:latin typeface="Times New Roman" pitchFamily="18" charset="0"/>
                <a:cs typeface="Times New Roman" pitchFamily="18" charset="0"/>
              </a:rPr>
              <a:t>βιομετατροπή</a:t>
            </a:r>
            <a:r>
              <a:rPr lang="el-GR" dirty="0">
                <a:latin typeface="Times New Roman" pitchFamily="18" charset="0"/>
                <a:cs typeface="Times New Roman" pitchFamily="18" charset="0"/>
              </a:rPr>
              <a:t>.</a:t>
            </a:r>
          </a:p>
          <a:p>
            <a:pPr algn="just">
              <a:buFont typeface="Wingdings" panose="05000000000000000000" pitchFamily="2" charset="2"/>
              <a:buChar char="Ø"/>
            </a:pPr>
            <a:r>
              <a:rPr lang="el-GR" dirty="0">
                <a:latin typeface="Times New Roman" pitchFamily="18" charset="0"/>
                <a:cs typeface="Times New Roman" pitchFamily="18" charset="0"/>
              </a:rPr>
              <a:t>Τα προϊόντα που προκύπτουν από το μεταβολισμό των φαρμάκων ονομάζονται </a:t>
            </a:r>
            <a:r>
              <a:rPr lang="el-GR" dirty="0" err="1">
                <a:latin typeface="Times New Roman" pitchFamily="18" charset="0"/>
                <a:cs typeface="Times New Roman" pitchFamily="18" charset="0"/>
              </a:rPr>
              <a:t>μεταβολίτες</a:t>
            </a:r>
            <a:r>
              <a:rPr lang="el-GR" dirty="0">
                <a:latin typeface="Times New Roman" pitchFamily="18" charset="0"/>
                <a:cs typeface="Times New Roman" pitchFamily="18" charset="0"/>
              </a:rPr>
              <a:t>.</a:t>
            </a:r>
          </a:p>
          <a:p>
            <a:pPr algn="just">
              <a:buFont typeface="Wingdings" panose="05000000000000000000" pitchFamily="2" charset="2"/>
              <a:buChar char="Ø"/>
            </a:pPr>
            <a:r>
              <a:rPr lang="el-GR" dirty="0">
                <a:latin typeface="Times New Roman" pitchFamily="18" charset="0"/>
                <a:cs typeface="Times New Roman" pitchFamily="18" charset="0"/>
              </a:rPr>
              <a:t>Κύριος τόπος μεταβολισμού είναι το ήπαρ.</a:t>
            </a:r>
          </a:p>
        </p:txBody>
      </p:sp>
    </p:spTree>
    <p:extLst>
      <p:ext uri="{BB962C8B-B14F-4D97-AF65-F5344CB8AC3E}">
        <p14:creationId xmlns:p14="http://schemas.microsoft.com/office/powerpoint/2010/main" val="4143136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Μεταβολισμός - αποσύνθεση</a:t>
            </a:r>
            <a:endParaRPr lang="el-GR" sz="28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l-GR" dirty="0">
                <a:latin typeface="Times New Roman" pitchFamily="18" charset="0"/>
                <a:cs typeface="Times New Roman" pitchFamily="18" charset="0"/>
              </a:rPr>
              <a:t>Ο μεταβολισμός του φαρμάκου επιτυγχάνει</a:t>
            </a:r>
            <a:r>
              <a:rPr lang="en-US" dirty="0">
                <a:latin typeface="Times New Roman" pitchFamily="18" charset="0"/>
                <a:cs typeface="Times New Roman" pitchFamily="18" charset="0"/>
              </a:rPr>
              <a:t>:</a:t>
            </a:r>
          </a:p>
          <a:p>
            <a:pPr algn="just">
              <a:buFont typeface="Wingdings" panose="05000000000000000000" pitchFamily="2" charset="2"/>
              <a:buChar char="Ø"/>
            </a:pPr>
            <a:r>
              <a:rPr lang="el-GR" dirty="0">
                <a:latin typeface="Times New Roman" pitchFamily="18" charset="0"/>
                <a:cs typeface="Times New Roman" pitchFamily="18" charset="0"/>
              </a:rPr>
              <a:t>Να καταστήσει το φάρμακο υδρόφιλο και </a:t>
            </a:r>
            <a:r>
              <a:rPr lang="el-GR" dirty="0" err="1">
                <a:latin typeface="Times New Roman" pitchFamily="18" charset="0"/>
                <a:cs typeface="Times New Roman" pitchFamily="18" charset="0"/>
              </a:rPr>
              <a:t>υδατοδιαλυτό</a:t>
            </a:r>
            <a:r>
              <a:rPr lang="el-GR" dirty="0">
                <a:latin typeface="Times New Roman" pitchFamily="18" charset="0"/>
                <a:cs typeface="Times New Roman" pitchFamily="18" charset="0"/>
              </a:rPr>
              <a:t>, ώστε να επιταχυνθεί η απομάκρυνσή του από τα νεφρά.</a:t>
            </a:r>
          </a:p>
          <a:p>
            <a:pPr algn="just">
              <a:buFont typeface="Wingdings" panose="05000000000000000000" pitchFamily="2" charset="2"/>
              <a:buChar char="Ø"/>
            </a:pPr>
            <a:r>
              <a:rPr lang="el-GR" dirty="0">
                <a:latin typeface="Times New Roman" pitchFamily="18" charset="0"/>
                <a:cs typeface="Times New Roman" pitchFamily="18" charset="0"/>
              </a:rPr>
              <a:t>Να αδρανοποιήσει το φάρμακο για να το απομακρύνει και να το αποβάλει.</a:t>
            </a:r>
          </a:p>
          <a:p>
            <a:pPr algn="just">
              <a:buFont typeface="Wingdings" panose="05000000000000000000" pitchFamily="2" charset="2"/>
              <a:buChar char="Ø"/>
            </a:pPr>
            <a:r>
              <a:rPr lang="el-GR" dirty="0">
                <a:latin typeface="Times New Roman" pitchFamily="18" charset="0"/>
                <a:cs typeface="Times New Roman" pitchFamily="18" charset="0"/>
              </a:rPr>
              <a:t>Στο ήπαρ συμβαίνουν δύο είδη μεταβολισμού</a:t>
            </a:r>
            <a:r>
              <a:rPr lang="en-US" dirty="0">
                <a:latin typeface="Times New Roman" pitchFamily="18" charset="0"/>
                <a:cs typeface="Times New Roman" pitchFamily="18" charset="0"/>
              </a:rPr>
              <a:t>:</a:t>
            </a:r>
            <a:r>
              <a:rPr lang="el-GR" dirty="0">
                <a:latin typeface="Times New Roman" pitchFamily="18" charset="0"/>
                <a:cs typeface="Times New Roman" pitchFamily="18" charset="0"/>
              </a:rPr>
              <a:t> σύνθεση (αναβολισμός) δηλαδή κατασκευή νέας ένωσης και αποσύνθεση (καταβολισμός) δηλαδή αποδόμηση των ενώσεων σε μικρότερες.</a:t>
            </a:r>
          </a:p>
        </p:txBody>
      </p:sp>
    </p:spTree>
    <p:extLst>
      <p:ext uri="{BB962C8B-B14F-4D97-AF65-F5344CB8AC3E}">
        <p14:creationId xmlns:p14="http://schemas.microsoft.com/office/powerpoint/2010/main" val="1512797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Ορισμός</a:t>
            </a:r>
            <a:endParaRPr lang="el-GR" sz="2800" dirty="0"/>
          </a:p>
        </p:txBody>
      </p:sp>
      <p:sp>
        <p:nvSpPr>
          <p:cNvPr id="3" name="Content Placeholder 2"/>
          <p:cNvSpPr>
            <a:spLocks noGrp="1"/>
          </p:cNvSpPr>
          <p:nvPr>
            <p:ph idx="1"/>
          </p:nvPr>
        </p:nvSpPr>
        <p:spPr/>
        <p:txBody>
          <a:bodyPr>
            <a:normAutofit fontScale="92500" lnSpcReduction="10000"/>
          </a:bodyPr>
          <a:lstStyle/>
          <a:p>
            <a:pPr marL="0" algn="just">
              <a:buNone/>
            </a:pPr>
            <a:r>
              <a:rPr lang="el-GR" dirty="0" err="1">
                <a:solidFill>
                  <a:srgbClr val="FF0000"/>
                </a:solidFill>
                <a:latin typeface="Times New Roman" pitchFamily="18" charset="0"/>
                <a:cs typeface="Times New Roman" pitchFamily="18" charset="0"/>
              </a:rPr>
              <a:t>Φαρμακοκινητική</a:t>
            </a:r>
            <a:r>
              <a:rPr lang="el-GR" dirty="0">
                <a:solidFill>
                  <a:srgbClr val="FF0000"/>
                </a:solidFill>
                <a:latin typeface="Times New Roman" pitchFamily="18" charset="0"/>
                <a:cs typeface="Times New Roman" pitchFamily="18" charset="0"/>
              </a:rPr>
              <a:t> </a:t>
            </a:r>
            <a:r>
              <a:rPr lang="el-GR" dirty="0">
                <a:latin typeface="Times New Roman" pitchFamily="18" charset="0"/>
                <a:cs typeface="Times New Roman" pitchFamily="18" charset="0"/>
              </a:rPr>
              <a:t>είναι ο κλάδος της φαρμακολογίας που εξετάζει τις μεταβολές που επέρχονται στο ποσό του φαρμάκου στο αίμα, καθώς και στη συνολική ποσότητά του στο σώμα (ιστούς), μετά από οποιαδήποτε οδό χορήγησης, συναρτήσει του χρόνου μέχρι του σημείου αποβολής του.</a:t>
            </a:r>
          </a:p>
          <a:p>
            <a:pPr marL="0" algn="just">
              <a:buNone/>
            </a:pPr>
            <a:r>
              <a:rPr lang="el-GR" dirty="0">
                <a:latin typeface="Times New Roman" pitchFamily="18" charset="0"/>
                <a:cs typeface="Times New Roman" pitchFamily="18" charset="0"/>
              </a:rPr>
              <a:t>Η διακίνηση του φαρμάκου στον οργανισμό εξαρτάται από </a:t>
            </a:r>
            <a:r>
              <a:rPr lang="el-GR" dirty="0">
                <a:solidFill>
                  <a:srgbClr val="FF0000"/>
                </a:solidFill>
                <a:latin typeface="Times New Roman" pitchFamily="18" charset="0"/>
                <a:cs typeface="Times New Roman" pitchFamily="18" charset="0"/>
              </a:rPr>
              <a:t>την απορρόφηση, την κατανομή, το μεταβολισμό και την αποβολή του</a:t>
            </a:r>
            <a:r>
              <a:rPr lang="el-GR" dirty="0">
                <a:latin typeface="Times New Roman" pitchFamily="18" charset="0"/>
                <a:cs typeface="Times New Roman" pitchFamily="18" charset="0"/>
              </a:rPr>
              <a:t>.</a:t>
            </a:r>
          </a:p>
          <a:p>
            <a:pPr marL="0" algn="just">
              <a:buNone/>
            </a:pPr>
            <a:endParaRPr lang="el-GR"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Κατανομή </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Κάθε ουσία που εισέρχεται στον </a:t>
            </a:r>
            <a:r>
              <a:rPr lang="el-GR" dirty="0" err="1">
                <a:latin typeface="Times New Roman" pitchFamily="18" charset="0"/>
                <a:cs typeface="Times New Roman" pitchFamily="18" charset="0"/>
              </a:rPr>
              <a:t>οργανισμο</a:t>
            </a:r>
            <a:r>
              <a:rPr lang="el-GR" dirty="0">
                <a:latin typeface="Times New Roman" pitchFamily="18" charset="0"/>
                <a:cs typeface="Times New Roman" pitchFamily="18" charset="0"/>
              </a:rPr>
              <a:t> κατανέμεται στον ενδοαγγειακό χώρο, στο </a:t>
            </a:r>
            <a:r>
              <a:rPr lang="el-GR" dirty="0" err="1">
                <a:latin typeface="Times New Roman" pitchFamily="18" charset="0"/>
                <a:cs typeface="Times New Roman" pitchFamily="18" charset="0"/>
              </a:rPr>
              <a:t>εξωκυττάριο</a:t>
            </a:r>
            <a:r>
              <a:rPr lang="el-GR" dirty="0">
                <a:latin typeface="Times New Roman" pitchFamily="18" charset="0"/>
                <a:cs typeface="Times New Roman" pitchFamily="18" charset="0"/>
              </a:rPr>
              <a:t> υγρό, στα ολικά υγρά του σώματος ή και σε άλλους χώρους.</a:t>
            </a:r>
          </a:p>
          <a:p>
            <a:pPr algn="just">
              <a:buFont typeface="Wingdings" panose="05000000000000000000" pitchFamily="2" charset="2"/>
              <a:buChar char="Ø"/>
            </a:pPr>
            <a:r>
              <a:rPr lang="el-GR" dirty="0">
                <a:latin typeface="Times New Roman" pitchFamily="18" charset="0"/>
                <a:cs typeface="Times New Roman" pitchFamily="18" charset="0"/>
              </a:rPr>
              <a:t>Η κατανομή ενός φαρμάκου εξαρτάται από τις φυσικοχημικές του ιδιότητες (μοριακό βάρος, πολικότητα, </a:t>
            </a:r>
            <a:r>
              <a:rPr lang="el-GR" dirty="0" err="1">
                <a:latin typeface="Times New Roman" pitchFamily="18" charset="0"/>
                <a:cs typeface="Times New Roman" pitchFamily="18" charset="0"/>
              </a:rPr>
              <a:t>λιποδιαλυτότητα</a:t>
            </a:r>
            <a:r>
              <a:rPr lang="el-GR" dirty="0">
                <a:latin typeface="Times New Roman" pitchFamily="18" charset="0"/>
                <a:cs typeface="Times New Roman" pitchFamily="18" charset="0"/>
              </a:rPr>
              <a:t>) και από το ποσοστό σύνδεσης με τις πρωτεΐνες του πλάσματος και των ιστών, την ηλικία κτλ.</a:t>
            </a:r>
          </a:p>
        </p:txBody>
      </p:sp>
    </p:spTree>
    <p:extLst>
      <p:ext uri="{BB962C8B-B14F-4D97-AF65-F5344CB8AC3E}">
        <p14:creationId xmlns:p14="http://schemas.microsoft.com/office/powerpoint/2010/main" val="35145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Κατανομή </a:t>
            </a:r>
            <a:endParaRPr lang="el-GR" sz="2800" dirty="0"/>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Ø"/>
            </a:pPr>
            <a:r>
              <a:rPr lang="el-GR" dirty="0">
                <a:latin typeface="Times New Roman" pitchFamily="18" charset="0"/>
                <a:cs typeface="Times New Roman" pitchFamily="18" charset="0"/>
              </a:rPr>
              <a:t>Ο </a:t>
            </a:r>
            <a:r>
              <a:rPr lang="el-GR" dirty="0">
                <a:solidFill>
                  <a:srgbClr val="FF0000"/>
                </a:solidFill>
                <a:latin typeface="Times New Roman" pitchFamily="18" charset="0"/>
                <a:cs typeface="Times New Roman" pitchFamily="18" charset="0"/>
              </a:rPr>
              <a:t>φαινομενικός όγκος κατανομής </a:t>
            </a:r>
            <a:r>
              <a:rPr lang="el-GR" dirty="0">
                <a:latin typeface="Times New Roman" pitchFamily="18" charset="0"/>
                <a:cs typeface="Times New Roman" pitchFamily="18" charset="0"/>
              </a:rPr>
              <a:t>είναι ένας υποθετικός, ποσοτικός υπολογισμός της κατανομής φαρμάκων, που μας δείχνει πόσο φάρμακο μπήκε στον οργανισμό και πού πήγε.</a:t>
            </a:r>
          </a:p>
          <a:p>
            <a:pPr algn="just">
              <a:buFont typeface="Wingdings" panose="05000000000000000000" pitchFamily="2" charset="2"/>
              <a:buChar char="Ø"/>
            </a:pPr>
            <a:r>
              <a:rPr lang="el-GR" dirty="0">
                <a:latin typeface="Times New Roman" pitchFamily="18" charset="0"/>
                <a:cs typeface="Times New Roman" pitchFamily="18" charset="0"/>
              </a:rPr>
              <a:t>Όργανα που έχουν </a:t>
            </a:r>
            <a:r>
              <a:rPr lang="el-GR" dirty="0">
                <a:solidFill>
                  <a:srgbClr val="FF0000"/>
                </a:solidFill>
                <a:latin typeface="Times New Roman" pitchFamily="18" charset="0"/>
                <a:cs typeface="Times New Roman" pitchFamily="18" charset="0"/>
              </a:rPr>
              <a:t>μεγαλύτερη αιμάτωση </a:t>
            </a:r>
            <a:r>
              <a:rPr lang="el-GR" dirty="0">
                <a:latin typeface="Times New Roman" pitchFamily="18" charset="0"/>
                <a:cs typeface="Times New Roman" pitchFamily="18" charset="0"/>
              </a:rPr>
              <a:t>(μεγαλύτερη ροή αίματος), όπως ο εγκέφαλος, το ήπαρ, οι </a:t>
            </a:r>
            <a:r>
              <a:rPr lang="el-GR" dirty="0" err="1">
                <a:latin typeface="Times New Roman" pitchFamily="18" charset="0"/>
                <a:cs typeface="Times New Roman" pitchFamily="18" charset="0"/>
              </a:rPr>
              <a:t>νεφροί</a:t>
            </a:r>
            <a:r>
              <a:rPr lang="el-GR" dirty="0">
                <a:latin typeface="Times New Roman" pitchFamily="18" charset="0"/>
                <a:cs typeface="Times New Roman" pitchFamily="18" charset="0"/>
              </a:rPr>
              <a:t>, οι πνεύμονες, επιδέχονται μεγαλύτερη κατανομή των φαρμάκων και επιτυγχάνουν μεγαλύτερες συγκεντρώσεις φαρμάκων. </a:t>
            </a:r>
          </a:p>
        </p:txBody>
      </p:sp>
    </p:spTree>
    <p:extLst>
      <p:ext uri="{BB962C8B-B14F-4D97-AF65-F5344CB8AC3E}">
        <p14:creationId xmlns:p14="http://schemas.microsoft.com/office/powerpoint/2010/main" val="2727476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Κατανομή </a:t>
            </a:r>
            <a:endParaRPr lang="el-GR" sz="2800" dirty="0"/>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Ø"/>
            </a:pPr>
            <a:r>
              <a:rPr lang="el-GR" dirty="0">
                <a:latin typeface="Times New Roman" pitchFamily="18" charset="0"/>
                <a:cs typeface="Times New Roman" pitchFamily="18" charset="0"/>
              </a:rPr>
              <a:t>Όσο μεγαλύτερη είναι η </a:t>
            </a:r>
            <a:r>
              <a:rPr lang="el-GR" dirty="0">
                <a:solidFill>
                  <a:srgbClr val="FF0000"/>
                </a:solidFill>
                <a:latin typeface="Times New Roman" pitchFamily="18" charset="0"/>
                <a:cs typeface="Times New Roman" pitchFamily="18" charset="0"/>
              </a:rPr>
              <a:t>διαλυτότητα του φαρμάκου</a:t>
            </a:r>
            <a:r>
              <a:rPr lang="el-GR" dirty="0">
                <a:latin typeface="Times New Roman" pitchFamily="18" charset="0"/>
                <a:cs typeface="Times New Roman" pitchFamily="18" charset="0"/>
              </a:rPr>
              <a:t> σε έναν ιστό τόσο μεγαλύτερη είναι η συγκέντρωσή του. Έτσι, λιποδιαλυτά φάρμακα διαλύονται στο λίπος του σώματος και αποθηκεύονται σε αυτό.</a:t>
            </a:r>
          </a:p>
          <a:p>
            <a:pPr algn="just">
              <a:buFont typeface="Wingdings" panose="05000000000000000000" pitchFamily="2" charset="2"/>
              <a:buChar char="Ø"/>
            </a:pPr>
            <a:r>
              <a:rPr lang="el-GR" dirty="0">
                <a:latin typeface="Times New Roman" pitchFamily="18" charset="0"/>
                <a:cs typeface="Times New Roman" pitchFamily="18" charset="0"/>
              </a:rPr>
              <a:t>Όταν ένα φάρμακο συνδέεται εύκολα με πρωτεΐνες του πλάσματος όπως η </a:t>
            </a:r>
            <a:r>
              <a:rPr lang="el-GR" dirty="0" err="1">
                <a:latin typeface="Times New Roman" pitchFamily="18" charset="0"/>
                <a:cs typeface="Times New Roman" pitchFamily="18" charset="0"/>
              </a:rPr>
              <a:t>λευκωματίνη</a:t>
            </a:r>
            <a:r>
              <a:rPr lang="el-GR" dirty="0">
                <a:latin typeface="Times New Roman" pitchFamily="18" charset="0"/>
                <a:cs typeface="Times New Roman" pitchFamily="18" charset="0"/>
              </a:rPr>
              <a:t>, έχει την τάση να παραμένει περισσότερο στον οργανισμό ενδοαγγειακά, αλλά κατανέμεται αργότερα στους ιστούς.</a:t>
            </a:r>
          </a:p>
        </p:txBody>
      </p:sp>
    </p:spTree>
    <p:extLst>
      <p:ext uri="{BB962C8B-B14F-4D97-AF65-F5344CB8AC3E}">
        <p14:creationId xmlns:p14="http://schemas.microsoft.com/office/powerpoint/2010/main" val="3066260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Απέκκριση </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απέκκριση</a:t>
            </a:r>
            <a:r>
              <a:rPr lang="el-GR" dirty="0">
                <a:latin typeface="Times New Roman" pitchFamily="18" charset="0"/>
                <a:cs typeface="Times New Roman" pitchFamily="18" charset="0"/>
              </a:rPr>
              <a:t> είναι η αποβολή του φαρμάκου από τον οργανισμό. Η απέκκριση γίνεται κυρίως από τα νεφρά με τα ούρα.</a:t>
            </a:r>
          </a:p>
          <a:p>
            <a:pPr marL="0" indent="0" algn="just">
              <a:buNone/>
            </a:pPr>
            <a:r>
              <a:rPr lang="el-GR" dirty="0">
                <a:latin typeface="Times New Roman" pitchFamily="18" charset="0"/>
                <a:cs typeface="Times New Roman" pitchFamily="18" charset="0"/>
              </a:rPr>
              <a:t>Τα φάρμακα αποβάλλονται από το σώμα είτε αυτούσια είτε ως </a:t>
            </a:r>
            <a:r>
              <a:rPr lang="el-GR" dirty="0" err="1">
                <a:latin typeface="Times New Roman" pitchFamily="18" charset="0"/>
                <a:cs typeface="Times New Roman" pitchFamily="18" charset="0"/>
              </a:rPr>
              <a:t>μεταβολίτες</a:t>
            </a:r>
            <a:r>
              <a:rPr lang="el-GR" dirty="0">
                <a:latin typeface="Times New Roman" pitchFamily="18" charset="0"/>
                <a:cs typeface="Times New Roman" pitchFamily="18" charset="0"/>
              </a:rPr>
              <a:t>.</a:t>
            </a:r>
          </a:p>
          <a:p>
            <a:pPr marL="0" indent="0" algn="just">
              <a:buNone/>
            </a:pPr>
            <a:r>
              <a:rPr lang="el-GR" dirty="0">
                <a:latin typeface="Times New Roman" pitchFamily="18" charset="0"/>
                <a:cs typeface="Times New Roman" pitchFamily="18" charset="0"/>
              </a:rPr>
              <a:t>Η απέκκριση των φαρμάκων μπορεί να γίνει επίσης από τους πνεύμονες, τη χολή, τα κόπρανα, τον ιδρώτα, τις εκκρίσεις της μύτης, το γάλα, τα δάκρυα, το σάλιο.</a:t>
            </a:r>
          </a:p>
        </p:txBody>
      </p:sp>
    </p:spTree>
    <p:extLst>
      <p:ext uri="{BB962C8B-B14F-4D97-AF65-F5344CB8AC3E}">
        <p14:creationId xmlns:p14="http://schemas.microsoft.com/office/powerpoint/2010/main" val="2214898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Απέκκριση </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απέκκριση από τους </a:t>
            </a:r>
            <a:r>
              <a:rPr lang="el-GR" dirty="0" err="1">
                <a:solidFill>
                  <a:srgbClr val="FF0000"/>
                </a:solidFill>
                <a:latin typeface="Times New Roman" pitchFamily="18" charset="0"/>
                <a:cs typeface="Times New Roman" pitchFamily="18" charset="0"/>
              </a:rPr>
              <a:t>νεφρούς</a:t>
            </a:r>
            <a:r>
              <a:rPr lang="el-GR" dirty="0">
                <a:solidFill>
                  <a:srgbClr val="FF0000"/>
                </a:solidFill>
                <a:latin typeface="Times New Roman" pitchFamily="18" charset="0"/>
                <a:cs typeface="Times New Roman" pitchFamily="18" charset="0"/>
              </a:rPr>
              <a:t> </a:t>
            </a:r>
            <a:r>
              <a:rPr lang="el-GR" dirty="0">
                <a:latin typeface="Times New Roman" pitchFamily="18" charset="0"/>
                <a:cs typeface="Times New Roman" pitchFamily="18" charset="0"/>
              </a:rPr>
              <a:t>περιλαμβάνει</a:t>
            </a:r>
            <a:r>
              <a:rPr lang="en-US"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Τη </a:t>
            </a:r>
            <a:r>
              <a:rPr lang="el-GR" dirty="0" err="1">
                <a:latin typeface="Times New Roman" pitchFamily="18" charset="0"/>
                <a:cs typeface="Times New Roman" pitchFamily="18" charset="0"/>
              </a:rPr>
              <a:t>σπειραματική</a:t>
            </a:r>
            <a:r>
              <a:rPr lang="el-GR" dirty="0">
                <a:latin typeface="Times New Roman" pitchFamily="18" charset="0"/>
                <a:cs typeface="Times New Roman" pitchFamily="18" charset="0"/>
              </a:rPr>
              <a:t> διήθηση</a:t>
            </a:r>
          </a:p>
          <a:p>
            <a:pPr algn="just"/>
            <a:r>
              <a:rPr lang="el-GR" dirty="0">
                <a:latin typeface="Times New Roman" pitchFamily="18" charset="0"/>
                <a:cs typeface="Times New Roman" pitchFamily="18" charset="0"/>
              </a:rPr>
              <a:t>Τη </a:t>
            </a:r>
            <a:r>
              <a:rPr lang="el-GR" dirty="0" err="1">
                <a:latin typeface="Times New Roman" pitchFamily="18" charset="0"/>
                <a:cs typeface="Times New Roman" pitchFamily="18" charset="0"/>
              </a:rPr>
              <a:t>σωληναριακή</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επαναρρόφηση</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Τη </a:t>
            </a:r>
            <a:r>
              <a:rPr lang="el-GR" dirty="0" err="1">
                <a:latin typeface="Times New Roman" pitchFamily="18" charset="0"/>
                <a:cs typeface="Times New Roman" pitchFamily="18" charset="0"/>
              </a:rPr>
              <a:t>σωληναριακή</a:t>
            </a:r>
            <a:r>
              <a:rPr lang="el-GR" dirty="0">
                <a:latin typeface="Times New Roman" pitchFamily="18" charset="0"/>
                <a:cs typeface="Times New Roman" pitchFamily="18" charset="0"/>
              </a:rPr>
              <a:t> απέκκριση</a:t>
            </a:r>
          </a:p>
          <a:p>
            <a:pPr marL="0" indent="0" algn="just">
              <a:buNone/>
            </a:pPr>
            <a:r>
              <a:rPr lang="el-GR" dirty="0">
                <a:latin typeface="Times New Roman" pitchFamily="18" charset="0"/>
                <a:cs typeface="Times New Roman" pitchFamily="18" charset="0"/>
              </a:rPr>
              <a:t>Η </a:t>
            </a:r>
            <a:r>
              <a:rPr lang="el-GR" dirty="0" err="1">
                <a:latin typeface="Times New Roman" pitchFamily="18" charset="0"/>
                <a:cs typeface="Times New Roman" pitchFamily="18" charset="0"/>
              </a:rPr>
              <a:t>σπειραματική</a:t>
            </a:r>
            <a:r>
              <a:rPr lang="el-GR" dirty="0">
                <a:latin typeface="Times New Roman" pitchFamily="18" charset="0"/>
                <a:cs typeface="Times New Roman" pitchFamily="18" charset="0"/>
              </a:rPr>
              <a:t> διήθηση γίνεται στο </a:t>
            </a:r>
            <a:r>
              <a:rPr lang="el-GR" dirty="0" err="1">
                <a:latin typeface="Times New Roman" pitchFamily="18" charset="0"/>
                <a:cs typeface="Times New Roman" pitchFamily="18" charset="0"/>
              </a:rPr>
              <a:t>εσπειραμένο</a:t>
            </a:r>
            <a:r>
              <a:rPr lang="el-GR" dirty="0">
                <a:latin typeface="Times New Roman" pitchFamily="18" charset="0"/>
                <a:cs typeface="Times New Roman" pitchFamily="18" charset="0"/>
              </a:rPr>
              <a:t> σωληνάριο. Όλα σχεδόν τα συνδεδεμένα με πρωτεΐνες φάρμακα, μπορούν να διηθηθούν εύκολα και γρήγορα, με εξαίρεση εκείνα που έχουν μεγάλο μοριακό βάρος, όπως</a:t>
            </a:r>
          </a:p>
        </p:txBody>
      </p:sp>
    </p:spTree>
    <p:extLst>
      <p:ext uri="{BB962C8B-B14F-4D97-AF65-F5344CB8AC3E}">
        <p14:creationId xmlns:p14="http://schemas.microsoft.com/office/powerpoint/2010/main" val="2087826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Απέκκριση </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latin typeface="Times New Roman" pitchFamily="18" charset="0"/>
                <a:cs typeface="Times New Roman" pitchFamily="18" charset="0"/>
              </a:rPr>
              <a:t>η ηπαρίνη, η ινσουλίνη κ.α. Τα φάρμακα που συνδέονται με τις πρωτεΐνες, όπως είναι τα αντιπηκτικά, δύσκολα διηθούνται και παραμένουν στην κυκλοφορία του αίματος σε μεγάλο ποσοστό.</a:t>
            </a:r>
          </a:p>
          <a:p>
            <a:pPr marL="0" indent="0" algn="just">
              <a:buNone/>
            </a:pPr>
            <a:r>
              <a:rPr lang="el-GR" dirty="0">
                <a:latin typeface="Times New Roman" pitchFamily="18" charset="0"/>
                <a:cs typeface="Times New Roman" pitchFamily="18" charset="0"/>
              </a:rPr>
              <a:t>Με </a:t>
            </a:r>
            <a:r>
              <a:rPr lang="el-GR" dirty="0" err="1">
                <a:solidFill>
                  <a:srgbClr val="FF0000"/>
                </a:solidFill>
                <a:latin typeface="Times New Roman" pitchFamily="18" charset="0"/>
                <a:cs typeface="Times New Roman" pitchFamily="18" charset="0"/>
              </a:rPr>
              <a:t>σωληναριακή</a:t>
            </a:r>
            <a:r>
              <a:rPr lang="el-GR" dirty="0">
                <a:solidFill>
                  <a:srgbClr val="FF0000"/>
                </a:solidFill>
                <a:latin typeface="Times New Roman" pitchFamily="18" charset="0"/>
                <a:cs typeface="Times New Roman" pitchFamily="18" charset="0"/>
              </a:rPr>
              <a:t> απέκκριση </a:t>
            </a:r>
            <a:r>
              <a:rPr lang="el-GR" dirty="0">
                <a:latin typeface="Times New Roman" pitchFamily="18" charset="0"/>
                <a:cs typeface="Times New Roman" pitchFamily="18" charset="0"/>
              </a:rPr>
              <a:t>μπορεί να απομακρυνθεί το πολύ μέχρι το 20% της ποσότητας του φαρμάκου που περιέχεται στο αίμα και φτάνει στα νεφρά.</a:t>
            </a:r>
          </a:p>
        </p:txBody>
      </p:sp>
    </p:spTree>
    <p:extLst>
      <p:ext uri="{BB962C8B-B14F-4D97-AF65-F5344CB8AC3E}">
        <p14:creationId xmlns:p14="http://schemas.microsoft.com/office/powerpoint/2010/main" val="3971143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Απέκκριση </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latin typeface="Times New Roman" pitchFamily="18" charset="0"/>
                <a:cs typeface="Times New Roman" pitchFamily="18" charset="0"/>
              </a:rPr>
              <a:t>Παράγοντες που επηρεάζουν την απέκκριση από τους </a:t>
            </a:r>
            <a:r>
              <a:rPr lang="el-GR" dirty="0" err="1">
                <a:latin typeface="Times New Roman" pitchFamily="18" charset="0"/>
                <a:cs typeface="Times New Roman" pitchFamily="18" charset="0"/>
              </a:rPr>
              <a:t>νεφρούς</a:t>
            </a:r>
            <a:r>
              <a:rPr lang="el-GR" dirty="0">
                <a:latin typeface="Times New Roman" pitchFamily="18" charset="0"/>
                <a:cs typeface="Times New Roman" pitchFamily="18" charset="0"/>
              </a:rPr>
              <a:t> είναι</a:t>
            </a:r>
            <a:r>
              <a:rPr lang="en-US" dirty="0">
                <a:latin typeface="Times New Roman" pitchFamily="18" charset="0"/>
                <a:cs typeface="Times New Roman" pitchFamily="18" charset="0"/>
              </a:rPr>
              <a:t>: </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Ο ρυθμός της αναπνοής</a:t>
            </a:r>
          </a:p>
          <a:p>
            <a:pPr algn="just"/>
            <a:r>
              <a:rPr lang="el-GR" dirty="0">
                <a:latin typeface="Times New Roman" pitchFamily="18" charset="0"/>
                <a:cs typeface="Times New Roman" pitchFamily="18" charset="0"/>
              </a:rPr>
              <a:t>Ο καρδιακός ρυθμός</a:t>
            </a:r>
          </a:p>
          <a:p>
            <a:pPr algn="just"/>
            <a:r>
              <a:rPr lang="el-GR" dirty="0">
                <a:latin typeface="Times New Roman" pitchFamily="18" charset="0"/>
                <a:cs typeface="Times New Roman" pitchFamily="18" charset="0"/>
              </a:rPr>
              <a:t>Ο μεταβολισμός</a:t>
            </a:r>
          </a:p>
          <a:p>
            <a:pPr algn="just"/>
            <a:r>
              <a:rPr lang="el-GR" dirty="0">
                <a:latin typeface="Times New Roman" pitchFamily="18" charset="0"/>
                <a:cs typeface="Times New Roman" pitchFamily="18" charset="0"/>
              </a:rPr>
              <a:t>Η αιματική ροή</a:t>
            </a:r>
          </a:p>
        </p:txBody>
      </p:sp>
    </p:spTree>
    <p:extLst>
      <p:ext uri="{BB962C8B-B14F-4D97-AF65-F5344CB8AC3E}">
        <p14:creationId xmlns:p14="http://schemas.microsoft.com/office/powerpoint/2010/main" val="1384718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Απέκκριση </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solidFill>
                  <a:srgbClr val="FF0000"/>
                </a:solidFill>
                <a:latin typeface="Times New Roman" pitchFamily="18" charset="0"/>
                <a:cs typeface="Times New Roman" pitchFamily="18" charset="0"/>
              </a:rPr>
              <a:t>Απέκκριση από τη χολή</a:t>
            </a:r>
          </a:p>
          <a:p>
            <a:pPr marL="0" indent="0" algn="just">
              <a:buNone/>
            </a:pPr>
            <a:r>
              <a:rPr lang="el-GR" dirty="0">
                <a:latin typeface="Times New Roman" pitchFamily="18" charset="0"/>
                <a:cs typeface="Times New Roman" pitchFamily="18" charset="0"/>
              </a:rPr>
              <a:t>Αρκετά φάρμακα, όπως πολλά αντιβιοτικά και οι </a:t>
            </a:r>
            <a:r>
              <a:rPr lang="el-GR" dirty="0" err="1">
                <a:latin typeface="Times New Roman" pitchFamily="18" charset="0"/>
                <a:cs typeface="Times New Roman" pitchFamily="18" charset="0"/>
              </a:rPr>
              <a:t>μεταβολίτες</a:t>
            </a:r>
            <a:r>
              <a:rPr lang="el-GR" dirty="0">
                <a:latin typeface="Times New Roman" pitchFamily="18" charset="0"/>
                <a:cs typeface="Times New Roman" pitchFamily="18" charset="0"/>
              </a:rPr>
              <a:t> τους, μπορούν να αποβληθούν από τη χολή σε ποσοστό από 5-95%, αφού μεταφερθούν από το ήπαρ.</a:t>
            </a:r>
          </a:p>
          <a:p>
            <a:pPr marL="0" indent="0" algn="just">
              <a:buNone/>
            </a:pPr>
            <a:r>
              <a:rPr lang="el-GR" dirty="0">
                <a:latin typeface="Times New Roman" pitchFamily="18" charset="0"/>
                <a:cs typeface="Times New Roman" pitchFamily="18" charset="0"/>
              </a:rPr>
              <a:t>Η απέκκριση από τη χολή μπορεί να μειωθεί από διάφορες βλάβες του ήπατος, με αποτέλεσμα να αυξάνονται τα επίπεδα του φαρμάκου στο αίμα και να εκδηλώνονται τοξικές ενέργειες.</a:t>
            </a:r>
          </a:p>
        </p:txBody>
      </p:sp>
    </p:spTree>
    <p:extLst>
      <p:ext uri="{BB962C8B-B14F-4D97-AF65-F5344CB8AC3E}">
        <p14:creationId xmlns:p14="http://schemas.microsoft.com/office/powerpoint/2010/main" val="2329061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Απέκκριση </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a:solidFill>
                  <a:srgbClr val="FF0000"/>
                </a:solidFill>
                <a:latin typeface="Times New Roman" pitchFamily="18" charset="0"/>
                <a:cs typeface="Times New Roman" pitchFamily="18" charset="0"/>
              </a:rPr>
              <a:t>Απέκκριση από τους πνεύμονες</a:t>
            </a:r>
          </a:p>
          <a:p>
            <a:pPr marL="0" indent="0" algn="just">
              <a:buNone/>
            </a:pPr>
            <a:r>
              <a:rPr lang="el-GR" dirty="0">
                <a:latin typeface="Times New Roman" pitchFamily="18" charset="0"/>
                <a:cs typeface="Times New Roman" pitchFamily="18" charset="0"/>
              </a:rPr>
              <a:t>Η απέκκριση από τους πνεύμονες γίνεται κυρίως με απλή διήθηση και είναι κατάλληλη για πτητικά φάρμακα και για αναισθητικά.</a:t>
            </a:r>
          </a:p>
        </p:txBody>
      </p:sp>
    </p:spTree>
    <p:extLst>
      <p:ext uri="{BB962C8B-B14F-4D97-AF65-F5344CB8AC3E}">
        <p14:creationId xmlns:p14="http://schemas.microsoft.com/office/powerpoint/2010/main" val="126312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Απορρόφηση φαρμάκων</a:t>
            </a:r>
            <a:endParaRPr lang="el-GR" sz="2800" dirty="0"/>
          </a:p>
        </p:txBody>
      </p:sp>
      <p:sp>
        <p:nvSpPr>
          <p:cNvPr id="3" name="Content Placeholder 2"/>
          <p:cNvSpPr>
            <a:spLocks noGrp="1"/>
          </p:cNvSpPr>
          <p:nvPr>
            <p:ph idx="1"/>
          </p:nvPr>
        </p:nvSpPr>
        <p:spPr/>
        <p:txBody>
          <a:bodyPr>
            <a:normAutofit/>
          </a:bodyPr>
          <a:lstStyle/>
          <a:p>
            <a:pPr marL="0" algn="just">
              <a:buNone/>
            </a:pPr>
            <a:r>
              <a:rPr lang="el-GR" dirty="0">
                <a:solidFill>
                  <a:srgbClr val="FF0000"/>
                </a:solidFill>
                <a:latin typeface="Times New Roman" pitchFamily="18" charset="0"/>
                <a:cs typeface="Times New Roman" pitchFamily="18" charset="0"/>
              </a:rPr>
              <a:t>Απορρόφηση φαρμάκου </a:t>
            </a:r>
            <a:r>
              <a:rPr lang="el-GR" dirty="0">
                <a:latin typeface="Times New Roman" pitchFamily="18" charset="0"/>
                <a:cs typeface="Times New Roman" pitchFamily="18" charset="0"/>
              </a:rPr>
              <a:t>ονομάζεται η μεταφορά του φαρμάκου από το σημείο χορήγησης στην κυκλοφορία του αίματος. </a:t>
            </a:r>
          </a:p>
          <a:p>
            <a:pPr marL="0" algn="just">
              <a:buNone/>
            </a:pPr>
            <a:r>
              <a:rPr lang="el-GR" dirty="0">
                <a:latin typeface="Times New Roman" pitchFamily="18" charset="0"/>
                <a:cs typeface="Times New Roman" pitchFamily="18" charset="0"/>
              </a:rPr>
              <a:t>Ο τόπος χορήγησης μπορεί να είναι το δέρμα, οι πνεύμονες, οι βλεννογόνοι στόματος, στομάχου, εντέρου και το κυκλοφορικό σύστημα.</a:t>
            </a:r>
          </a:p>
          <a:p>
            <a:pPr marL="0" algn="just">
              <a:buNone/>
            </a:pPr>
            <a:r>
              <a:rPr lang="el-GR" dirty="0">
                <a:latin typeface="Times New Roman" pitchFamily="18" charset="0"/>
                <a:cs typeface="Times New Roman" pitchFamily="18" charset="0"/>
              </a:rPr>
              <a:t>Η απορρόφηση εξαρτάται από</a:t>
            </a:r>
            <a:r>
              <a:rPr lang="en-US" dirty="0">
                <a:latin typeface="Times New Roman" pitchFamily="18" charset="0"/>
                <a:cs typeface="Times New Roman" pitchFamily="18" charset="0"/>
              </a:rPr>
              <a:t>:</a:t>
            </a:r>
          </a:p>
          <a:p>
            <a:pPr marL="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4218273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Απορρόφηση φαρμάκων</a:t>
            </a:r>
            <a:endParaRPr lang="el-GR" sz="2800" dirty="0"/>
          </a:p>
        </p:txBody>
      </p:sp>
      <p:sp>
        <p:nvSpPr>
          <p:cNvPr id="3" name="Content Placeholder 2"/>
          <p:cNvSpPr>
            <a:spLocks noGrp="1"/>
          </p:cNvSpPr>
          <p:nvPr>
            <p:ph idx="1"/>
          </p:nvPr>
        </p:nvSpPr>
        <p:spPr/>
        <p:txBody>
          <a:bodyPr>
            <a:normAutofit fontScale="85000" lnSpcReduction="10000"/>
          </a:bodyPr>
          <a:lstStyle/>
          <a:p>
            <a:pPr marL="1143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Τον τρόπο χορήγησης</a:t>
            </a:r>
            <a:r>
              <a:rPr kumimoji="0" lang="el-GR"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Στην ενδοφλέβια χορήγηση η </a:t>
            </a:r>
            <a:r>
              <a:rPr kumimoji="0" lang="el-GR"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απορρ</a:t>
            </a:r>
            <a:r>
              <a:rPr lang="el-GR" dirty="0" err="1">
                <a:solidFill>
                  <a:prstClr val="black"/>
                </a:solidFill>
                <a:latin typeface="Times New Roman" pitchFamily="18" charset="0"/>
                <a:cs typeface="Times New Roman" pitchFamily="18" charset="0"/>
              </a:rPr>
              <a:t>όφηση</a:t>
            </a:r>
            <a:r>
              <a:rPr lang="el-GR" dirty="0">
                <a:solidFill>
                  <a:prstClr val="black"/>
                </a:solidFill>
                <a:latin typeface="Times New Roman" pitchFamily="18" charset="0"/>
                <a:cs typeface="Times New Roman" pitchFamily="18" charset="0"/>
              </a:rPr>
              <a:t> είναι άμεση και ταχεία. Στην υποδόρια και ενδομυϊκή χορήγηση η απορρόφηση εξαρτάται από την αιμάτωση της περιοχής. Στη γαστρεντερική χορήγηση, η απορρόφηση εξαρτάται από την ταυτόχρονη λήψη τροφής και άλλων ουσιών.</a:t>
            </a:r>
          </a:p>
          <a:p>
            <a:pPr marL="114300" marR="0" lvl="0" indent="-4572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Τη φαρμακοτεχνική μορφή του φαρμάκου</a:t>
            </a:r>
            <a:r>
              <a:rPr kumimoji="0" lang="el-GR"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lang="el-GR" dirty="0">
                <a:latin typeface="Times New Roman" pitchFamily="18" charset="0"/>
                <a:cs typeface="Times New Roman" pitchFamily="18" charset="0"/>
              </a:rPr>
              <a:t>Ανάλογα με τη φαρμακοτεχνική μορφή του φαρμάκου, αυτό μπορεί να απελευθερωθεί βραδύτερα ή γρηγορότερα, π.χ. τα υγρά </a:t>
            </a:r>
            <a:r>
              <a:rPr lang="el-GR" dirty="0" err="1">
                <a:latin typeface="Times New Roman" pitchFamily="18" charset="0"/>
                <a:cs typeface="Times New Roman" pitchFamily="18" charset="0"/>
              </a:rPr>
              <a:t>απορροφώνται</a:t>
            </a:r>
            <a:r>
              <a:rPr lang="el-GR" dirty="0">
                <a:latin typeface="Times New Roman" pitchFamily="18" charset="0"/>
                <a:cs typeface="Times New Roman" pitchFamily="18" charset="0"/>
              </a:rPr>
              <a:t> γρηγορότερα από τα στερεά παρασκευάσματα.</a:t>
            </a:r>
          </a:p>
          <a:p>
            <a:pPr marL="0" algn="just">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700928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Απορρόφηση φαρμάκων</a:t>
            </a:r>
            <a:endParaRPr lang="el-GR" sz="2800" dirty="0"/>
          </a:p>
        </p:txBody>
      </p:sp>
      <p:sp>
        <p:nvSpPr>
          <p:cNvPr id="3" name="Content Placeholder 2"/>
          <p:cNvSpPr>
            <a:spLocks noGrp="1"/>
          </p:cNvSpPr>
          <p:nvPr>
            <p:ph idx="1"/>
          </p:nvPr>
        </p:nvSpPr>
        <p:spPr/>
        <p:txBody>
          <a:bodyPr>
            <a:normAutofit lnSpcReduction="10000"/>
          </a:bodyPr>
          <a:lstStyle/>
          <a:p>
            <a:pPr marL="0" algn="just">
              <a:buNone/>
            </a:pPr>
            <a:r>
              <a:rPr lang="el-GR" dirty="0">
                <a:latin typeface="Times New Roman" pitchFamily="18" charset="0"/>
                <a:cs typeface="Times New Roman" pitchFamily="18" charset="0"/>
              </a:rPr>
              <a:t>Σημαντικό ρόλο στην απορρόφηση των φαρμάκων παίζει</a:t>
            </a:r>
            <a:r>
              <a:rPr lang="en-US" dirty="0">
                <a:latin typeface="Times New Roman" pitchFamily="18" charset="0"/>
                <a:cs typeface="Times New Roman" pitchFamily="18" charset="0"/>
              </a:rPr>
              <a:t>:</a:t>
            </a:r>
            <a:endParaRPr lang="el-GR" dirty="0">
              <a:latin typeface="Times New Roman" pitchFamily="18" charset="0"/>
              <a:cs typeface="Times New Roman" pitchFamily="18" charset="0"/>
            </a:endParaRPr>
          </a:p>
          <a:p>
            <a:pPr marL="114300" indent="-457200" algn="just"/>
            <a:r>
              <a:rPr lang="el-GR" dirty="0">
                <a:latin typeface="Times New Roman" pitchFamily="18" charset="0"/>
                <a:cs typeface="Times New Roman" pitchFamily="18" charset="0"/>
              </a:rPr>
              <a:t>Το </a:t>
            </a:r>
            <a:r>
              <a:rPr lang="el-GR" dirty="0">
                <a:solidFill>
                  <a:srgbClr val="FF0000"/>
                </a:solidFill>
                <a:latin typeface="Times New Roman" pitchFamily="18" charset="0"/>
                <a:cs typeface="Times New Roman" pitchFamily="18" charset="0"/>
              </a:rPr>
              <a:t>μοριακό βάρος του φαρμάκου</a:t>
            </a:r>
            <a:r>
              <a:rPr lang="el-GR" dirty="0">
                <a:latin typeface="Times New Roman" pitchFamily="18" charset="0"/>
                <a:cs typeface="Times New Roman" pitchFamily="18" charset="0"/>
              </a:rPr>
              <a:t>. Τα φάρμακα μικρού μοριακού βάρους εισέρχονται ελεύθερα από τους πόρους των μεμβρανών των κυττάρων και </a:t>
            </a:r>
            <a:r>
              <a:rPr lang="el-GR" dirty="0" err="1">
                <a:latin typeface="Times New Roman" pitchFamily="18" charset="0"/>
                <a:cs typeface="Times New Roman" pitchFamily="18" charset="0"/>
              </a:rPr>
              <a:t>απορροφώνται</a:t>
            </a:r>
            <a:r>
              <a:rPr lang="el-GR" dirty="0">
                <a:latin typeface="Times New Roman" pitchFamily="18" charset="0"/>
                <a:cs typeface="Times New Roman" pitchFamily="18" charset="0"/>
              </a:rPr>
              <a:t> ευκολότερα.</a:t>
            </a:r>
          </a:p>
          <a:p>
            <a:pPr marL="114300" indent="-457200" algn="just"/>
            <a:r>
              <a:rPr lang="el-GR" dirty="0">
                <a:latin typeface="Times New Roman" pitchFamily="18" charset="0"/>
                <a:cs typeface="Times New Roman" pitchFamily="18" charset="0"/>
              </a:rPr>
              <a:t>Η </a:t>
            </a:r>
            <a:r>
              <a:rPr lang="el-GR" dirty="0">
                <a:solidFill>
                  <a:srgbClr val="FF0000"/>
                </a:solidFill>
                <a:latin typeface="Times New Roman" pitchFamily="18" charset="0"/>
                <a:cs typeface="Times New Roman" pitchFamily="18" charset="0"/>
              </a:rPr>
              <a:t>διαλυτότητα του φαρμάκου</a:t>
            </a:r>
            <a:r>
              <a:rPr lang="el-GR" dirty="0">
                <a:latin typeface="Times New Roman" pitchFamily="18" charset="0"/>
                <a:cs typeface="Times New Roman" pitchFamily="18" charset="0"/>
              </a:rPr>
              <a:t>. Τα </a:t>
            </a:r>
            <a:r>
              <a:rPr lang="el-GR" dirty="0" err="1">
                <a:latin typeface="Times New Roman" pitchFamily="18" charset="0"/>
                <a:cs typeface="Times New Roman" pitchFamily="18" charset="0"/>
              </a:rPr>
              <a:t>υδατοδιαλυτά</a:t>
            </a:r>
            <a:r>
              <a:rPr lang="el-GR" dirty="0">
                <a:latin typeface="Times New Roman" pitchFamily="18" charset="0"/>
                <a:cs typeface="Times New Roman" pitchFamily="18" charset="0"/>
              </a:rPr>
              <a:t> φάρμακα </a:t>
            </a:r>
            <a:r>
              <a:rPr lang="el-GR" dirty="0" err="1">
                <a:latin typeface="Times New Roman" pitchFamily="18" charset="0"/>
                <a:cs typeface="Times New Roman" pitchFamily="18" charset="0"/>
              </a:rPr>
              <a:t>απορροφώνται</a:t>
            </a:r>
            <a:r>
              <a:rPr lang="el-GR" dirty="0">
                <a:latin typeface="Times New Roman" pitchFamily="18" charset="0"/>
                <a:cs typeface="Times New Roman" pitchFamily="18" charset="0"/>
              </a:rPr>
              <a:t> γρηγορότερα από τα υπόλοιπα.</a:t>
            </a:r>
          </a:p>
        </p:txBody>
      </p:sp>
    </p:spTree>
    <p:extLst>
      <p:ext uri="{BB962C8B-B14F-4D97-AF65-F5344CB8AC3E}">
        <p14:creationId xmlns:p14="http://schemas.microsoft.com/office/powerpoint/2010/main" val="3440411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Απορρόφηση φαρμάκων</a:t>
            </a:r>
            <a:endParaRPr lang="el-GR" sz="2800" dirty="0"/>
          </a:p>
        </p:txBody>
      </p:sp>
      <p:sp>
        <p:nvSpPr>
          <p:cNvPr id="3" name="Content Placeholder 2"/>
          <p:cNvSpPr>
            <a:spLocks noGrp="1"/>
          </p:cNvSpPr>
          <p:nvPr>
            <p:ph idx="1"/>
          </p:nvPr>
        </p:nvSpPr>
        <p:spPr/>
        <p:txBody>
          <a:bodyPr>
            <a:normAutofit/>
          </a:bodyPr>
          <a:lstStyle/>
          <a:p>
            <a:pPr marL="114300" indent="-457200" algn="just"/>
            <a:r>
              <a:rPr lang="el-GR" dirty="0">
                <a:latin typeface="Times New Roman" pitchFamily="18" charset="0"/>
                <a:cs typeface="Times New Roman" pitchFamily="18" charset="0"/>
              </a:rPr>
              <a:t>Ο </a:t>
            </a:r>
            <a:r>
              <a:rPr lang="el-GR" dirty="0">
                <a:solidFill>
                  <a:srgbClr val="FF0000"/>
                </a:solidFill>
                <a:latin typeface="Times New Roman" pitchFamily="18" charset="0"/>
                <a:cs typeface="Times New Roman" pitchFamily="18" charset="0"/>
              </a:rPr>
              <a:t>φραγμός μέσα από τον οποίο διακινείται το φάρμακο</a:t>
            </a:r>
            <a:r>
              <a:rPr lang="el-GR" dirty="0">
                <a:latin typeface="Times New Roman" pitchFamily="18" charset="0"/>
                <a:cs typeface="Times New Roman" pitchFamily="18" charset="0"/>
              </a:rPr>
              <a:t>. Π.χ. πολλά φάρμακα δεν εισέρχονται στον εγκέφαλο, επειδή δε μπορούν να περάσουν στον </a:t>
            </a:r>
            <a:r>
              <a:rPr lang="el-GR" dirty="0" err="1">
                <a:latin typeface="Times New Roman" pitchFamily="18" charset="0"/>
                <a:cs typeface="Times New Roman" pitchFamily="18" charset="0"/>
              </a:rPr>
              <a:t>αιματοεγκεφαλικό</a:t>
            </a:r>
            <a:r>
              <a:rPr lang="el-GR" dirty="0">
                <a:latin typeface="Times New Roman" pitchFamily="18" charset="0"/>
                <a:cs typeface="Times New Roman" pitchFamily="18" charset="0"/>
              </a:rPr>
              <a:t> φραγμό.</a:t>
            </a:r>
          </a:p>
          <a:p>
            <a:pPr marL="114300" indent="-457200" algn="just"/>
            <a:endParaRPr lang="el-GR" dirty="0">
              <a:latin typeface="Times New Roman" pitchFamily="18" charset="0"/>
              <a:cs typeface="Times New Roman" pitchFamily="18" charset="0"/>
            </a:endParaRPr>
          </a:p>
          <a:p>
            <a:pPr marL="0" indent="0" algn="just">
              <a:buNone/>
            </a:pPr>
            <a:endParaRPr lang="el-GR" dirty="0">
              <a:latin typeface="Times New Roman" pitchFamily="18" charset="0"/>
              <a:cs typeface="Times New Roman" pitchFamily="18" charset="0"/>
            </a:endParaRPr>
          </a:p>
          <a:p>
            <a:pPr marL="0" indent="0" algn="just">
              <a:buNone/>
            </a:pPr>
            <a:r>
              <a:rPr lang="el-GR" dirty="0">
                <a:latin typeface="Times New Roman" pitchFamily="18" charset="0"/>
                <a:cs typeface="Times New Roman" pitchFamily="18" charset="0"/>
              </a:rPr>
              <a:t>Η απορρόφηση των φαρμάκων μπορεί να γίνει μέσω διάφορων οδών</a:t>
            </a:r>
            <a:r>
              <a:rPr lang="en-US" dirty="0">
                <a:latin typeface="Times New Roman" pitchFamily="18" charset="0"/>
                <a:cs typeface="Times New Roman" pitchFamily="18" charset="0"/>
              </a:rPr>
              <a:t>: </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146092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Απορρόφηση φαρμάκων</a:t>
            </a:r>
            <a:endParaRPr lang="el-GR" sz="2800" dirty="0"/>
          </a:p>
        </p:txBody>
      </p:sp>
      <p:sp>
        <p:nvSpPr>
          <p:cNvPr id="3" name="Content Placeholder 2"/>
          <p:cNvSpPr>
            <a:spLocks noGrp="1"/>
          </p:cNvSpPr>
          <p:nvPr>
            <p:ph idx="1"/>
          </p:nvPr>
        </p:nvSpPr>
        <p:spPr/>
        <p:txBody>
          <a:bodyPr>
            <a:normAutofit/>
          </a:bodyPr>
          <a:lstStyle/>
          <a:p>
            <a:pPr marL="114300" indent="-457200" algn="just"/>
            <a:r>
              <a:rPr lang="el-GR" dirty="0">
                <a:solidFill>
                  <a:srgbClr val="FF0000"/>
                </a:solidFill>
                <a:latin typeface="Times New Roman" pitchFamily="18" charset="0"/>
                <a:cs typeface="Times New Roman" pitchFamily="18" charset="0"/>
              </a:rPr>
              <a:t>Απορρόφηση από το δέρμα</a:t>
            </a:r>
            <a:r>
              <a:rPr lang="el-GR" dirty="0">
                <a:latin typeface="Times New Roman" pitchFamily="18" charset="0"/>
                <a:cs typeface="Times New Roman" pitchFamily="18" charset="0"/>
              </a:rPr>
              <a:t>. Είναι εφικτή για μικρό αριθμό φαρμάκων, όπως το ιώδιο, η νικοτίνη, τα σαλικυλικά, τα οποία είναι ενσωματωμένα σε λιπαρά </a:t>
            </a:r>
            <a:r>
              <a:rPr lang="el-GR" dirty="0" err="1">
                <a:latin typeface="Times New Roman" pitchFamily="18" charset="0"/>
                <a:cs typeface="Times New Roman" pitchFamily="18" charset="0"/>
              </a:rPr>
              <a:t>έκδοχα</a:t>
            </a:r>
            <a:r>
              <a:rPr lang="el-GR" dirty="0">
                <a:latin typeface="Times New Roman" pitchFamily="18" charset="0"/>
                <a:cs typeface="Times New Roman" pitchFamily="18" charset="0"/>
              </a:rPr>
              <a:t> σε μορφή αλοιφών. Η διευκόλυνση της απορρόφησης των φαρμάκων από το δέρμα τοπικά γίνεται με διάφορες ουσίες, που έχουν την ιδιότητα να διαπερνούν το φραγμό του δέρματος.</a:t>
            </a:r>
          </a:p>
        </p:txBody>
      </p:sp>
    </p:spTree>
    <p:extLst>
      <p:ext uri="{BB962C8B-B14F-4D97-AF65-F5344CB8AC3E}">
        <p14:creationId xmlns:p14="http://schemas.microsoft.com/office/powerpoint/2010/main" val="2212011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Απορρόφηση φαρμάκων</a:t>
            </a:r>
            <a:endParaRPr lang="el-GR" sz="2800" dirty="0"/>
          </a:p>
        </p:txBody>
      </p:sp>
      <p:sp>
        <p:nvSpPr>
          <p:cNvPr id="3" name="Content Placeholder 2"/>
          <p:cNvSpPr>
            <a:spLocks noGrp="1"/>
          </p:cNvSpPr>
          <p:nvPr>
            <p:ph idx="1"/>
          </p:nvPr>
        </p:nvSpPr>
        <p:spPr/>
        <p:txBody>
          <a:bodyPr>
            <a:normAutofit fontScale="92500" lnSpcReduction="10000"/>
          </a:bodyPr>
          <a:lstStyle/>
          <a:p>
            <a:pPr marL="114300" indent="-457200" algn="just"/>
            <a:r>
              <a:rPr lang="el-GR" dirty="0">
                <a:solidFill>
                  <a:srgbClr val="FF0000"/>
                </a:solidFill>
                <a:latin typeface="Times New Roman" pitchFamily="18" charset="0"/>
                <a:cs typeface="Times New Roman" pitchFamily="18" charset="0"/>
              </a:rPr>
              <a:t>Απορρόφηση από τους πνεύμονες.</a:t>
            </a:r>
            <a:r>
              <a:rPr lang="el-GR" dirty="0">
                <a:latin typeface="Times New Roman" pitchFamily="18" charset="0"/>
                <a:cs typeface="Times New Roman" pitchFamily="18" charset="0"/>
              </a:rPr>
              <a:t> Γίνεται κυρίως για φάρμακα που απελευθερώνονται σε μεγάλες ποσότητες άμεσα σε πάσχοντες από πνευμονικές παθήσεις, υπό μορφή εισπνοών (</a:t>
            </a:r>
            <a:r>
              <a:rPr lang="el-GR" dirty="0" err="1">
                <a:latin typeface="Times New Roman" pitchFamily="18" charset="0"/>
                <a:cs typeface="Times New Roman" pitchFamily="18" charset="0"/>
              </a:rPr>
              <a:t>αεροζόλης</a:t>
            </a:r>
            <a:r>
              <a:rPr lang="el-GR" dirty="0">
                <a:latin typeface="Times New Roman" pitchFamily="18" charset="0"/>
                <a:cs typeface="Times New Roman" pitchFamily="18" charset="0"/>
              </a:rPr>
              <a:t>). Επίσης </a:t>
            </a:r>
            <a:r>
              <a:rPr lang="el-GR" dirty="0" err="1">
                <a:latin typeface="Times New Roman" pitchFamily="18" charset="0"/>
                <a:cs typeface="Times New Roman" pitchFamily="18" charset="0"/>
              </a:rPr>
              <a:t>απορροφώνται</a:t>
            </a:r>
            <a:r>
              <a:rPr lang="el-GR" dirty="0">
                <a:latin typeface="Times New Roman" pitchFamily="18" charset="0"/>
                <a:cs typeface="Times New Roman" pitchFamily="18" charset="0"/>
              </a:rPr>
              <a:t> πτητικά αναισθητικά υπό μορφή αερίων.</a:t>
            </a:r>
          </a:p>
          <a:p>
            <a:pPr marL="114300" indent="-457200" algn="just"/>
            <a:r>
              <a:rPr lang="el-GR" dirty="0">
                <a:latin typeface="Times New Roman" pitchFamily="18" charset="0"/>
                <a:cs typeface="Times New Roman" pitchFamily="18" charset="0"/>
              </a:rPr>
              <a:t>Απορρόφηση από τους βλεννογόνους. Όταν το φάρμακο χορηγείται κάτω από τη γλώσσα, η απορρόφηση είναι πάρα πολύ ταχεία από την </a:t>
            </a:r>
            <a:r>
              <a:rPr lang="el-GR" dirty="0" err="1">
                <a:latin typeface="Times New Roman" pitchFamily="18" charset="0"/>
                <a:cs typeface="Times New Roman" pitchFamily="18" charset="0"/>
              </a:rPr>
              <a:t>φατνιοπαρειακή</a:t>
            </a:r>
            <a:r>
              <a:rPr lang="el-GR" dirty="0">
                <a:latin typeface="Times New Roman" pitchFamily="18" charset="0"/>
                <a:cs typeface="Times New Roman" pitchFamily="18" charset="0"/>
              </a:rPr>
              <a:t> αύλακα.</a:t>
            </a:r>
          </a:p>
        </p:txBody>
      </p:sp>
    </p:spTree>
    <p:extLst>
      <p:ext uri="{BB962C8B-B14F-4D97-AF65-F5344CB8AC3E}">
        <p14:creationId xmlns:p14="http://schemas.microsoft.com/office/powerpoint/2010/main" val="648749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Απορρόφηση φαρμάκων</a:t>
            </a:r>
            <a:endParaRPr lang="el-GR" sz="28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l-GR" dirty="0">
                <a:latin typeface="Times New Roman" pitchFamily="18" charset="0"/>
                <a:cs typeface="Times New Roman" pitchFamily="18" charset="0"/>
              </a:rPr>
              <a:t>Ακόμη, φάρμακα όξινα </a:t>
            </a:r>
            <a:r>
              <a:rPr lang="el-GR" dirty="0" err="1">
                <a:latin typeface="Times New Roman" pitchFamily="18" charset="0"/>
                <a:cs typeface="Times New Roman" pitchFamily="18" charset="0"/>
              </a:rPr>
              <a:t>απορροφώνται</a:t>
            </a:r>
            <a:r>
              <a:rPr lang="el-GR" dirty="0">
                <a:latin typeface="Times New Roman" pitchFamily="18" charset="0"/>
                <a:cs typeface="Times New Roman" pitchFamily="18" charset="0"/>
              </a:rPr>
              <a:t> εύκολα από το στομάχι. Τέλος, το δωδεκαδάκτυλο και το λεπτό έντερο ευνοούν την απορρόφηση των περισσότερων φαρμάκων. Αυτό οφείλεται στη μεγάλη επιφάνεια του εντέρου, στο μεγάλο μήκος, στη μεγάλη αιμάτωσή του και στη διαβάθμιση του </a:t>
            </a:r>
            <a:r>
              <a:rPr lang="en-US" dirty="0">
                <a:latin typeface="Times New Roman" pitchFamily="18" charset="0"/>
                <a:cs typeface="Times New Roman" pitchFamily="18" charset="0"/>
              </a:rPr>
              <a:t>pH</a:t>
            </a:r>
            <a:r>
              <a:rPr lang="el-GR" dirty="0">
                <a:latin typeface="Times New Roman" pitchFamily="18" charset="0"/>
                <a:cs typeface="Times New Roman" pitchFamily="18" charset="0"/>
              </a:rPr>
              <a:t> που παρατηρείται.</a:t>
            </a:r>
          </a:p>
          <a:p>
            <a:pPr marL="0" indent="0" algn="just">
              <a:buNone/>
            </a:pPr>
            <a:r>
              <a:rPr lang="el-GR" dirty="0">
                <a:latin typeface="Times New Roman" pitchFamily="18" charset="0"/>
                <a:cs typeface="Times New Roman" pitchFamily="18" charset="0"/>
              </a:rPr>
              <a:t>Η απορρόφηση από το ορθό φαρμάκων υπό μορφή υπόθετων είναι άμεση και γρήγορη, γιατί το φάρμακο δε διέρχεται από το ήπαρ.</a:t>
            </a:r>
          </a:p>
        </p:txBody>
      </p:sp>
    </p:spTree>
    <p:extLst>
      <p:ext uri="{BB962C8B-B14F-4D97-AF65-F5344CB8AC3E}">
        <p14:creationId xmlns:p14="http://schemas.microsoft.com/office/powerpoint/2010/main" val="2522433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929</TotalTime>
  <Words>1500</Words>
  <Application>Microsoft Office PowerPoint</Application>
  <PresentationFormat>Προβολή στην οθόνη (4:3)</PresentationFormat>
  <Paragraphs>101</Paragraphs>
  <Slides>28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28</vt:i4>
      </vt:variant>
    </vt:vector>
  </HeadingPairs>
  <TitlesOfParts>
    <vt:vector size="33" baseType="lpstr">
      <vt:lpstr>Arial</vt:lpstr>
      <vt:lpstr>Calibri</vt:lpstr>
      <vt:lpstr>Times New Roman</vt:lpstr>
      <vt:lpstr>Wingdings</vt:lpstr>
      <vt:lpstr>Office Theme</vt:lpstr>
      <vt:lpstr>5η Ενότητα ΣΤΟΙΧΕΙΑ ΦΑΡΜΑΚΟΚΙΝΗΤΙΚΗΣ</vt:lpstr>
      <vt:lpstr>Ορισμός</vt:lpstr>
      <vt:lpstr>Απορρόφηση φαρμάκων</vt:lpstr>
      <vt:lpstr>Απορρόφηση φαρμάκων</vt:lpstr>
      <vt:lpstr>Απορρόφηση φαρμάκων</vt:lpstr>
      <vt:lpstr>Απορρόφηση φαρμάκων</vt:lpstr>
      <vt:lpstr>Απορρόφηση φαρμάκων</vt:lpstr>
      <vt:lpstr>Απορρόφηση φαρμάκων</vt:lpstr>
      <vt:lpstr>Απορρόφηση φαρμάκων</vt:lpstr>
      <vt:lpstr>Απορρόφηση φαρμάκων</vt:lpstr>
      <vt:lpstr>Φραγμοί</vt:lpstr>
      <vt:lpstr>Φραγμοί</vt:lpstr>
      <vt:lpstr>Φραγμοί</vt:lpstr>
      <vt:lpstr>Φραγμοί</vt:lpstr>
      <vt:lpstr>Φραγμοί</vt:lpstr>
      <vt:lpstr>Βιοδιαθεσιμότητα </vt:lpstr>
      <vt:lpstr>Βιοδιαθεσιμότητα </vt:lpstr>
      <vt:lpstr>Μεταβολισμός - αποσύνθεση</vt:lpstr>
      <vt:lpstr>Μεταβολισμός - αποσύνθεση</vt:lpstr>
      <vt:lpstr>Κατανομή </vt:lpstr>
      <vt:lpstr>Κατανομή </vt:lpstr>
      <vt:lpstr>Κατανομή </vt:lpstr>
      <vt:lpstr>Απέκκριση </vt:lpstr>
      <vt:lpstr>Απέκκριση </vt:lpstr>
      <vt:lpstr>Απέκκριση </vt:lpstr>
      <vt:lpstr>Απέκκριση </vt:lpstr>
      <vt:lpstr>Απέκκριση </vt:lpstr>
      <vt:lpstr>Απέκκριση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ΦΥΣΙΟΛΟΓΙΑ ΤΟΥ ΚΥΤΤΑΡΟΥ</dc:title>
  <dc:creator>Πέπη</dc:creator>
  <cp:lastModifiedBy>Pepi Mi</cp:lastModifiedBy>
  <cp:revision>54</cp:revision>
  <dcterms:created xsi:type="dcterms:W3CDTF">2023-10-25T06:28:35Z</dcterms:created>
  <dcterms:modified xsi:type="dcterms:W3CDTF">2024-04-01T14:53:38Z</dcterms:modified>
</cp:coreProperties>
</file>