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3" r:id="rId7"/>
    <p:sldId id="262" r:id="rId8"/>
    <p:sldId id="264" r:id="rId9"/>
    <p:sldId id="268" r:id="rId10"/>
    <p:sldId id="265" r:id="rId11"/>
    <p:sldId id="266" r:id="rId12"/>
    <p:sldId id="267" r:id="rId13"/>
    <p:sldId id="269" r:id="rId14"/>
    <p:sldId id="270" r:id="rId15"/>
    <p:sldId id="271" r:id="rId16"/>
    <p:sldId id="272" r:id="rId17"/>
    <p:sldId id="273"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57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4660"/>
  </p:normalViewPr>
  <p:slideViewPr>
    <p:cSldViewPr>
      <p:cViewPr varScale="1">
        <p:scale>
          <a:sx n="78" d="100"/>
          <a:sy n="78" d="100"/>
        </p:scale>
        <p:origin x="2107"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11/6/2024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11/6/2024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11/6/2024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9B8544F5-CA92-4DDE-8120-6BF91FA42201}" type="datetimeFigureOut">
              <a:rPr lang="el-GR" smtClean="0"/>
              <a:pPr/>
              <a:t>11/6/2024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8544F5-CA92-4DDE-8120-6BF91FA42201}" type="datetimeFigureOut">
              <a:rPr lang="el-GR" smtClean="0"/>
              <a:pPr/>
              <a:t>11/6/2024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9B8544F5-CA92-4DDE-8120-6BF91FA42201}" type="datetimeFigureOut">
              <a:rPr lang="el-GR" smtClean="0"/>
              <a:pPr/>
              <a:t>11/6/2024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9B8544F5-CA92-4DDE-8120-6BF91FA42201}" type="datetimeFigureOut">
              <a:rPr lang="el-GR" smtClean="0"/>
              <a:pPr/>
              <a:t>11/6/2024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9B8544F5-CA92-4DDE-8120-6BF91FA42201}" type="datetimeFigureOut">
              <a:rPr lang="el-GR" smtClean="0"/>
              <a:pPr/>
              <a:t>11/6/2024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544F5-CA92-4DDE-8120-6BF91FA42201}" type="datetimeFigureOut">
              <a:rPr lang="el-GR" smtClean="0"/>
              <a:pPr/>
              <a:t>11/6/2024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8544F5-CA92-4DDE-8120-6BF91FA42201}" type="datetimeFigureOut">
              <a:rPr lang="el-GR" smtClean="0"/>
              <a:pPr/>
              <a:t>11/6/2024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8544F5-CA92-4DDE-8120-6BF91FA42201}" type="datetimeFigureOut">
              <a:rPr lang="el-GR" smtClean="0"/>
              <a:pPr/>
              <a:t>11/6/2024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C59AB83-40A0-42A6-AEC6-0F75D2E6FC3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544F5-CA92-4DDE-8120-6BF91FA42201}" type="datetimeFigureOut">
              <a:rPr lang="el-GR" smtClean="0"/>
              <a:pPr/>
              <a:t>11/6/2024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9AB83-40A0-42A6-AEC6-0F75D2E6FC3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99EBD1CC-0041-3BB8-C390-3FFB9960D4F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0" y="0"/>
            <a:ext cx="9144000" cy="6857999"/>
          </a:xfrm>
          <a:prstGeom prst="rect">
            <a:avLst/>
          </a:prstGeom>
        </p:spPr>
      </p:pic>
      <p:sp>
        <p:nvSpPr>
          <p:cNvPr id="2" name="Title 1"/>
          <p:cNvSpPr>
            <a:spLocks noGrp="1"/>
          </p:cNvSpPr>
          <p:nvPr>
            <p:ph type="ctrTitle"/>
          </p:nvPr>
        </p:nvSpPr>
        <p:spPr>
          <a:xfrm>
            <a:off x="785786" y="1000108"/>
            <a:ext cx="7772400" cy="2286016"/>
          </a:xfrm>
        </p:spPr>
        <p:txBody>
          <a:bodyPr>
            <a:normAutofit fontScale="90000"/>
          </a:bodyPr>
          <a:lstStyle/>
          <a:p>
            <a:r>
              <a:rPr lang="el-GR" sz="2700" b="1" i="1" dirty="0">
                <a:latin typeface="Times New Roman" pitchFamily="18" charset="0"/>
                <a:cs typeface="Times New Roman" pitchFamily="18" charset="0"/>
              </a:rPr>
              <a:t>6</a:t>
            </a:r>
            <a:r>
              <a:rPr lang="el-GR" sz="2700" b="1" i="1" baseline="30000" dirty="0">
                <a:latin typeface="Times New Roman" pitchFamily="18" charset="0"/>
                <a:cs typeface="Times New Roman" pitchFamily="18" charset="0"/>
              </a:rPr>
              <a:t>η</a:t>
            </a:r>
            <a:r>
              <a:rPr lang="el-GR" sz="2700" b="1" i="1" dirty="0">
                <a:latin typeface="Times New Roman" pitchFamily="18" charset="0"/>
                <a:cs typeface="Times New Roman" pitchFamily="18" charset="0"/>
              </a:rPr>
              <a:t> Ενότητα</a:t>
            </a:r>
            <a:br>
              <a:rPr lang="el-GR" b="1" dirty="0">
                <a:latin typeface="Times New Roman" pitchFamily="18" charset="0"/>
                <a:cs typeface="Times New Roman" pitchFamily="18" charset="0"/>
              </a:rPr>
            </a:br>
            <a:r>
              <a:rPr lang="el-GR" b="1" dirty="0">
                <a:latin typeface="Times New Roman" pitchFamily="18" charset="0"/>
                <a:cs typeface="Times New Roman" pitchFamily="18" charset="0"/>
              </a:rPr>
              <a:t>ΦΑΡΜΑΚΑ ΑΥΤΟΝΟΜΟΥ ΝΕΥΡΙΚΟΥ ΣΥΣΤΗΜΑΤΟΣ (ΣΥΜΠΑΘΗΤΙΚΟ-ΠΑΡΑΣΥΜΠΑΘΗΤΙΚΟ)</a:t>
            </a:r>
          </a:p>
        </p:txBody>
      </p:sp>
      <p:sp>
        <p:nvSpPr>
          <p:cNvPr id="3" name="Subtitle 2"/>
          <p:cNvSpPr>
            <a:spLocks noGrp="1"/>
          </p:cNvSpPr>
          <p:nvPr>
            <p:ph type="subTitle" idx="1"/>
          </p:nvPr>
        </p:nvSpPr>
        <p:spPr>
          <a:xfrm>
            <a:off x="1142976" y="3857628"/>
            <a:ext cx="7000924" cy="2643206"/>
          </a:xfrm>
        </p:spPr>
        <p:txBody>
          <a:bodyPr/>
          <a:lstStyle/>
          <a:p>
            <a:r>
              <a:rPr lang="el-GR" sz="2400" b="1" i="1" dirty="0">
                <a:solidFill>
                  <a:schemeClr val="tx1"/>
                </a:solidFill>
                <a:latin typeface="Times New Roman" pitchFamily="18" charset="0"/>
                <a:cs typeface="Times New Roman" pitchFamily="18" charset="0"/>
              </a:rPr>
              <a:t>ΜΑΘΗΜΑ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ΠΑΘΟΛΟΓΙΑ - ΦΑΡΜΑΚΟΛΟΓΙΑ</a:t>
            </a:r>
          </a:p>
          <a:p>
            <a:r>
              <a:rPr lang="el-GR" sz="2400" b="1" i="1" dirty="0">
                <a:solidFill>
                  <a:schemeClr val="tx1"/>
                </a:solidFill>
                <a:latin typeface="Times New Roman" pitchFamily="18" charset="0"/>
                <a:cs typeface="Times New Roman" pitchFamily="18" charset="0"/>
              </a:rPr>
              <a:t>ΕΙΔΙΚΟΤΗΤΑ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ΤΕΧΝΙΚΟΣ ΑΙΣΘΗΤΙΚΟΣ ΠΟΔΟΛΟΓΙΑΣ - ΚΑΛΛΩΠΙΣΜΟΥ ΝΥΧΙΩΝ ΚΑΙ ΟΝΥΧΟΠΛΑΣΤΙΚΗΣ (Δ’ ΕΞΑΜΗΝΟ)</a:t>
            </a:r>
          </a:p>
          <a:p>
            <a:r>
              <a:rPr lang="el-GR" sz="2400" b="1" i="1" dirty="0">
                <a:solidFill>
                  <a:schemeClr val="tx1"/>
                </a:solidFill>
                <a:latin typeface="Times New Roman" pitchFamily="18" charset="0"/>
                <a:cs typeface="Times New Roman" pitchFamily="18" charset="0"/>
              </a:rPr>
              <a:t>ΕΚΠΑΙΔΕΥΤΡΙΑ</a:t>
            </a:r>
            <a:r>
              <a:rPr lang="en-US" sz="2400" b="1" i="1" dirty="0">
                <a:solidFill>
                  <a:schemeClr val="tx1"/>
                </a:solidFill>
                <a:latin typeface="Times New Roman" pitchFamily="18" charset="0"/>
                <a:cs typeface="Times New Roman" pitchFamily="18" charset="0"/>
              </a:rPr>
              <a:t>: </a:t>
            </a:r>
            <a:r>
              <a:rPr lang="el-GR" sz="2400" b="1" i="1" dirty="0">
                <a:solidFill>
                  <a:schemeClr val="tx1"/>
                </a:solidFill>
                <a:latin typeface="Times New Roman" pitchFamily="18" charset="0"/>
                <a:cs typeface="Times New Roman" pitchFamily="18" charset="0"/>
              </a:rPr>
              <a:t>ΕΥΤΕΡΠΗ ΜΗΤΡΑΚΗ, ΝΟΣΗΛΕΥΤΡΙΑ</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Αυτόνομο Νευρικό Σύστημα</a:t>
            </a:r>
            <a:endParaRPr lang="el-GR" sz="2800"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l-GR" dirty="0">
                <a:latin typeface="Times New Roman" pitchFamily="18" charset="0"/>
                <a:cs typeface="Times New Roman" pitchFamily="18" charset="0"/>
              </a:rPr>
              <a:t>Τα κύτταρα του νευρικού συστήματος στέλνουν πληροφορίες σε άλλα νευρικά κύτταρα ή στα κύτταρα των εκτελεστικών οργάνων όπως η καρδιά, που έχουν ως αποτέλεσμα την παραγωγή και απελευθέρωση ουσιών.</a:t>
            </a:r>
          </a:p>
          <a:p>
            <a:pPr algn="just">
              <a:buFont typeface="Wingdings" panose="05000000000000000000" pitchFamily="2" charset="2"/>
              <a:buChar char="Ø"/>
            </a:pPr>
            <a:r>
              <a:rPr lang="el-GR" dirty="0">
                <a:latin typeface="Times New Roman" pitchFamily="18" charset="0"/>
                <a:cs typeface="Times New Roman" pitchFamily="18" charset="0"/>
              </a:rPr>
              <a:t>Οι ουσίες αυτές λέγονται </a:t>
            </a:r>
            <a:r>
              <a:rPr lang="el-GR" dirty="0" err="1">
                <a:latin typeface="Times New Roman" pitchFamily="18" charset="0"/>
                <a:cs typeface="Times New Roman" pitchFamily="18" charset="0"/>
              </a:rPr>
              <a:t>νευρομεταβιβαστικές</a:t>
            </a:r>
            <a:r>
              <a:rPr lang="el-GR" dirty="0">
                <a:latin typeface="Times New Roman" pitchFamily="18" charset="0"/>
                <a:cs typeface="Times New Roman" pitchFamily="18" charset="0"/>
              </a:rPr>
              <a:t> ουσίες.</a:t>
            </a:r>
          </a:p>
        </p:txBody>
      </p:sp>
    </p:spTree>
    <p:extLst>
      <p:ext uri="{BB962C8B-B14F-4D97-AF65-F5344CB8AC3E}">
        <p14:creationId xmlns:p14="http://schemas.microsoft.com/office/powerpoint/2010/main" val="1009780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Αυτόνομο Νευρικό Σύστημα</a:t>
            </a:r>
            <a:endParaRPr lang="el-GR" sz="2800" dirty="0"/>
          </a:p>
        </p:txBody>
      </p:sp>
      <p:sp>
        <p:nvSpPr>
          <p:cNvPr id="3" name="Content Placeholder 2"/>
          <p:cNvSpPr>
            <a:spLocks noGrp="1"/>
          </p:cNvSpPr>
          <p:nvPr>
            <p:ph idx="1"/>
          </p:nvPr>
        </p:nvSpPr>
        <p:spPr/>
        <p:txBody>
          <a:bodyPr>
            <a:normAutofit fontScale="92500" lnSpcReduction="20000"/>
          </a:bodyPr>
          <a:lstStyle/>
          <a:p>
            <a:pPr algn="just">
              <a:buFont typeface="Wingdings" panose="05000000000000000000" pitchFamily="2" charset="2"/>
              <a:buChar char="Ø"/>
            </a:pPr>
            <a:r>
              <a:rPr lang="el-GR" dirty="0">
                <a:latin typeface="Times New Roman" pitchFamily="18" charset="0"/>
                <a:cs typeface="Times New Roman" pitchFamily="18" charset="0"/>
              </a:rPr>
              <a:t>Το αποτέλεσμα της δράσης ενός </a:t>
            </a:r>
            <a:r>
              <a:rPr lang="el-GR" dirty="0" err="1">
                <a:solidFill>
                  <a:srgbClr val="FF0000"/>
                </a:solidFill>
                <a:latin typeface="Times New Roman" pitchFamily="18" charset="0"/>
                <a:cs typeface="Times New Roman" pitchFamily="18" charset="0"/>
              </a:rPr>
              <a:t>νευρομεταβιβαστή</a:t>
            </a:r>
            <a:r>
              <a:rPr lang="el-GR" dirty="0">
                <a:latin typeface="Times New Roman" pitchFamily="18" charset="0"/>
                <a:cs typeface="Times New Roman" pitchFamily="18" charset="0"/>
              </a:rPr>
              <a:t> μπορεί να είναι κινητικό (δηλαδή συστολή ή χαλάρωση των μυών), εκκριτικό (δηλαδή να παράγεται έκκριμα από κάποιο αδένα) ή και μεταβολικό (π.χ. αύξηση επιπέδου σακχάρου αίματος).</a:t>
            </a:r>
          </a:p>
          <a:p>
            <a:pPr algn="just">
              <a:buFont typeface="Wingdings" panose="05000000000000000000" pitchFamily="2" charset="2"/>
              <a:buChar char="Ø"/>
            </a:pPr>
            <a:r>
              <a:rPr lang="el-GR" dirty="0">
                <a:latin typeface="Times New Roman" pitchFamily="18" charset="0"/>
                <a:cs typeface="Times New Roman" pitchFamily="18" charset="0"/>
              </a:rPr>
              <a:t>Οι </a:t>
            </a:r>
            <a:r>
              <a:rPr lang="el-GR" dirty="0" err="1">
                <a:solidFill>
                  <a:srgbClr val="FF0000"/>
                </a:solidFill>
                <a:latin typeface="Times New Roman" pitchFamily="18" charset="0"/>
                <a:cs typeface="Times New Roman" pitchFamily="18" charset="0"/>
              </a:rPr>
              <a:t>νευρομεταβιβαστές</a:t>
            </a:r>
            <a:r>
              <a:rPr lang="el-GR" dirty="0">
                <a:latin typeface="Times New Roman" pitchFamily="18" charset="0"/>
                <a:cs typeface="Times New Roman" pitchFamily="18" charset="0"/>
              </a:rPr>
              <a:t> είναι μόρια που απελευθερώνονται από τους νευρώνες και έχουν την ικανότητα να προκαλούν </a:t>
            </a:r>
            <a:r>
              <a:rPr lang="el-GR" dirty="0" err="1">
                <a:latin typeface="Times New Roman" pitchFamily="18" charset="0"/>
                <a:cs typeface="Times New Roman" pitchFamily="18" charset="0"/>
              </a:rPr>
              <a:t>εκπόλωση</a:t>
            </a:r>
            <a:r>
              <a:rPr lang="el-GR" dirty="0">
                <a:latin typeface="Times New Roman" pitchFamily="18" charset="0"/>
                <a:cs typeface="Times New Roman" pitchFamily="18" charset="0"/>
              </a:rPr>
              <a:t> στη μεμβράνη ενός άλλου κυττάρου (είτε ενός νευρώνα, είτε </a:t>
            </a:r>
            <a:r>
              <a:rPr lang="el-GR" dirty="0" err="1">
                <a:latin typeface="Times New Roman" pitchFamily="18" charset="0"/>
                <a:cs typeface="Times New Roman" pitchFamily="18" charset="0"/>
              </a:rPr>
              <a:t>μυικής</a:t>
            </a:r>
            <a:r>
              <a:rPr lang="el-GR" dirty="0">
                <a:latin typeface="Times New Roman" pitchFamily="18" charset="0"/>
                <a:cs typeface="Times New Roman" pitchFamily="18" charset="0"/>
              </a:rPr>
              <a:t> ίνας, είτε αδένα).</a:t>
            </a:r>
          </a:p>
        </p:txBody>
      </p:sp>
    </p:spTree>
    <p:extLst>
      <p:ext uri="{BB962C8B-B14F-4D97-AF65-F5344CB8AC3E}">
        <p14:creationId xmlns:p14="http://schemas.microsoft.com/office/powerpoint/2010/main" val="398276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Αυτόνομο Νευρικό Σύστημα</a:t>
            </a:r>
            <a:endParaRPr lang="el-GR" sz="2800"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l-GR" dirty="0">
                <a:latin typeface="Times New Roman" pitchFamily="18" charset="0"/>
                <a:cs typeface="Times New Roman" pitchFamily="18" charset="0"/>
              </a:rPr>
              <a:t>Οι </a:t>
            </a:r>
            <a:r>
              <a:rPr lang="el-GR" dirty="0" err="1">
                <a:latin typeface="Times New Roman" pitchFamily="18" charset="0"/>
                <a:cs typeface="Times New Roman" pitchFamily="18" charset="0"/>
              </a:rPr>
              <a:t>προγαγγλιακές</a:t>
            </a:r>
            <a:r>
              <a:rPr lang="el-GR" dirty="0">
                <a:latin typeface="Times New Roman" pitchFamily="18" charset="0"/>
                <a:cs typeface="Times New Roman" pitchFamily="18" charset="0"/>
              </a:rPr>
              <a:t> ίνες τόσο του συμπαθητικού όσο και του παρασυμπαθητικού, </a:t>
            </a:r>
            <a:r>
              <a:rPr lang="el-GR" dirty="0" err="1">
                <a:latin typeface="Times New Roman" pitchFamily="18" charset="0"/>
                <a:cs typeface="Times New Roman" pitchFamily="18" charset="0"/>
              </a:rPr>
              <a:t>απλευθερώνουν</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ακετυλοχολίνη</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Ach). </a:t>
            </a:r>
            <a:r>
              <a:rPr lang="el-GR" dirty="0">
                <a:latin typeface="Times New Roman" pitchFamily="18" charset="0"/>
                <a:cs typeface="Times New Roman" pitchFamily="18" charset="0"/>
              </a:rPr>
              <a:t>Άρα η </a:t>
            </a:r>
            <a:r>
              <a:rPr lang="el-GR" dirty="0" err="1">
                <a:latin typeface="Times New Roman" pitchFamily="18" charset="0"/>
                <a:cs typeface="Times New Roman" pitchFamily="18" charset="0"/>
              </a:rPr>
              <a:t>ακετυλοχολίνη</a:t>
            </a:r>
            <a:r>
              <a:rPr lang="el-GR" dirty="0">
                <a:latin typeface="Times New Roman" pitchFamily="18" charset="0"/>
                <a:cs typeface="Times New Roman" pitchFamily="18" charset="0"/>
              </a:rPr>
              <a:t> είναι ο </a:t>
            </a:r>
            <a:r>
              <a:rPr lang="el-GR" dirty="0" err="1">
                <a:latin typeface="Times New Roman" pitchFamily="18" charset="0"/>
                <a:cs typeface="Times New Roman" pitchFamily="18" charset="0"/>
              </a:rPr>
              <a:t>προγαγγλιακός</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νευρομεταβιβαστής</a:t>
            </a:r>
            <a:r>
              <a:rPr lang="el-GR" dirty="0">
                <a:latin typeface="Times New Roman" pitchFamily="18" charset="0"/>
                <a:cs typeface="Times New Roman" pitchFamily="18" charset="0"/>
              </a:rPr>
              <a:t> του αυτόνομου συστήματος.</a:t>
            </a:r>
          </a:p>
          <a:p>
            <a:pPr algn="just">
              <a:buFont typeface="Wingdings" panose="05000000000000000000" pitchFamily="2" charset="2"/>
              <a:buChar char="Ø"/>
            </a:pPr>
            <a:r>
              <a:rPr lang="el-GR" dirty="0">
                <a:latin typeface="Times New Roman" pitchFamily="18" charset="0"/>
                <a:cs typeface="Times New Roman" pitchFamily="18" charset="0"/>
              </a:rPr>
              <a:t>Οι </a:t>
            </a:r>
            <a:r>
              <a:rPr lang="el-GR" dirty="0" err="1">
                <a:latin typeface="Times New Roman" pitchFamily="18" charset="0"/>
                <a:cs typeface="Times New Roman" pitchFamily="18" charset="0"/>
              </a:rPr>
              <a:t>μεταγαγγλιακές</a:t>
            </a:r>
            <a:r>
              <a:rPr lang="el-GR" dirty="0">
                <a:latin typeface="Times New Roman" pitchFamily="18" charset="0"/>
                <a:cs typeface="Times New Roman" pitchFamily="18" charset="0"/>
              </a:rPr>
              <a:t> ίνες του παρασυμπαθητικού απελευθερώνουν επίσης </a:t>
            </a:r>
            <a:r>
              <a:rPr lang="el-GR" dirty="0" err="1">
                <a:latin typeface="Times New Roman" pitchFamily="18" charset="0"/>
                <a:cs typeface="Times New Roman" pitchFamily="18" charset="0"/>
              </a:rPr>
              <a:t>ακετυλοχολίνη</a:t>
            </a:r>
            <a:r>
              <a:rPr lang="el-GR" dirty="0">
                <a:latin typeface="Times New Roman" pitchFamily="18" charset="0"/>
                <a:cs typeface="Times New Roman" pitchFamily="18" charset="0"/>
              </a:rPr>
              <a:t>. </a:t>
            </a:r>
          </a:p>
        </p:txBody>
      </p:sp>
    </p:spTree>
    <p:extLst>
      <p:ext uri="{BB962C8B-B14F-4D97-AF65-F5344CB8AC3E}">
        <p14:creationId xmlns:p14="http://schemas.microsoft.com/office/powerpoint/2010/main" val="4055308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Αυτόνομο Νευρικό Σύστημα</a:t>
            </a:r>
            <a:endParaRPr lang="el-GR" sz="2800"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l-GR" dirty="0">
                <a:latin typeface="Times New Roman" pitchFamily="18" charset="0"/>
                <a:cs typeface="Times New Roman" pitchFamily="18" charset="0"/>
              </a:rPr>
              <a:t>Αντίθετα, οι </a:t>
            </a:r>
            <a:r>
              <a:rPr lang="el-GR" dirty="0" err="1">
                <a:latin typeface="Times New Roman" pitchFamily="18" charset="0"/>
                <a:cs typeface="Times New Roman" pitchFamily="18" charset="0"/>
              </a:rPr>
              <a:t>μεταγαγγλικές</a:t>
            </a:r>
            <a:r>
              <a:rPr lang="el-GR" dirty="0">
                <a:latin typeface="Times New Roman" pitchFamily="18" charset="0"/>
                <a:cs typeface="Times New Roman" pitchFamily="18" charset="0"/>
              </a:rPr>
              <a:t> ίνες του συμπαθητικού απελευθερώνουν </a:t>
            </a:r>
            <a:r>
              <a:rPr lang="el-GR" dirty="0" err="1">
                <a:latin typeface="Times New Roman" pitchFamily="18" charset="0"/>
                <a:cs typeface="Times New Roman" pitchFamily="18" charset="0"/>
              </a:rPr>
              <a:t>νοραδρεναλίνη</a:t>
            </a:r>
            <a:r>
              <a:rPr lang="el-GR" dirty="0">
                <a:latin typeface="Times New Roman" pitchFamily="18" charset="0"/>
                <a:cs typeface="Times New Roman" pitchFamily="18" charset="0"/>
              </a:rPr>
              <a:t> (ΝΕ).</a:t>
            </a:r>
          </a:p>
        </p:txBody>
      </p:sp>
      <p:pic>
        <p:nvPicPr>
          <p:cNvPr id="5" name="Εικόνα 4">
            <a:extLst>
              <a:ext uri="{FF2B5EF4-FFF2-40B4-BE49-F238E27FC236}">
                <a16:creationId xmlns:a16="http://schemas.microsoft.com/office/drawing/2014/main" id="{DDBA1841-E97C-07BA-31CF-0FF9BC667AF2}"/>
              </a:ext>
            </a:extLst>
          </p:cNvPr>
          <p:cNvPicPr>
            <a:picLocks noChangeAspect="1"/>
          </p:cNvPicPr>
          <p:nvPr/>
        </p:nvPicPr>
        <p:blipFill>
          <a:blip r:embed="rId2"/>
          <a:stretch>
            <a:fillRect/>
          </a:stretch>
        </p:blipFill>
        <p:spPr>
          <a:xfrm>
            <a:off x="755576" y="3429000"/>
            <a:ext cx="6120680" cy="2697163"/>
          </a:xfrm>
          <a:prstGeom prst="rect">
            <a:avLst/>
          </a:prstGeom>
        </p:spPr>
      </p:pic>
    </p:spTree>
    <p:extLst>
      <p:ext uri="{BB962C8B-B14F-4D97-AF65-F5344CB8AC3E}">
        <p14:creationId xmlns:p14="http://schemas.microsoft.com/office/powerpoint/2010/main" val="1452783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Παρασυμπαθητικό ή </a:t>
            </a:r>
            <a:r>
              <a:rPr lang="el-GR" sz="2800" i="1" dirty="0" err="1">
                <a:latin typeface="Times New Roman" pitchFamily="18" charset="0"/>
                <a:cs typeface="Times New Roman" pitchFamily="18" charset="0"/>
              </a:rPr>
              <a:t>χολινεργικό</a:t>
            </a:r>
            <a:r>
              <a:rPr lang="el-GR" sz="2800" i="1" dirty="0">
                <a:latin typeface="Times New Roman" pitchFamily="18" charset="0"/>
                <a:cs typeface="Times New Roman" pitchFamily="18" charset="0"/>
              </a:rPr>
              <a:t> νευρικό σύστημα</a:t>
            </a:r>
            <a:endParaRPr lang="el-GR" sz="2800"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l-GR" dirty="0">
                <a:latin typeface="Times New Roman" pitchFamily="18" charset="0"/>
                <a:cs typeface="Times New Roman" pitchFamily="18" charset="0"/>
              </a:rPr>
              <a:t>Το παρασυμπαθητικό σύστημα ονομάζεται και </a:t>
            </a:r>
            <a:r>
              <a:rPr lang="el-GR" dirty="0" err="1">
                <a:solidFill>
                  <a:srgbClr val="FF0000"/>
                </a:solidFill>
                <a:latin typeface="Times New Roman" pitchFamily="18" charset="0"/>
                <a:cs typeface="Times New Roman" pitchFamily="18" charset="0"/>
              </a:rPr>
              <a:t>χολινεργικό</a:t>
            </a:r>
            <a:r>
              <a:rPr lang="el-GR" dirty="0">
                <a:latin typeface="Times New Roman" pitchFamily="18" charset="0"/>
                <a:cs typeface="Times New Roman" pitchFamily="18" charset="0"/>
              </a:rPr>
              <a:t>, από τον </a:t>
            </a:r>
            <a:r>
              <a:rPr lang="el-GR" dirty="0" err="1">
                <a:latin typeface="Times New Roman" pitchFamily="18" charset="0"/>
                <a:cs typeface="Times New Roman" pitchFamily="18" charset="0"/>
              </a:rPr>
              <a:t>νευρομεταβιβαστή</a:t>
            </a:r>
            <a:r>
              <a:rPr lang="el-GR" dirty="0">
                <a:latin typeface="Times New Roman" pitchFamily="18" charset="0"/>
                <a:cs typeface="Times New Roman" pitchFamily="18" charset="0"/>
              </a:rPr>
              <a:t> του, την </a:t>
            </a:r>
            <a:r>
              <a:rPr lang="el-GR" dirty="0" err="1">
                <a:latin typeface="Times New Roman" pitchFamily="18" charset="0"/>
                <a:cs typeface="Times New Roman" pitchFamily="18" charset="0"/>
              </a:rPr>
              <a:t>ακετυλοχολίνη</a:t>
            </a:r>
            <a:r>
              <a:rPr lang="el-GR" dirty="0">
                <a:latin typeface="Times New Roman" pitchFamily="18" charset="0"/>
                <a:cs typeface="Times New Roman" pitchFamily="18" charset="0"/>
              </a:rPr>
              <a:t>. Έτσι, οι νευρικές απολήξεις που εκλύουν </a:t>
            </a:r>
            <a:r>
              <a:rPr lang="en-US" dirty="0">
                <a:latin typeface="Times New Roman" pitchFamily="18" charset="0"/>
                <a:cs typeface="Times New Roman" pitchFamily="18" charset="0"/>
              </a:rPr>
              <a:t>Ach</a:t>
            </a:r>
            <a:r>
              <a:rPr lang="el-GR" dirty="0">
                <a:latin typeface="Times New Roman" pitchFamily="18" charset="0"/>
                <a:cs typeface="Times New Roman" pitchFamily="18" charset="0"/>
              </a:rPr>
              <a:t>, ονομάζονται </a:t>
            </a:r>
            <a:r>
              <a:rPr lang="el-GR" dirty="0" err="1">
                <a:latin typeface="Times New Roman" pitchFamily="18" charset="0"/>
                <a:cs typeface="Times New Roman" pitchFamily="18" charset="0"/>
              </a:rPr>
              <a:t>χολινεργικές</a:t>
            </a:r>
            <a:r>
              <a:rPr lang="el-GR" dirty="0">
                <a:latin typeface="Times New Roman" pitchFamily="18" charset="0"/>
                <a:cs typeface="Times New Roman" pitchFamily="18" charset="0"/>
              </a:rPr>
              <a:t>.</a:t>
            </a:r>
          </a:p>
          <a:p>
            <a:pPr algn="just">
              <a:buFont typeface="Wingdings" panose="05000000000000000000" pitchFamily="2" charset="2"/>
              <a:buChar char="Ø"/>
            </a:pPr>
            <a:r>
              <a:rPr lang="el-GR" dirty="0">
                <a:latin typeface="Times New Roman" pitchFamily="18" charset="0"/>
                <a:cs typeface="Times New Roman" pitchFamily="18" charset="0"/>
              </a:rPr>
              <a:t>Οι τελικές νευρικές απολήξεις των </a:t>
            </a:r>
            <a:r>
              <a:rPr lang="el-GR" dirty="0" err="1">
                <a:latin typeface="Times New Roman" pitchFamily="18" charset="0"/>
                <a:cs typeface="Times New Roman" pitchFamily="18" charset="0"/>
              </a:rPr>
              <a:t>χολινεργικών</a:t>
            </a:r>
            <a:r>
              <a:rPr lang="el-GR" dirty="0">
                <a:latin typeface="Times New Roman" pitchFamily="18" charset="0"/>
                <a:cs typeface="Times New Roman" pitchFamily="18" charset="0"/>
              </a:rPr>
              <a:t> νευρώνων περιέχουν </a:t>
            </a:r>
            <a:r>
              <a:rPr lang="el-GR" dirty="0" err="1">
                <a:latin typeface="Times New Roman" pitchFamily="18" charset="0"/>
                <a:cs typeface="Times New Roman" pitchFamily="18" charset="0"/>
              </a:rPr>
              <a:t>κυστίδια</a:t>
            </a:r>
            <a:r>
              <a:rPr lang="el-GR" dirty="0">
                <a:latin typeface="Times New Roman" pitchFamily="18" charset="0"/>
                <a:cs typeface="Times New Roman" pitchFamily="18" charset="0"/>
              </a:rPr>
              <a:t> στο σημείο εκείνο που έρχονται σε επαφή με το κύτταρο στόχο.</a:t>
            </a:r>
          </a:p>
        </p:txBody>
      </p:sp>
    </p:spTree>
    <p:extLst>
      <p:ext uri="{BB962C8B-B14F-4D97-AF65-F5344CB8AC3E}">
        <p14:creationId xmlns:p14="http://schemas.microsoft.com/office/powerpoint/2010/main" val="862131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Παρασυμπαθητικό ή </a:t>
            </a:r>
            <a:r>
              <a:rPr lang="el-GR" sz="2800" i="1" dirty="0" err="1">
                <a:latin typeface="Times New Roman" pitchFamily="18" charset="0"/>
                <a:cs typeface="Times New Roman" pitchFamily="18" charset="0"/>
              </a:rPr>
              <a:t>χολινεργικό</a:t>
            </a:r>
            <a:r>
              <a:rPr lang="el-GR" sz="2800" i="1" dirty="0">
                <a:latin typeface="Times New Roman" pitchFamily="18" charset="0"/>
                <a:cs typeface="Times New Roman" pitchFamily="18" charset="0"/>
              </a:rPr>
              <a:t> νευρικό σύστημα</a:t>
            </a:r>
            <a:endParaRPr lang="el-GR" sz="2800"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l-GR" dirty="0">
                <a:latin typeface="Times New Roman" pitchFamily="18" charset="0"/>
                <a:cs typeface="Times New Roman" pitchFamily="18" charset="0"/>
              </a:rPr>
              <a:t>Τα </a:t>
            </a:r>
            <a:r>
              <a:rPr lang="el-GR" dirty="0" err="1">
                <a:latin typeface="Times New Roman" pitchFamily="18" charset="0"/>
                <a:cs typeface="Times New Roman" pitchFamily="18" charset="0"/>
              </a:rPr>
              <a:t>κυστίδια</a:t>
            </a:r>
            <a:r>
              <a:rPr lang="el-GR" dirty="0">
                <a:latin typeface="Times New Roman" pitchFamily="18" charset="0"/>
                <a:cs typeface="Times New Roman" pitchFamily="18" charset="0"/>
              </a:rPr>
              <a:t> των </a:t>
            </a:r>
            <a:r>
              <a:rPr lang="el-GR" dirty="0" err="1">
                <a:latin typeface="Times New Roman" pitchFamily="18" charset="0"/>
                <a:cs typeface="Times New Roman" pitchFamily="18" charset="0"/>
              </a:rPr>
              <a:t>χολινεργικών</a:t>
            </a:r>
            <a:r>
              <a:rPr lang="el-GR" dirty="0">
                <a:latin typeface="Times New Roman" pitchFamily="18" charset="0"/>
                <a:cs typeface="Times New Roman" pitchFamily="18" charset="0"/>
              </a:rPr>
              <a:t> ινών περιέχουν </a:t>
            </a:r>
            <a:r>
              <a:rPr lang="en-US" dirty="0">
                <a:latin typeface="Times New Roman" pitchFamily="18" charset="0"/>
                <a:cs typeface="Times New Roman" pitchFamily="18" charset="0"/>
              </a:rPr>
              <a:t>Ach. </a:t>
            </a:r>
            <a:r>
              <a:rPr lang="el-GR" dirty="0">
                <a:latin typeface="Times New Roman" pitchFamily="18" charset="0"/>
                <a:cs typeface="Times New Roman" pitchFamily="18" charset="0"/>
              </a:rPr>
              <a:t>Η </a:t>
            </a:r>
            <a:r>
              <a:rPr lang="en-US" dirty="0">
                <a:latin typeface="Times New Roman" pitchFamily="18" charset="0"/>
                <a:cs typeface="Times New Roman" pitchFamily="18" charset="0"/>
              </a:rPr>
              <a:t>Ach </a:t>
            </a:r>
            <a:r>
              <a:rPr lang="el-GR" dirty="0">
                <a:latin typeface="Times New Roman" pitchFamily="18" charset="0"/>
                <a:cs typeface="Times New Roman" pitchFamily="18" charset="0"/>
              </a:rPr>
              <a:t>συντίθεται ταχέως και </a:t>
            </a:r>
            <a:r>
              <a:rPr lang="el-GR" dirty="0" err="1">
                <a:latin typeface="Times New Roman" pitchFamily="18" charset="0"/>
                <a:cs typeface="Times New Roman" pitchFamily="18" charset="0"/>
              </a:rPr>
              <a:t>αποθηκευεται</a:t>
            </a:r>
            <a:r>
              <a:rPr lang="el-GR" dirty="0">
                <a:latin typeface="Times New Roman" pitchFamily="18" charset="0"/>
                <a:cs typeface="Times New Roman" pitchFamily="18" charset="0"/>
              </a:rPr>
              <a:t> στα </a:t>
            </a:r>
            <a:r>
              <a:rPr lang="el-GR" dirty="0" err="1">
                <a:latin typeface="Times New Roman" pitchFamily="18" charset="0"/>
                <a:cs typeface="Times New Roman" pitchFamily="18" charset="0"/>
              </a:rPr>
              <a:t>κυστίδια</a:t>
            </a:r>
            <a:r>
              <a:rPr lang="el-GR" dirty="0">
                <a:latin typeface="Times New Roman" pitchFamily="18" charset="0"/>
                <a:cs typeface="Times New Roman" pitchFamily="18" charset="0"/>
              </a:rPr>
              <a:t>.</a:t>
            </a:r>
          </a:p>
          <a:p>
            <a:pPr algn="just">
              <a:buFont typeface="Wingdings" panose="05000000000000000000" pitchFamily="2" charset="2"/>
              <a:buChar char="Ø"/>
            </a:pPr>
            <a:r>
              <a:rPr lang="el-GR" dirty="0">
                <a:latin typeface="Times New Roman" pitchFamily="18" charset="0"/>
                <a:cs typeface="Times New Roman" pitchFamily="18" charset="0"/>
              </a:rPr>
              <a:t>Ο ανατομικός σχηματισμός που χωρίζει δύο κύτταρα που έρχονται σε επαφή λέγεται </a:t>
            </a:r>
            <a:r>
              <a:rPr lang="el-GR" dirty="0" err="1">
                <a:latin typeface="Times New Roman" pitchFamily="18" charset="0"/>
                <a:cs typeface="Times New Roman" pitchFamily="18" charset="0"/>
              </a:rPr>
              <a:t>συναπτική</a:t>
            </a:r>
            <a:r>
              <a:rPr lang="el-GR" dirty="0">
                <a:latin typeface="Times New Roman" pitchFamily="18" charset="0"/>
                <a:cs typeface="Times New Roman" pitchFamily="18" charset="0"/>
              </a:rPr>
              <a:t> σχισμή.</a:t>
            </a:r>
          </a:p>
        </p:txBody>
      </p:sp>
    </p:spTree>
    <p:extLst>
      <p:ext uri="{BB962C8B-B14F-4D97-AF65-F5344CB8AC3E}">
        <p14:creationId xmlns:p14="http://schemas.microsoft.com/office/powerpoint/2010/main" val="3212475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Παρασυμπαθητικό ή </a:t>
            </a:r>
            <a:r>
              <a:rPr lang="el-GR" sz="2800" i="1" dirty="0" err="1">
                <a:latin typeface="Times New Roman" pitchFamily="18" charset="0"/>
                <a:cs typeface="Times New Roman" pitchFamily="18" charset="0"/>
              </a:rPr>
              <a:t>χολινεργικό</a:t>
            </a:r>
            <a:r>
              <a:rPr lang="el-GR" sz="2800" i="1" dirty="0">
                <a:latin typeface="Times New Roman" pitchFamily="18" charset="0"/>
                <a:cs typeface="Times New Roman" pitchFamily="18" charset="0"/>
              </a:rPr>
              <a:t> νευρικό σύστημα</a:t>
            </a:r>
            <a:endParaRPr lang="el-GR" sz="2800" dirty="0"/>
          </a:p>
        </p:txBody>
      </p:sp>
      <p:sp>
        <p:nvSpPr>
          <p:cNvPr id="3" name="Content Placeholder 2"/>
          <p:cNvSpPr>
            <a:spLocks noGrp="1"/>
          </p:cNvSpPr>
          <p:nvPr>
            <p:ph idx="1"/>
          </p:nvPr>
        </p:nvSpPr>
        <p:spPr/>
        <p:txBody>
          <a:bodyPr>
            <a:normAutofit lnSpcReduction="10000"/>
          </a:bodyPr>
          <a:lstStyle/>
          <a:p>
            <a:pPr marL="0" indent="0" algn="just">
              <a:buNone/>
            </a:pPr>
            <a:r>
              <a:rPr lang="el-GR" dirty="0">
                <a:solidFill>
                  <a:srgbClr val="FF0000"/>
                </a:solidFill>
                <a:latin typeface="Times New Roman" pitchFamily="18" charset="0"/>
                <a:cs typeface="Times New Roman" pitchFamily="18" charset="0"/>
              </a:rPr>
              <a:t>Απελευθέρωση </a:t>
            </a:r>
            <a:r>
              <a:rPr lang="el-GR" dirty="0" err="1">
                <a:solidFill>
                  <a:srgbClr val="FF0000"/>
                </a:solidFill>
                <a:latin typeface="Times New Roman" pitchFamily="18" charset="0"/>
                <a:cs typeface="Times New Roman" pitchFamily="18" charset="0"/>
              </a:rPr>
              <a:t>νευρομεταβιβαστή</a:t>
            </a:r>
            <a:r>
              <a:rPr lang="en-US" dirty="0">
                <a:latin typeface="Times New Roman" pitchFamily="18" charset="0"/>
                <a:cs typeface="Times New Roman" pitchFamily="18" charset="0"/>
              </a:rPr>
              <a:t>: </a:t>
            </a:r>
            <a:r>
              <a:rPr lang="el-GR" dirty="0">
                <a:latin typeface="Times New Roman" pitchFamily="18" charset="0"/>
                <a:cs typeface="Times New Roman" pitchFamily="18" charset="0"/>
              </a:rPr>
              <a:t>τα </a:t>
            </a:r>
            <a:r>
              <a:rPr lang="el-GR" dirty="0" err="1">
                <a:latin typeface="Times New Roman" pitchFamily="18" charset="0"/>
                <a:cs typeface="Times New Roman" pitchFamily="18" charset="0"/>
              </a:rPr>
              <a:t>κυστίδια</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απλευθερώνουν</a:t>
            </a:r>
            <a:r>
              <a:rPr lang="el-GR" dirty="0">
                <a:latin typeface="Times New Roman" pitchFamily="18" charset="0"/>
                <a:cs typeface="Times New Roman" pitchFamily="18" charset="0"/>
              </a:rPr>
              <a:t> την </a:t>
            </a:r>
            <a:r>
              <a:rPr lang="en-US" dirty="0">
                <a:latin typeface="Times New Roman" pitchFamily="18" charset="0"/>
                <a:cs typeface="Times New Roman" pitchFamily="18" charset="0"/>
              </a:rPr>
              <a:t>Ach </a:t>
            </a:r>
            <a:r>
              <a:rPr lang="el-GR" dirty="0">
                <a:latin typeface="Times New Roman" pitchFamily="18" charset="0"/>
                <a:cs typeface="Times New Roman" pitchFamily="18" charset="0"/>
              </a:rPr>
              <a:t>στη </a:t>
            </a:r>
            <a:r>
              <a:rPr lang="el-GR" dirty="0" err="1">
                <a:latin typeface="Times New Roman" pitchFamily="18" charset="0"/>
                <a:cs typeface="Times New Roman" pitchFamily="18" charset="0"/>
              </a:rPr>
              <a:t>συναπτική</a:t>
            </a:r>
            <a:r>
              <a:rPr lang="el-GR" dirty="0">
                <a:latin typeface="Times New Roman" pitchFamily="18" charset="0"/>
                <a:cs typeface="Times New Roman" pitchFamily="18" charset="0"/>
              </a:rPr>
              <a:t> σχισμή και έτσι δρα στους αντίστοιχους υποδοχείς.</a:t>
            </a:r>
          </a:p>
          <a:p>
            <a:pPr marL="0" indent="0" algn="just">
              <a:buNone/>
            </a:pPr>
            <a:r>
              <a:rPr lang="el-GR" dirty="0">
                <a:solidFill>
                  <a:srgbClr val="FF0000"/>
                </a:solidFill>
                <a:latin typeface="Times New Roman" pitchFamily="18" charset="0"/>
                <a:cs typeface="Times New Roman" pitchFamily="18" charset="0"/>
              </a:rPr>
              <a:t>Απομάκρυνση του </a:t>
            </a:r>
            <a:r>
              <a:rPr lang="el-GR" dirty="0" err="1">
                <a:solidFill>
                  <a:srgbClr val="FF0000"/>
                </a:solidFill>
                <a:latin typeface="Times New Roman" pitchFamily="18" charset="0"/>
                <a:cs typeface="Times New Roman" pitchFamily="18" charset="0"/>
              </a:rPr>
              <a:t>νευρομεταβιβαστή</a:t>
            </a:r>
            <a:r>
              <a:rPr lang="en-US" dirty="0">
                <a:latin typeface="Times New Roman" pitchFamily="18" charset="0"/>
                <a:cs typeface="Times New Roman" pitchFamily="18" charset="0"/>
              </a:rPr>
              <a:t>: </a:t>
            </a:r>
            <a:r>
              <a:rPr lang="el-GR" dirty="0">
                <a:latin typeface="Times New Roman" pitchFamily="18" charset="0"/>
                <a:cs typeface="Times New Roman" pitchFamily="18" charset="0"/>
              </a:rPr>
              <a:t>η δράση της </a:t>
            </a:r>
            <a:r>
              <a:rPr lang="en-US" dirty="0">
                <a:latin typeface="Times New Roman" pitchFamily="18" charset="0"/>
                <a:cs typeface="Times New Roman" pitchFamily="18" charset="0"/>
              </a:rPr>
              <a:t>Ach </a:t>
            </a:r>
            <a:r>
              <a:rPr lang="el-GR" dirty="0">
                <a:latin typeface="Times New Roman" pitchFamily="18" charset="0"/>
                <a:cs typeface="Times New Roman" pitchFamily="18" charset="0"/>
              </a:rPr>
              <a:t>μέσα τη </a:t>
            </a:r>
            <a:r>
              <a:rPr lang="el-GR" dirty="0" err="1">
                <a:latin typeface="Times New Roman" pitchFamily="18" charset="0"/>
                <a:cs typeface="Times New Roman" pitchFamily="18" charset="0"/>
              </a:rPr>
              <a:t>συναπτική</a:t>
            </a:r>
            <a:r>
              <a:rPr lang="el-GR" dirty="0">
                <a:latin typeface="Times New Roman" pitchFamily="18" charset="0"/>
                <a:cs typeface="Times New Roman" pitchFamily="18" charset="0"/>
              </a:rPr>
              <a:t> σχισμή είναι σύντομη, γιατί διασπάται από ένα ένζυμο, έπειτα τα μόριά της επαναπροσλαμβάνονται από το </a:t>
            </a:r>
            <a:r>
              <a:rPr lang="el-GR" dirty="0" err="1">
                <a:latin typeface="Times New Roman" pitchFamily="18" charset="0"/>
                <a:cs typeface="Times New Roman" pitchFamily="18" charset="0"/>
              </a:rPr>
              <a:t>προσυναπτικό</a:t>
            </a:r>
            <a:r>
              <a:rPr lang="el-GR" dirty="0">
                <a:latin typeface="Times New Roman" pitchFamily="18" charset="0"/>
                <a:cs typeface="Times New Roman" pitchFamily="18" charset="0"/>
              </a:rPr>
              <a:t> κύτταρο και χρησιμοποιούνται πάλι για σύνθεση νέας </a:t>
            </a:r>
            <a:r>
              <a:rPr lang="en-US" dirty="0">
                <a:latin typeface="Times New Roman" pitchFamily="18" charset="0"/>
                <a:cs typeface="Times New Roman" pitchFamily="18" charset="0"/>
              </a:rPr>
              <a:t>Ach.</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863437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Παρασυμπαθητικό ή </a:t>
            </a:r>
            <a:r>
              <a:rPr lang="el-GR" sz="2800" i="1" dirty="0" err="1">
                <a:latin typeface="Times New Roman" pitchFamily="18" charset="0"/>
                <a:cs typeface="Times New Roman" pitchFamily="18" charset="0"/>
              </a:rPr>
              <a:t>χολινεργικό</a:t>
            </a:r>
            <a:r>
              <a:rPr lang="el-GR" sz="2800" i="1" dirty="0">
                <a:latin typeface="Times New Roman" pitchFamily="18" charset="0"/>
                <a:cs typeface="Times New Roman" pitchFamily="18" charset="0"/>
              </a:rPr>
              <a:t> νευρικό σύστημα</a:t>
            </a:r>
            <a:endParaRPr lang="el-GR" sz="2800" dirty="0"/>
          </a:p>
        </p:txBody>
      </p:sp>
      <p:sp>
        <p:nvSpPr>
          <p:cNvPr id="3" name="Content Placeholder 2"/>
          <p:cNvSpPr>
            <a:spLocks noGrp="1"/>
          </p:cNvSpPr>
          <p:nvPr>
            <p:ph idx="1"/>
          </p:nvPr>
        </p:nvSpPr>
        <p:spPr/>
        <p:txBody>
          <a:bodyPr>
            <a:normAutofit/>
          </a:bodyPr>
          <a:lstStyle/>
          <a:p>
            <a:pPr marL="0" indent="0" algn="just">
              <a:buNone/>
            </a:pPr>
            <a:r>
              <a:rPr lang="el-GR" dirty="0" err="1">
                <a:solidFill>
                  <a:srgbClr val="FF0000"/>
                </a:solidFill>
                <a:latin typeface="Times New Roman" pitchFamily="18" charset="0"/>
                <a:cs typeface="Times New Roman" pitchFamily="18" charset="0"/>
              </a:rPr>
              <a:t>Χολινεργικοί</a:t>
            </a:r>
            <a:r>
              <a:rPr lang="el-GR" dirty="0">
                <a:solidFill>
                  <a:srgbClr val="FF0000"/>
                </a:solidFill>
                <a:latin typeface="Times New Roman" pitchFamily="18" charset="0"/>
                <a:cs typeface="Times New Roman" pitchFamily="18" charset="0"/>
              </a:rPr>
              <a:t> υποδοχείς</a:t>
            </a:r>
            <a:r>
              <a:rPr lang="en-US" dirty="0">
                <a:solidFill>
                  <a:srgbClr val="FF0000"/>
                </a:solidFill>
                <a:latin typeface="Times New Roman" pitchFamily="18" charset="0"/>
                <a:cs typeface="Times New Roman" pitchFamily="18" charset="0"/>
              </a:rPr>
              <a:t>:</a:t>
            </a:r>
            <a:r>
              <a:rPr lang="el-GR" dirty="0">
                <a:solidFill>
                  <a:srgbClr val="FF0000"/>
                </a:solidFill>
                <a:latin typeface="Times New Roman" pitchFamily="18" charset="0"/>
                <a:cs typeface="Times New Roman" pitchFamily="18" charset="0"/>
              </a:rPr>
              <a:t> </a:t>
            </a:r>
            <a:r>
              <a:rPr lang="el-GR" dirty="0">
                <a:latin typeface="Times New Roman" pitchFamily="18" charset="0"/>
                <a:cs typeface="Times New Roman" pitchFamily="18" charset="0"/>
              </a:rPr>
              <a:t>οι υποδοχείς, τόσο στο </a:t>
            </a:r>
            <a:r>
              <a:rPr lang="el-GR" dirty="0" err="1">
                <a:latin typeface="Times New Roman" pitchFamily="18" charset="0"/>
                <a:cs typeface="Times New Roman" pitchFamily="18" charset="0"/>
              </a:rPr>
              <a:t>χολινεργικό</a:t>
            </a:r>
            <a:r>
              <a:rPr lang="el-GR" dirty="0">
                <a:latin typeface="Times New Roman" pitchFamily="18" charset="0"/>
                <a:cs typeface="Times New Roman" pitchFamily="18" charset="0"/>
              </a:rPr>
              <a:t> σύστημα όσο και οπουδήποτε αλλού, διακρίνονται σε διάφορες ομάδες, ανάλογα με την απάντηση που προκαλούν από τον αντίστοιχο </a:t>
            </a:r>
            <a:r>
              <a:rPr lang="el-GR" dirty="0" err="1">
                <a:latin typeface="Times New Roman" pitchFamily="18" charset="0"/>
                <a:cs typeface="Times New Roman" pitchFamily="18" charset="0"/>
              </a:rPr>
              <a:t>μεταβιβαστή</a:t>
            </a:r>
            <a:r>
              <a:rPr lang="el-GR" dirty="0">
                <a:latin typeface="Times New Roman" pitchFamily="18" charset="0"/>
                <a:cs typeface="Times New Roman" pitchFamily="18" charset="0"/>
              </a:rPr>
              <a:t> ή άλλη ουσία με αγωνιστική δράση. Σε αυτό οφείλεται η εκλεκτικότητα.</a:t>
            </a:r>
          </a:p>
        </p:txBody>
      </p:sp>
    </p:spTree>
    <p:extLst>
      <p:ext uri="{BB962C8B-B14F-4D97-AF65-F5344CB8AC3E}">
        <p14:creationId xmlns:p14="http://schemas.microsoft.com/office/powerpoint/2010/main" val="1542177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Αυτόνομο Νευρικό Σύστημα</a:t>
            </a:r>
            <a:endParaRPr lang="el-GR" sz="2800" dirty="0"/>
          </a:p>
        </p:txBody>
      </p:sp>
      <p:sp>
        <p:nvSpPr>
          <p:cNvPr id="3" name="Content Placeholder 2"/>
          <p:cNvSpPr>
            <a:spLocks noGrp="1"/>
          </p:cNvSpPr>
          <p:nvPr>
            <p:ph idx="1"/>
          </p:nvPr>
        </p:nvSpPr>
        <p:spPr/>
        <p:txBody>
          <a:bodyPr>
            <a:normAutofit/>
          </a:bodyPr>
          <a:lstStyle/>
          <a:p>
            <a:pPr marL="0" algn="just">
              <a:buNone/>
            </a:pPr>
            <a:r>
              <a:rPr lang="el-GR" dirty="0">
                <a:latin typeface="Times New Roman" pitchFamily="18" charset="0"/>
                <a:cs typeface="Times New Roman" pitchFamily="18" charset="0"/>
              </a:rPr>
              <a:t>Το </a:t>
            </a:r>
            <a:r>
              <a:rPr lang="el-GR" dirty="0">
                <a:solidFill>
                  <a:srgbClr val="FF0000"/>
                </a:solidFill>
                <a:latin typeface="Times New Roman" pitchFamily="18" charset="0"/>
                <a:cs typeface="Times New Roman" pitchFamily="18" charset="0"/>
              </a:rPr>
              <a:t>νευρικό σύστημα </a:t>
            </a:r>
            <a:r>
              <a:rPr lang="el-GR" dirty="0">
                <a:latin typeface="Times New Roman" pitchFamily="18" charset="0"/>
                <a:cs typeface="Times New Roman" pitchFamily="18" charset="0"/>
              </a:rPr>
              <a:t>χωρίζεται λειτουργικά σε δύο υποομάδες</a:t>
            </a:r>
            <a:r>
              <a:rPr lang="en-US" dirty="0">
                <a:latin typeface="Times New Roman" pitchFamily="18" charset="0"/>
                <a:cs typeface="Times New Roman" pitchFamily="18" charset="0"/>
              </a:rPr>
              <a:t>:</a:t>
            </a:r>
            <a:endParaRPr lang="el-GR" dirty="0">
              <a:latin typeface="Times New Roman" pitchFamily="18" charset="0"/>
              <a:cs typeface="Times New Roman" pitchFamily="18" charset="0"/>
            </a:endParaRPr>
          </a:p>
          <a:p>
            <a:pPr marL="114300" indent="-457200" algn="just">
              <a:buFont typeface="Wingdings" panose="05000000000000000000" pitchFamily="2" charset="2"/>
              <a:buChar char="Ø"/>
            </a:pPr>
            <a:r>
              <a:rPr lang="el-GR" dirty="0">
                <a:latin typeface="Times New Roman" pitchFamily="18" charset="0"/>
                <a:cs typeface="Times New Roman" pitchFamily="18" charset="0"/>
              </a:rPr>
              <a:t>Το </a:t>
            </a:r>
            <a:r>
              <a:rPr lang="el-GR" dirty="0">
                <a:solidFill>
                  <a:srgbClr val="FF0000"/>
                </a:solidFill>
                <a:latin typeface="Times New Roman" pitchFamily="18" charset="0"/>
                <a:cs typeface="Times New Roman" pitchFamily="18" charset="0"/>
              </a:rPr>
              <a:t>αυτόνομο ή περιφερικό νευρικό σύστημα</a:t>
            </a:r>
            <a:r>
              <a:rPr lang="el-GR" dirty="0">
                <a:latin typeface="Times New Roman" pitchFamily="18" charset="0"/>
                <a:cs typeface="Times New Roman" pitchFamily="18" charset="0"/>
              </a:rPr>
              <a:t>. Οι λειτουργίες του αυτόνομου νευρικού συστήματος είναι βασικές για τη ζωή και δεν </a:t>
            </a:r>
            <a:r>
              <a:rPr lang="el-GR" dirty="0" err="1">
                <a:latin typeface="Times New Roman" pitchFamily="18" charset="0"/>
                <a:cs typeface="Times New Roman" pitchFamily="18" charset="0"/>
              </a:rPr>
              <a:t>διέπονται</a:t>
            </a:r>
            <a:r>
              <a:rPr lang="el-GR" dirty="0">
                <a:latin typeface="Times New Roman" pitchFamily="18" charset="0"/>
                <a:cs typeface="Times New Roman" pitchFamily="18" charset="0"/>
              </a:rPr>
              <a:t> από τη βούλησή μας, δηλαδή δε βρίσκονται υπό τον άμεσο συνειδητό έλεγχο της εγκεφαλικής λειτουργίας. </a:t>
            </a:r>
            <a:endParaRPr lang="en-US" dirty="0">
              <a:latin typeface="Times New Roman" pitchFamily="18" charset="0"/>
              <a:cs typeface="Times New Roman" pitchFamily="18" charset="0"/>
            </a:endParaRPr>
          </a:p>
          <a:p>
            <a:pPr marL="0" algn="r">
              <a:buNone/>
            </a:pPr>
            <a:endParaRPr lang="el-GR"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Αυτόνομο Νευρικό Σύστημα</a:t>
            </a:r>
            <a:endParaRPr lang="el-GR" sz="2800" dirty="0"/>
          </a:p>
        </p:txBody>
      </p:sp>
      <p:sp>
        <p:nvSpPr>
          <p:cNvPr id="3" name="Content Placeholder 2"/>
          <p:cNvSpPr>
            <a:spLocks noGrp="1"/>
          </p:cNvSpPr>
          <p:nvPr>
            <p:ph idx="1"/>
          </p:nvPr>
        </p:nvSpPr>
        <p:spPr/>
        <p:txBody>
          <a:bodyPr>
            <a:normAutofit/>
          </a:bodyPr>
          <a:lstStyle/>
          <a:p>
            <a:pPr marL="0" algn="just">
              <a:buNone/>
            </a:pPr>
            <a:r>
              <a:rPr lang="el-GR" dirty="0">
                <a:latin typeface="Times New Roman" pitchFamily="18" charset="0"/>
                <a:cs typeface="Times New Roman" pitchFamily="18" charset="0"/>
              </a:rPr>
              <a:t>Έτσι το αυτόνομο νευρικό σύστημα ελέγχει λειτουργίες όπως</a:t>
            </a:r>
            <a:r>
              <a:rPr lang="en-US" dirty="0">
                <a:latin typeface="Times New Roman" pitchFamily="18" charset="0"/>
                <a:cs typeface="Times New Roman" pitchFamily="18" charset="0"/>
              </a:rPr>
              <a:t>:</a:t>
            </a:r>
          </a:p>
          <a:p>
            <a:pPr marL="0" algn="just">
              <a:buNone/>
            </a:pPr>
            <a:r>
              <a:rPr lang="el-GR" dirty="0">
                <a:latin typeface="Times New Roman" pitchFamily="18" charset="0"/>
                <a:cs typeface="Times New Roman" pitchFamily="18" charset="0"/>
              </a:rPr>
              <a:t> η αναπνοή, το εύρος της κόρης του ματιού, τη δύναμη συστολής της καρδιάς, τη συχνότητα του καρδιακού ρυθμού, τη ροή του αίματος στα διάφορα όργανα, την πέψη, τη νεφρική απέκκριση, το μυϊκό τόνο των γραμμωτών μυών.</a:t>
            </a:r>
            <a:endParaRPr lang="en-US" dirty="0">
              <a:latin typeface="Times New Roman" pitchFamily="18" charset="0"/>
              <a:cs typeface="Times New Roman" pitchFamily="18" charset="0"/>
            </a:endParaRPr>
          </a:p>
          <a:p>
            <a:pPr marL="0" algn="r">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3675029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Αυτόνομο Νευρικό Σύστημα</a:t>
            </a:r>
            <a:endParaRPr lang="el-GR" sz="2800" dirty="0"/>
          </a:p>
        </p:txBody>
      </p:sp>
      <p:sp>
        <p:nvSpPr>
          <p:cNvPr id="3" name="Content Placeholder 2"/>
          <p:cNvSpPr>
            <a:spLocks noGrp="1"/>
          </p:cNvSpPr>
          <p:nvPr>
            <p:ph idx="1"/>
          </p:nvPr>
        </p:nvSpPr>
        <p:spPr/>
        <p:txBody>
          <a:bodyPr>
            <a:normAutofit/>
          </a:bodyPr>
          <a:lstStyle/>
          <a:p>
            <a:pPr marL="114300" indent="-457200" algn="just">
              <a:buFont typeface="Wingdings" panose="05000000000000000000" pitchFamily="2" charset="2"/>
              <a:buChar char="Ø"/>
            </a:pPr>
            <a:r>
              <a:rPr lang="el-GR" dirty="0">
                <a:latin typeface="Times New Roman" pitchFamily="18" charset="0"/>
                <a:cs typeface="Times New Roman" pitchFamily="18" charset="0"/>
              </a:rPr>
              <a:t>Το </a:t>
            </a:r>
            <a:r>
              <a:rPr lang="el-GR" dirty="0">
                <a:solidFill>
                  <a:srgbClr val="FF0000"/>
                </a:solidFill>
                <a:latin typeface="Times New Roman" pitchFamily="18" charset="0"/>
                <a:cs typeface="Times New Roman" pitchFamily="18" charset="0"/>
              </a:rPr>
              <a:t>κεντρικό νευρικό σύστημα </a:t>
            </a:r>
            <a:r>
              <a:rPr lang="el-GR" dirty="0">
                <a:latin typeface="Times New Roman" pitchFamily="18" charset="0"/>
                <a:cs typeface="Times New Roman" pitchFamily="18" charset="0"/>
              </a:rPr>
              <a:t>ως επί το </a:t>
            </a:r>
            <a:r>
              <a:rPr lang="el-GR" dirty="0" err="1">
                <a:latin typeface="Times New Roman" pitchFamily="18" charset="0"/>
                <a:cs typeface="Times New Roman" pitchFamily="18" charset="0"/>
              </a:rPr>
              <a:t>πλείστον</a:t>
            </a:r>
            <a:r>
              <a:rPr lang="el-GR" dirty="0">
                <a:latin typeface="Times New Roman" pitchFamily="18" charset="0"/>
                <a:cs typeface="Times New Roman" pitchFamily="18" charset="0"/>
              </a:rPr>
              <a:t> δεν αφορά αυτόματες λειτουργίες, αλλά ελέγχει συνειδητά την κίνηση, τη βάδιση, τη στάση του σώματος, την αναπνοή και βεβαίως τους μηχανισμούς της ψυχικής σφαίρας.</a:t>
            </a:r>
          </a:p>
        </p:txBody>
      </p:sp>
    </p:spTree>
    <p:extLst>
      <p:ext uri="{BB962C8B-B14F-4D97-AF65-F5344CB8AC3E}">
        <p14:creationId xmlns:p14="http://schemas.microsoft.com/office/powerpoint/2010/main" val="3331638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Αυτόνομο Νευρικό Σύστημα</a:t>
            </a:r>
            <a:endParaRPr lang="el-GR" sz="2800" dirty="0"/>
          </a:p>
        </p:txBody>
      </p:sp>
      <p:sp>
        <p:nvSpPr>
          <p:cNvPr id="3" name="Content Placeholder 2"/>
          <p:cNvSpPr>
            <a:spLocks noGrp="1"/>
          </p:cNvSpPr>
          <p:nvPr>
            <p:ph idx="1"/>
          </p:nvPr>
        </p:nvSpPr>
        <p:spPr/>
        <p:txBody>
          <a:bodyPr>
            <a:normAutofit fontScale="92500"/>
          </a:bodyPr>
          <a:lstStyle/>
          <a:p>
            <a:pPr marL="0" indent="0" algn="just">
              <a:buNone/>
            </a:pPr>
            <a:r>
              <a:rPr lang="el-GR" dirty="0">
                <a:latin typeface="Times New Roman" pitchFamily="18" charset="0"/>
                <a:cs typeface="Times New Roman" pitchFamily="18" charset="0"/>
              </a:rPr>
              <a:t>Ουσίες που επιδρούν στο νευρικό σύστημα των έμβιων όντων παίζουν σημαντικό ρόλο στη θεραπευτική, επειδή</a:t>
            </a:r>
            <a:r>
              <a:rPr lang="en-US" dirty="0">
                <a:latin typeface="Times New Roman" pitchFamily="18" charset="0"/>
                <a:cs typeface="Times New Roman" pitchFamily="18" charset="0"/>
              </a:rPr>
              <a:t>:</a:t>
            </a:r>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Το νευρικό σύστημα ρυθμίζει ζωτικές λειτουργίες του οργανισμού</a:t>
            </a:r>
          </a:p>
          <a:p>
            <a:pPr algn="just"/>
            <a:r>
              <a:rPr lang="el-GR" dirty="0">
                <a:latin typeface="Times New Roman" pitchFamily="18" charset="0"/>
                <a:cs typeface="Times New Roman" pitchFamily="18" charset="0"/>
              </a:rPr>
              <a:t>Τα νευρικά κύτταρα συμβάλλουν στη μετάδοση πληροφοριών σε άλλα κύτταρα του οργανισμού</a:t>
            </a:r>
          </a:p>
          <a:p>
            <a:pPr algn="just"/>
            <a:r>
              <a:rPr lang="el-GR" dirty="0">
                <a:latin typeface="Times New Roman" pitchFamily="18" charset="0"/>
                <a:cs typeface="Times New Roman" pitchFamily="18" charset="0"/>
              </a:rPr>
              <a:t>Το νευρικό σύστημα διαθέτει διάφορες ειδικές θέσεις δράσεως των φαρμάκων</a:t>
            </a:r>
          </a:p>
        </p:txBody>
      </p:sp>
    </p:spTree>
    <p:extLst>
      <p:ext uri="{BB962C8B-B14F-4D97-AF65-F5344CB8AC3E}">
        <p14:creationId xmlns:p14="http://schemas.microsoft.com/office/powerpoint/2010/main" val="2669695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Αυτόνομο Νευρικό Σύστημα</a:t>
            </a:r>
            <a:endParaRPr lang="el-GR" sz="2800"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l-GR" dirty="0">
                <a:latin typeface="Times New Roman" pitchFamily="18" charset="0"/>
                <a:cs typeface="Times New Roman" pitchFamily="18" charset="0"/>
              </a:rPr>
              <a:t>Το αυτόνομο νευρικό σύστημα διαιρείται ανατομικά σε συμπαθητικό και παρασυμπαθητικό νευρικό σύστημα. Το συμπαθητικό σύστημα έχει </a:t>
            </a:r>
            <a:r>
              <a:rPr lang="el-GR" dirty="0" err="1">
                <a:latin typeface="Times New Roman" pitchFamily="18" charset="0"/>
                <a:cs typeface="Times New Roman" pitchFamily="18" charset="0"/>
              </a:rPr>
              <a:t>θωρακοοσφυική</a:t>
            </a:r>
            <a:r>
              <a:rPr lang="el-GR" dirty="0">
                <a:latin typeface="Times New Roman" pitchFamily="18" charset="0"/>
                <a:cs typeface="Times New Roman" pitchFamily="18" charset="0"/>
              </a:rPr>
              <a:t> προέλευση, ενώ το παρασυμπαθητικό έχει </a:t>
            </a:r>
            <a:r>
              <a:rPr lang="el-GR" dirty="0" err="1">
                <a:latin typeface="Times New Roman" pitchFamily="18" charset="0"/>
                <a:cs typeface="Times New Roman" pitchFamily="18" charset="0"/>
              </a:rPr>
              <a:t>κρανιοιερή</a:t>
            </a:r>
            <a:r>
              <a:rPr lang="el-GR" dirty="0">
                <a:latin typeface="Times New Roman" pitchFamily="18" charset="0"/>
                <a:cs typeface="Times New Roman" pitchFamily="18" charset="0"/>
              </a:rPr>
              <a:t> προέλευση)</a:t>
            </a:r>
          </a:p>
          <a:p>
            <a:pPr algn="just">
              <a:buFont typeface="Wingdings" panose="05000000000000000000" pitchFamily="2" charset="2"/>
              <a:buChar char="Ø"/>
            </a:pPr>
            <a:r>
              <a:rPr lang="el-GR" dirty="0">
                <a:latin typeface="Times New Roman" pitchFamily="18" charset="0"/>
                <a:cs typeface="Times New Roman" pitchFamily="18" charset="0"/>
              </a:rPr>
              <a:t>Τα δύο συστήματα, συμπαθητικό-παρασυμπαθητικό, έχουν ανταγωνιστική δράση το ένα για το άλλο.</a:t>
            </a:r>
          </a:p>
        </p:txBody>
      </p:sp>
    </p:spTree>
    <p:extLst>
      <p:ext uri="{BB962C8B-B14F-4D97-AF65-F5344CB8AC3E}">
        <p14:creationId xmlns:p14="http://schemas.microsoft.com/office/powerpoint/2010/main" val="4133714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Αυτόνομο Νευρικό Σύστημα</a:t>
            </a:r>
            <a:endParaRPr lang="el-GR" sz="2800"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l-GR" dirty="0">
                <a:latin typeface="Times New Roman" pitchFamily="18" charset="0"/>
                <a:cs typeface="Times New Roman" pitchFamily="18" charset="0"/>
              </a:rPr>
              <a:t>Η φαρμακολογία του αυτόνομου νευρικού συστήματος μελετά φάρμακα και διάφορες ουσίες γενικότερα, που επιδρούν στο αυτόνομο νευρικό σύστημα.</a:t>
            </a:r>
          </a:p>
          <a:p>
            <a:pPr algn="just">
              <a:buFont typeface="Wingdings" panose="05000000000000000000" pitchFamily="2" charset="2"/>
              <a:buChar char="Ø"/>
            </a:pPr>
            <a:r>
              <a:rPr lang="el-GR" dirty="0">
                <a:latin typeface="Times New Roman" pitchFamily="18" charset="0"/>
                <a:cs typeface="Times New Roman" pitchFamily="18" charset="0"/>
              </a:rPr>
              <a:t>Και τα δύο τμήματα του αυτόνομου νευρικού συστήματος έχουν κεντρική μοίρα (αρχή) από πυρήνες στο Κ.Ν.Σ., είτε στον εγκέφαλο είτε στο νωτιαίο μυελό.</a:t>
            </a:r>
          </a:p>
          <a:p>
            <a:pPr algn="just">
              <a:buFont typeface="Wingdings" panose="05000000000000000000" pitchFamily="2" charset="2"/>
              <a:buChar char="Ø"/>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1130706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l-GR" sz="2800" i="1" dirty="0">
                <a:latin typeface="Times New Roman" pitchFamily="18" charset="0"/>
                <a:cs typeface="Times New Roman" pitchFamily="18" charset="0"/>
              </a:rPr>
              <a:t>Αυτόνομο Νευρικό Σύστημα</a:t>
            </a:r>
            <a:endParaRPr lang="el-GR" sz="2800"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l-GR" dirty="0">
                <a:latin typeface="Times New Roman" pitchFamily="18" charset="0"/>
                <a:cs typeface="Times New Roman" pitchFamily="18" charset="0"/>
              </a:rPr>
              <a:t>Η πορεία από την κεντρική μοίρα εξασφαλίζεται από νευρικές ίνες που φθάνουν στα γάγγλια (</a:t>
            </a:r>
            <a:r>
              <a:rPr lang="el-GR" dirty="0" err="1">
                <a:latin typeface="Times New Roman" pitchFamily="18" charset="0"/>
                <a:cs typeface="Times New Roman" pitchFamily="18" charset="0"/>
              </a:rPr>
              <a:t>προγαγγλιακοί</a:t>
            </a:r>
            <a:r>
              <a:rPr lang="el-GR" dirty="0">
                <a:latin typeface="Times New Roman" pitchFamily="18" charset="0"/>
                <a:cs typeface="Times New Roman" pitchFamily="18" charset="0"/>
              </a:rPr>
              <a:t> νευρώνες) και στη συνέχεια η μεταβίβαση των νευρικών πληροφοριών από τα γάγγλια στα εκτελεστικά όργανα γίνεται επίσης από νευρικές ίνες (</a:t>
            </a:r>
            <a:r>
              <a:rPr lang="el-GR" dirty="0" err="1">
                <a:latin typeface="Times New Roman" pitchFamily="18" charset="0"/>
                <a:cs typeface="Times New Roman" pitchFamily="18" charset="0"/>
              </a:rPr>
              <a:t>μεταγαγγλιακοί</a:t>
            </a:r>
            <a:r>
              <a:rPr lang="el-GR" dirty="0">
                <a:latin typeface="Times New Roman" pitchFamily="18" charset="0"/>
                <a:cs typeface="Times New Roman" pitchFamily="18" charset="0"/>
              </a:rPr>
              <a:t> νευρώνες).</a:t>
            </a:r>
          </a:p>
        </p:txBody>
      </p:sp>
    </p:spTree>
    <p:extLst>
      <p:ext uri="{BB962C8B-B14F-4D97-AF65-F5344CB8AC3E}">
        <p14:creationId xmlns:p14="http://schemas.microsoft.com/office/powerpoint/2010/main" val="1555314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C48A03-36B2-04C6-251B-687834D532A8}"/>
              </a:ext>
            </a:extLst>
          </p:cNvPr>
          <p:cNvSpPr>
            <a:spLocks noGrp="1"/>
          </p:cNvSpPr>
          <p:nvPr>
            <p:ph type="title"/>
          </p:nvPr>
        </p:nvSpPr>
        <p:spPr/>
        <p:txBody>
          <a:bodyPr/>
          <a:lstStyle/>
          <a:p>
            <a:pPr algn="l"/>
            <a:r>
              <a:rPr kumimoji="0" lang="el-GR" sz="2800" b="0" i="1" u="none" strike="noStrike" kern="1200" cap="none" spc="0" normalizeH="0" baseline="0" noProof="0" dirty="0">
                <a:ln>
                  <a:noFill/>
                </a:ln>
                <a:solidFill>
                  <a:prstClr val="black"/>
                </a:solidFill>
                <a:effectLst/>
                <a:uLnTx/>
                <a:uFillTx/>
                <a:latin typeface="Times New Roman" pitchFamily="18" charset="0"/>
                <a:ea typeface="+mj-ea"/>
                <a:cs typeface="Times New Roman" pitchFamily="18" charset="0"/>
              </a:rPr>
              <a:t>Αυτόνομο Νευρικό Σύστημα</a:t>
            </a:r>
            <a:endParaRPr lang="el-GR" dirty="0"/>
          </a:p>
        </p:txBody>
      </p:sp>
      <p:pic>
        <p:nvPicPr>
          <p:cNvPr id="5" name="Θέση περιεχομένου 4">
            <a:extLst>
              <a:ext uri="{FF2B5EF4-FFF2-40B4-BE49-F238E27FC236}">
                <a16:creationId xmlns:a16="http://schemas.microsoft.com/office/drawing/2014/main" id="{2C00DF35-B441-F72F-1EEA-F775BFD8DD8F}"/>
              </a:ext>
            </a:extLst>
          </p:cNvPr>
          <p:cNvPicPr>
            <a:picLocks noGrp="1" noChangeAspect="1"/>
          </p:cNvPicPr>
          <p:nvPr>
            <p:ph idx="1"/>
          </p:nvPr>
        </p:nvPicPr>
        <p:blipFill>
          <a:blip r:embed="rId2"/>
          <a:stretch>
            <a:fillRect/>
          </a:stretch>
        </p:blipFill>
        <p:spPr>
          <a:xfrm>
            <a:off x="457200" y="1700808"/>
            <a:ext cx="6265758" cy="4300804"/>
          </a:xfrm>
        </p:spPr>
      </p:pic>
      <p:sp>
        <p:nvSpPr>
          <p:cNvPr id="6" name="TextBox 5">
            <a:extLst>
              <a:ext uri="{FF2B5EF4-FFF2-40B4-BE49-F238E27FC236}">
                <a16:creationId xmlns:a16="http://schemas.microsoft.com/office/drawing/2014/main" id="{F68C4696-F281-F39E-B1C4-A6D1248F6FBF}"/>
              </a:ext>
            </a:extLst>
          </p:cNvPr>
          <p:cNvSpPr txBox="1"/>
          <p:nvPr/>
        </p:nvSpPr>
        <p:spPr>
          <a:xfrm>
            <a:off x="6876256" y="4293096"/>
            <a:ext cx="1810544" cy="1477328"/>
          </a:xfrm>
          <a:prstGeom prst="rect">
            <a:avLst/>
          </a:prstGeom>
          <a:noFill/>
        </p:spPr>
        <p:txBody>
          <a:bodyPr wrap="square" rtlCol="0">
            <a:spAutoFit/>
          </a:bodyPr>
          <a:lstStyle/>
          <a:p>
            <a:r>
              <a:rPr lang="el-GR" dirty="0"/>
              <a:t>Ανατομία περιφερικού ή αυτόνομου νευρικού συστήματος</a:t>
            </a:r>
          </a:p>
        </p:txBody>
      </p:sp>
    </p:spTree>
    <p:extLst>
      <p:ext uri="{BB962C8B-B14F-4D97-AF65-F5344CB8AC3E}">
        <p14:creationId xmlns:p14="http://schemas.microsoft.com/office/powerpoint/2010/main" val="2191502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1045</TotalTime>
  <Words>756</Words>
  <Application>Microsoft Office PowerPoint</Application>
  <PresentationFormat>Προβολή στην οθόνη (4:3)</PresentationFormat>
  <Paragraphs>49</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Times New Roman</vt:lpstr>
      <vt:lpstr>Wingdings</vt:lpstr>
      <vt:lpstr>Office Theme</vt:lpstr>
      <vt:lpstr>6η Ενότητα ΦΑΡΜΑΚΑ ΑΥΤΟΝΟΜΟΥ ΝΕΥΡΙΚΟΥ ΣΥΣΤΗΜΑΤΟΣ (ΣΥΜΠΑΘΗΤΙΚΟ-ΠΑΡΑΣΥΜΠΑΘΗΤΙΚΟ)</vt:lpstr>
      <vt:lpstr>Αυτόνομο Νευρικό Σύστημα</vt:lpstr>
      <vt:lpstr>Αυτόνομο Νευρικό Σύστημα</vt:lpstr>
      <vt:lpstr>Αυτόνομο Νευρικό Σύστημα</vt:lpstr>
      <vt:lpstr>Αυτόνομο Νευρικό Σύστημα</vt:lpstr>
      <vt:lpstr>Αυτόνομο Νευρικό Σύστημα</vt:lpstr>
      <vt:lpstr>Αυτόνομο Νευρικό Σύστημα</vt:lpstr>
      <vt:lpstr>Αυτόνομο Νευρικό Σύστημα</vt:lpstr>
      <vt:lpstr>Αυτόνομο Νευρικό Σύστημα</vt:lpstr>
      <vt:lpstr>Αυτόνομο Νευρικό Σύστημα</vt:lpstr>
      <vt:lpstr>Αυτόνομο Νευρικό Σύστημα</vt:lpstr>
      <vt:lpstr>Αυτόνομο Νευρικό Σύστημα</vt:lpstr>
      <vt:lpstr>Αυτόνομο Νευρικό Σύστημα</vt:lpstr>
      <vt:lpstr>Παρασυμπαθητικό ή χολινεργικό νευρικό σύστημα</vt:lpstr>
      <vt:lpstr>Παρασυμπαθητικό ή χολινεργικό νευρικό σύστημα</vt:lpstr>
      <vt:lpstr>Παρασυμπαθητικό ή χολινεργικό νευρικό σύστημα</vt:lpstr>
      <vt:lpstr>Παρασυμπαθητικό ή χολινεργικό νευρικό σύστημα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ΦΥΣΙΟΛΟΓΙΑ ΤΟΥ ΚΥΤΤΑΡΟΥ</dc:title>
  <dc:creator>Πέπη</dc:creator>
  <cp:lastModifiedBy>Pepi Mi</cp:lastModifiedBy>
  <cp:revision>57</cp:revision>
  <dcterms:created xsi:type="dcterms:W3CDTF">2023-10-25T06:28:35Z</dcterms:created>
  <dcterms:modified xsi:type="dcterms:W3CDTF">2024-06-11T15:35:56Z</dcterms:modified>
</cp:coreProperties>
</file>