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8" r:id="rId3"/>
    <p:sldId id="259" r:id="rId4"/>
    <p:sldId id="257" r:id="rId5"/>
    <p:sldId id="261" r:id="rId6"/>
    <p:sldId id="260" r:id="rId7"/>
    <p:sldId id="262" r:id="rId8"/>
    <p:sldId id="266" r:id="rId9"/>
    <p:sldId id="264" r:id="rId10"/>
    <p:sldId id="265" r:id="rId11"/>
    <p:sldId id="267" r:id="rId12"/>
    <p:sldId id="268" r:id="rId13"/>
    <p:sldId id="269" r:id="rId14"/>
    <p:sldId id="270" r:id="rId15"/>
    <p:sldId id="271" r:id="rId16"/>
    <p:sldId id="272"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A5308DE8-003E-4B68-A072-14FC4ADF4A50}"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27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A6D26E7-760C-4602-A6AA-419408285A8D}" type="datetimeFigureOut">
              <a:rPr lang="el-GR" smtClean="0"/>
              <a:t>24/11/2024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308DE8-003E-4B68-A072-14FC4ADF4A50}" type="slidenum">
              <a:rPr lang="el-GR" smtClean="0"/>
              <a:t>‹#›</a:t>
            </a:fld>
            <a:endParaRPr lang="el-GR"/>
          </a:p>
        </p:txBody>
      </p:sp>
    </p:spTree>
    <p:extLst>
      <p:ext uri="{BB962C8B-B14F-4D97-AF65-F5344CB8AC3E}">
        <p14:creationId xmlns:p14="http://schemas.microsoft.com/office/powerpoint/2010/main" val="307883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77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39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spTree>
    <p:extLst>
      <p:ext uri="{BB962C8B-B14F-4D97-AF65-F5344CB8AC3E}">
        <p14:creationId xmlns:p14="http://schemas.microsoft.com/office/powerpoint/2010/main" val="2717964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99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09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738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7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spTree>
    <p:extLst>
      <p:ext uri="{BB962C8B-B14F-4D97-AF65-F5344CB8AC3E}">
        <p14:creationId xmlns:p14="http://schemas.microsoft.com/office/powerpoint/2010/main" val="273000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A6D26E7-760C-4602-A6AA-419408285A8D}" type="datetimeFigureOut">
              <a:rPr lang="el-GR" smtClean="0"/>
              <a:t>24/11/2024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5308DE8-003E-4B68-A072-14FC4ADF4A50}"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71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A6D26E7-760C-4602-A6AA-419408285A8D}" type="datetimeFigureOut">
              <a:rPr lang="el-GR" smtClean="0"/>
              <a:t>24/11/2024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308DE8-003E-4B68-A072-14FC4ADF4A50}" type="slidenum">
              <a:rPr lang="el-GR" smtClean="0"/>
              <a:t>‹#›</a:t>
            </a:fld>
            <a:endParaRPr lang="el-GR"/>
          </a:p>
        </p:txBody>
      </p:sp>
    </p:spTree>
    <p:extLst>
      <p:ext uri="{BB962C8B-B14F-4D97-AF65-F5344CB8AC3E}">
        <p14:creationId xmlns:p14="http://schemas.microsoft.com/office/powerpoint/2010/main" val="129814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A6D26E7-760C-4602-A6AA-419408285A8D}" type="datetimeFigureOut">
              <a:rPr lang="el-GR" smtClean="0"/>
              <a:t>24/11/2024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5308DE8-003E-4B68-A072-14FC4ADF4A50}"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05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A6D26E7-760C-4602-A6AA-419408285A8D}" type="datetimeFigureOut">
              <a:rPr lang="el-GR" smtClean="0"/>
              <a:t>24/11/2024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5308DE8-003E-4B68-A072-14FC4ADF4A50}"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6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D26E7-760C-4602-A6AA-419408285A8D}" type="datetimeFigureOut">
              <a:rPr lang="el-GR" smtClean="0"/>
              <a:t>24/11/2024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5308DE8-003E-4B68-A072-14FC4ADF4A50}" type="slidenum">
              <a:rPr lang="el-GR" smtClean="0"/>
              <a:t>‹#›</a:t>
            </a:fld>
            <a:endParaRPr lang="el-GR"/>
          </a:p>
        </p:txBody>
      </p:sp>
    </p:spTree>
    <p:extLst>
      <p:ext uri="{BB962C8B-B14F-4D97-AF65-F5344CB8AC3E}">
        <p14:creationId xmlns:p14="http://schemas.microsoft.com/office/powerpoint/2010/main" val="1723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A6D26E7-760C-4602-A6AA-419408285A8D}" type="datetimeFigureOut">
              <a:rPr lang="el-GR" smtClean="0"/>
              <a:t>24/11/2024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308DE8-003E-4B68-A072-14FC4ADF4A50}"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66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A6D26E7-760C-4602-A6AA-419408285A8D}" type="datetimeFigureOut">
              <a:rPr lang="el-GR" smtClean="0"/>
              <a:t>24/11/2024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5308DE8-003E-4B68-A072-14FC4ADF4A50}" type="slidenum">
              <a:rPr lang="el-GR" smtClean="0"/>
              <a:t>‹#›</a:t>
            </a:fld>
            <a:endParaRPr lang="el-GR"/>
          </a:p>
        </p:txBody>
      </p:sp>
    </p:spTree>
    <p:extLst>
      <p:ext uri="{BB962C8B-B14F-4D97-AF65-F5344CB8AC3E}">
        <p14:creationId xmlns:p14="http://schemas.microsoft.com/office/powerpoint/2010/main" val="356847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6D26E7-760C-4602-A6AA-419408285A8D}" type="datetimeFigureOut">
              <a:rPr lang="el-GR" smtClean="0"/>
              <a:t>24/11/2024</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308DE8-003E-4B68-A072-14FC4ADF4A50}" type="slidenum">
              <a:rPr lang="el-GR" smtClean="0"/>
              <a:t>‹#›</a:t>
            </a:fld>
            <a:endParaRPr lang="el-GR"/>
          </a:p>
        </p:txBody>
      </p:sp>
    </p:spTree>
    <p:extLst>
      <p:ext uri="{BB962C8B-B14F-4D97-AF65-F5344CB8AC3E}">
        <p14:creationId xmlns:p14="http://schemas.microsoft.com/office/powerpoint/2010/main" val="1056498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1454116" y="296214"/>
            <a:ext cx="8352928" cy="691559"/>
          </a:xfrm>
        </p:spPr>
        <p:txBody>
          <a:bodyPr>
            <a:noAutofit/>
          </a:bodyPr>
          <a:lstStyle/>
          <a:p>
            <a:pPr algn="ctr"/>
            <a:r>
              <a:rPr lang="el-GR" sz="3600" dirty="0" smtClean="0">
                <a:solidFill>
                  <a:schemeClr val="tx2">
                    <a:lumMod val="10000"/>
                  </a:schemeClr>
                </a:solidFill>
                <a:latin typeface="Comic Sans MS" pitchFamily="66" charset="0"/>
              </a:rPr>
              <a:t>Ειδικότητα </a:t>
            </a:r>
            <a:r>
              <a:rPr lang="el-GR" sz="3600" dirty="0">
                <a:solidFill>
                  <a:schemeClr val="tx2">
                    <a:lumMod val="10000"/>
                  </a:schemeClr>
                </a:solidFill>
                <a:latin typeface="Comic Sans MS" pitchFamily="66" charset="0"/>
              </a:rPr>
              <a:t>: Βοηθός Φυσικοθεραπείας</a:t>
            </a:r>
          </a:p>
        </p:txBody>
      </p:sp>
      <p:sp>
        <p:nvSpPr>
          <p:cNvPr id="5" name="Υπότιτλος 2"/>
          <p:cNvSpPr>
            <a:spLocks noGrp="1"/>
          </p:cNvSpPr>
          <p:nvPr>
            <p:ph type="subTitle" idx="1"/>
          </p:nvPr>
        </p:nvSpPr>
        <p:spPr>
          <a:xfrm>
            <a:off x="1777284" y="1656264"/>
            <a:ext cx="9182637" cy="4808931"/>
          </a:xfrm>
        </p:spPr>
        <p:txBody>
          <a:bodyPr>
            <a:normAutofit fontScale="70000" lnSpcReduction="20000"/>
          </a:bodyPr>
          <a:lstStyle/>
          <a:p>
            <a:pPr algn="ctr"/>
            <a:r>
              <a:rPr lang="el-GR" sz="3100" dirty="0" smtClean="0">
                <a:ln w="0"/>
                <a:solidFill>
                  <a:schemeClr val="tx1"/>
                </a:solidFill>
                <a:effectLst>
                  <a:outerShdw blurRad="38100" dist="19050" dir="2700000" algn="tl" rotWithShape="0">
                    <a:schemeClr val="dk1">
                      <a:alpha val="40000"/>
                    </a:schemeClr>
                  </a:outerShdw>
                </a:effectLst>
                <a:latin typeface="Comic Sans MS" pitchFamily="66" charset="0"/>
              </a:rPr>
              <a:t>ΑΡΧΕΣ ΔΕΟΝΤΟΛΟΓΙΑΣ/ ΒΙΟΗΘΙΚΗΣ ΣΤΗ ΦΥΣΙΚΟΘΕΡΑΠΕΙΑ</a:t>
            </a:r>
            <a:endParaRPr lang="el-GR" sz="31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nSpc>
                <a:spcPts val="6436"/>
              </a:lnSpc>
              <a:spcBef>
                <a:spcPts val="0"/>
              </a:spcBef>
              <a:spcAft>
                <a:spcPts val="0"/>
              </a:spcAft>
            </a:pPr>
            <a:r>
              <a:rPr lang="el-GR" sz="3600" dirty="0">
                <a:ln w="0"/>
                <a:solidFill>
                  <a:schemeClr val="tx1"/>
                </a:solidFill>
                <a:effectLst>
                  <a:outerShdw blurRad="38100" dist="19050" dir="2700000" algn="tl" rotWithShape="0">
                    <a:schemeClr val="dk1">
                      <a:alpha val="40000"/>
                    </a:schemeClr>
                  </a:outerShdw>
                </a:effectLst>
                <a:latin typeface="Comic Sans MS" pitchFamily="66" charset="0"/>
              </a:rPr>
              <a:t>Μάθημα</a:t>
            </a:r>
            <a:r>
              <a:rPr lang="el-GR" sz="3600" dirty="0" smtClean="0">
                <a:ln w="0"/>
                <a:solidFill>
                  <a:schemeClr val="tx1"/>
                </a:solidFill>
                <a:effectLst>
                  <a:outerShdw blurRad="38100" dist="19050" dir="2700000" algn="tl" rotWithShape="0">
                    <a:schemeClr val="dk1">
                      <a:alpha val="40000"/>
                    </a:schemeClr>
                  </a:outerShdw>
                </a:effectLst>
                <a:latin typeface="Comic Sans MS" pitchFamily="66" charset="0"/>
              </a:rPr>
              <a:t>: </a:t>
            </a:r>
            <a:r>
              <a:rPr lang="el-GR" sz="3600" dirty="0" smtClean="0">
                <a:ln w="0"/>
                <a:effectLst>
                  <a:outerShdw blurRad="38100" dist="19050" dir="2700000" algn="tl" rotWithShape="0">
                    <a:schemeClr val="dk1">
                      <a:alpha val="40000"/>
                    </a:schemeClr>
                  </a:outerShdw>
                </a:effectLst>
                <a:latin typeface="Comic Sans MS" pitchFamily="66" charset="0"/>
              </a:rPr>
              <a:t>Διαπροσωπικές </a:t>
            </a:r>
            <a:r>
              <a:rPr lang="el-GR" sz="3600" dirty="0">
                <a:ln w="0"/>
                <a:effectLst>
                  <a:outerShdw blurRad="38100" dist="19050" dir="2700000" algn="tl" rotWithShape="0">
                    <a:schemeClr val="dk1">
                      <a:alpha val="40000"/>
                    </a:schemeClr>
                  </a:outerShdw>
                </a:effectLst>
                <a:latin typeface="Comic Sans MS" pitchFamily="66" charset="0"/>
              </a:rPr>
              <a:t>επικοινωνίες</a:t>
            </a:r>
          </a:p>
          <a:p>
            <a:pPr>
              <a:lnSpc>
                <a:spcPts val="6436"/>
              </a:lnSpc>
              <a:spcBef>
                <a:spcPts val="0"/>
              </a:spcBef>
              <a:spcAft>
                <a:spcPts val="0"/>
              </a:spcAft>
            </a:pP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nSpc>
                <a:spcPts val="6436"/>
              </a:lnSpc>
              <a:spcBef>
                <a:spcPts val="0"/>
              </a:spcBef>
              <a:spcAft>
                <a:spcPts val="0"/>
              </a:spcAft>
            </a:pP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smtClean="0">
              <a:ln w="0"/>
              <a:solidFill>
                <a:schemeClr val="tx1"/>
              </a:solidFill>
              <a:effectLst>
                <a:outerShdw blurRad="38100" dist="19050" dir="2700000" algn="tl" rotWithShape="0">
                  <a:schemeClr val="dk1">
                    <a:alpha val="40000"/>
                  </a:schemeClr>
                </a:outerShdw>
              </a:effectLst>
              <a:latin typeface="Comic Sans MS" pitchFamily="66" charset="0"/>
            </a:endParaRPr>
          </a:p>
          <a:p>
            <a:pPr algn="l"/>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    </a:t>
            </a:r>
            <a:r>
              <a:rPr lang="el-GR" sz="1700" dirty="0" smtClean="0">
                <a:ln w="0"/>
                <a:solidFill>
                  <a:schemeClr val="tx1"/>
                </a:solidFill>
                <a:effectLst>
                  <a:outerShdw blurRad="38100" dist="19050" dir="2700000" algn="tl" rotWithShape="0">
                    <a:schemeClr val="dk1">
                      <a:alpha val="40000"/>
                    </a:schemeClr>
                  </a:outerShdw>
                </a:effectLst>
                <a:latin typeface="Comic Sans MS" pitchFamily="66" charset="0"/>
              </a:rPr>
              <a:t>Εκπαιδεύτρια</a:t>
            </a:r>
            <a:r>
              <a:rPr lang="el-GR" sz="1700" dirty="0">
                <a:ln w="0"/>
                <a:solidFill>
                  <a:schemeClr val="tx1"/>
                </a:solidFill>
                <a:effectLst>
                  <a:outerShdw blurRad="38100" dist="19050" dir="2700000" algn="tl" rotWithShape="0">
                    <a:schemeClr val="dk1">
                      <a:alpha val="40000"/>
                    </a:schemeClr>
                  </a:outerShdw>
                </a:effectLst>
                <a:latin typeface="Comic Sans MS" pitchFamily="66" charset="0"/>
              </a:rPr>
              <a:t>: Μαλτέζου Ελένη </a:t>
            </a:r>
            <a:r>
              <a:rPr lang="en-US" sz="1700" dirty="0">
                <a:ln w="0"/>
                <a:solidFill>
                  <a:schemeClr val="tx1"/>
                </a:solidFill>
                <a:effectLst>
                  <a:outerShdw blurRad="38100" dist="19050" dir="2700000" algn="tl" rotWithShape="0">
                    <a:schemeClr val="dk1">
                      <a:alpha val="40000"/>
                    </a:schemeClr>
                  </a:outerShdw>
                </a:effectLst>
                <a:latin typeface="Comic Sans MS" pitchFamily="66" charset="0"/>
              </a:rPr>
              <a:t>MSc., Cert. </a:t>
            </a:r>
            <a:r>
              <a:rPr lang="en-US" sz="1700" dirty="0" err="1">
                <a:ln w="0"/>
                <a:solidFill>
                  <a:schemeClr val="tx1"/>
                </a:solidFill>
                <a:effectLst>
                  <a:outerShdw blurRad="38100" dist="19050" dir="2700000" algn="tl" rotWithShape="0">
                    <a:schemeClr val="dk1">
                      <a:alpha val="40000"/>
                    </a:schemeClr>
                  </a:outerShdw>
                </a:effectLst>
                <a:latin typeface="Comic Sans MS" pitchFamily="66" charset="0"/>
              </a:rPr>
              <a:t>Mdt</a:t>
            </a:r>
            <a:r>
              <a:rPr lang="en-US" sz="1700" dirty="0">
                <a:ln w="0"/>
                <a:solidFill>
                  <a:schemeClr val="tx1"/>
                </a:solidFill>
                <a:effectLst>
                  <a:outerShdw blurRad="38100" dist="19050" dir="2700000" algn="tl" rotWithShape="0">
                    <a:schemeClr val="dk1">
                      <a:alpha val="40000"/>
                    </a:schemeClr>
                  </a:outerShdw>
                </a:effectLst>
                <a:latin typeface="Comic Sans MS" pitchFamily="66" charset="0"/>
              </a:rPr>
              <a:t> </a:t>
            </a:r>
            <a:endParaRPr lang="el-GR" sz="17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p:txBody>
      </p:sp>
    </p:spTree>
    <p:extLst>
      <p:ext uri="{BB962C8B-B14F-4D97-AF65-F5344CB8AC3E}">
        <p14:creationId xmlns:p14="http://schemas.microsoft.com/office/powerpoint/2010/main" val="369954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59098" y="1854558"/>
            <a:ext cx="9814771" cy="4575102"/>
          </a:xfrm>
        </p:spPr>
        <p:txBody>
          <a:bodyPr vert="horz" lIns="91440" tIns="45720" rIns="91440" bIns="45720" rtlCol="0">
            <a:noAutofit/>
          </a:bodyPr>
          <a:lstStyle/>
          <a:p>
            <a:pPr marL="0" indent="0" algn="just">
              <a:lnSpc>
                <a:spcPct val="150000"/>
              </a:lnSpc>
              <a:buNone/>
            </a:pPr>
            <a:r>
              <a:rPr lang="el-GR" sz="1800" b="1" dirty="0">
                <a:latin typeface="Arial" panose="020B0604020202020204" pitchFamily="34" charset="0"/>
                <a:cs typeface="Arial" panose="020B0604020202020204" pitchFamily="34" charset="0"/>
              </a:rPr>
              <a:t>Αντίληψη</a:t>
            </a:r>
            <a:r>
              <a:rPr lang="el-GR" sz="1800" dirty="0" smtClean="0">
                <a:latin typeface="Arial" panose="020B0604020202020204" pitchFamily="34" charset="0"/>
                <a:cs typeface="Arial" panose="020B0604020202020204" pitchFamily="34" charset="0"/>
              </a:rPr>
              <a:t> </a:t>
            </a:r>
          </a:p>
          <a:p>
            <a:pPr algn="just">
              <a:lnSpc>
                <a:spcPct val="150000"/>
              </a:lnSpc>
            </a:pPr>
            <a:r>
              <a:rPr lang="el-GR" sz="1800" dirty="0" smtClean="0">
                <a:latin typeface="Arial" panose="020B0604020202020204" pitchFamily="34" charset="0"/>
                <a:cs typeface="Arial" panose="020B0604020202020204" pitchFamily="34" charset="0"/>
              </a:rPr>
              <a:t>Η αντίληψη στα πλαίσια της επικοινωνίας μπορεί να θεωρείται ως η αναγνώριση των συναισθημάτων για κάποιους και η </a:t>
            </a:r>
            <a:r>
              <a:rPr lang="el-GR" sz="1800" dirty="0" err="1" smtClean="0">
                <a:latin typeface="Arial" panose="020B0604020202020204" pitchFamily="34" charset="0"/>
                <a:cs typeface="Arial" panose="020B0604020202020204" pitchFamily="34" charset="0"/>
              </a:rPr>
              <a:t>ενσυναίσθηση</a:t>
            </a:r>
            <a:r>
              <a:rPr lang="el-GR" sz="1800" dirty="0" smtClean="0">
                <a:latin typeface="Arial" panose="020B0604020202020204" pitchFamily="34" charset="0"/>
                <a:cs typeface="Arial" panose="020B0604020202020204" pitchFamily="34" charset="0"/>
              </a:rPr>
              <a:t> για κάποιους άλλους.</a:t>
            </a:r>
          </a:p>
          <a:p>
            <a:pPr algn="just">
              <a:lnSpc>
                <a:spcPct val="150000"/>
              </a:lnSpc>
            </a:pPr>
            <a:r>
              <a:rPr lang="el-GR" sz="1800" dirty="0" smtClean="0">
                <a:latin typeface="Arial" panose="020B0604020202020204" pitchFamily="34" charset="0"/>
                <a:cs typeface="Arial" panose="020B0604020202020204" pitchFamily="34" charset="0"/>
              </a:rPr>
              <a:t>Τα αισθήματα που έχουμε για τα άλλα άτομα και ο τρόπος με τον οποίο ενεργούν είναι αντιληπτικός, δηλαδή μη λεκτική επικοινωνία μεταξύ μας.</a:t>
            </a:r>
          </a:p>
          <a:p>
            <a:pPr algn="just">
              <a:lnSpc>
                <a:spcPct val="150000"/>
              </a:lnSpc>
            </a:pPr>
            <a:r>
              <a:rPr lang="el-GR" sz="1800" dirty="0" smtClean="0">
                <a:latin typeface="Arial" panose="020B0604020202020204" pitchFamily="34" charset="0"/>
                <a:cs typeface="Arial" panose="020B0604020202020204" pitchFamily="34" charset="0"/>
              </a:rPr>
              <a:t>Η </a:t>
            </a:r>
            <a:r>
              <a:rPr lang="el-GR" sz="1800" dirty="0">
                <a:latin typeface="Arial" panose="020B0604020202020204" pitchFamily="34" charset="0"/>
                <a:cs typeface="Arial" panose="020B0604020202020204" pitchFamily="34" charset="0"/>
              </a:rPr>
              <a:t>δ</a:t>
            </a:r>
            <a:r>
              <a:rPr lang="el-GR" sz="1800" dirty="0" smtClean="0">
                <a:latin typeface="Arial" panose="020B0604020202020204" pitchFamily="34" charset="0"/>
                <a:cs typeface="Arial" panose="020B0604020202020204" pitchFamily="34" charset="0"/>
              </a:rPr>
              <a:t>ιαίσθηση αποτελεί μεγάλο όρο για την αντίληψη.</a:t>
            </a:r>
          </a:p>
          <a:p>
            <a:pPr algn="just">
              <a:lnSpc>
                <a:spcPct val="150000"/>
              </a:lnSpc>
            </a:pPr>
            <a:r>
              <a:rPr lang="el-GR" sz="1800" dirty="0" smtClean="0">
                <a:latin typeface="Arial" panose="020B0604020202020204" pitchFamily="34" charset="0"/>
                <a:cs typeface="Arial" panose="020B0604020202020204" pitchFamily="34" charset="0"/>
              </a:rPr>
              <a:t>Αν και δεν μπορούν να μετρηθούν εμπειρικά αυτά τα συναισθήματα, πρέπει να είναι αρκετά δυναμικά στην πραγματικότητα. Συνεπώς πρέπει να αναγνωρίζονται εύκολα.</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88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2" y="2004842"/>
            <a:ext cx="9601196" cy="3318936"/>
          </a:xfrm>
        </p:spPr>
        <p:txBody>
          <a:bodyPr vert="horz" lIns="91440" tIns="45720" rIns="91440" bIns="45720" rtlCol="0">
            <a:normAutofit/>
          </a:bodyPr>
          <a:lstStyle/>
          <a:p>
            <a:pPr marL="0" indent="0" algn="just">
              <a:lnSpc>
                <a:spcPct val="150000"/>
              </a:lnSpc>
              <a:buNone/>
            </a:pPr>
            <a:r>
              <a:rPr lang="el-GR" sz="1800" b="1" dirty="0" smtClean="0">
                <a:latin typeface="Arial" panose="020B0604020202020204" pitchFamily="34" charset="0"/>
                <a:cs typeface="Arial" panose="020B0604020202020204" pitchFamily="34" charset="0"/>
              </a:rPr>
              <a:t>Αντιληπτικότητα</a:t>
            </a:r>
            <a:r>
              <a:rPr lang="el-GR" sz="1800" dirty="0" smtClean="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Είναι μια ικανότητα που αποκτούμε με την εμπειρία και την άσκηση.</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Η ανάπτυξη της ικανότητας να εκλαμβάνουμε και να αντιλαμβανόμαστε τις ανάγκες είναι μέρος της αντίληψης που βοηθά και βελτιώνει την αντιληπτικότητα μας.</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Ο σχεδιασμός και η σκέψη εκ των προτέρων  βοηθούν στην ανάπτυξη της αντιληπτικότητας.</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94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536831" y="3370955"/>
            <a:ext cx="4304580" cy="2864503"/>
          </a:xfrm>
          <a:prstGeom prst="rect">
            <a:avLst/>
          </a:prstGeom>
        </p:spPr>
      </p:pic>
      <p:sp>
        <p:nvSpPr>
          <p:cNvPr id="3" name="Θέση περιεχομένου 2"/>
          <p:cNvSpPr>
            <a:spLocks noGrp="1"/>
          </p:cNvSpPr>
          <p:nvPr>
            <p:ph idx="1"/>
          </p:nvPr>
        </p:nvSpPr>
        <p:spPr>
          <a:xfrm>
            <a:off x="1118498" y="1195286"/>
            <a:ext cx="10515600" cy="4351338"/>
          </a:xfrm>
        </p:spPr>
        <p:txBody>
          <a:bodyPr vert="horz" lIns="91440" tIns="45720" rIns="91440" bIns="45720" rtlCol="0">
            <a:normAutofit/>
          </a:bodyPr>
          <a:lstStyle/>
          <a:p>
            <a:pPr marL="0" indent="0" algn="just">
              <a:lnSpc>
                <a:spcPct val="150000"/>
              </a:lnSpc>
              <a:buNone/>
            </a:pPr>
            <a:r>
              <a:rPr lang="el-GR" sz="1800" b="1" dirty="0" smtClean="0">
                <a:latin typeface="Arial" panose="020B0604020202020204" pitchFamily="34" charset="0"/>
                <a:cs typeface="Arial" panose="020B0604020202020204" pitchFamily="34" charset="0"/>
              </a:rPr>
              <a:t>Η γλώσσα του σώματος</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εικόνα που προβάλλει προς τα έξω ο θεραπευτής έχει τεράστια σημασία.</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κατάλληλη ένδυση, η ομοιομορφία, η στάση του επαγγελματία γίνονται έκδηλα.</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επαγγελματική εμφάνιση αποτελεί μη λεκτικό μήνυμα κύρους και αυθεντικότητας.</a:t>
            </a:r>
          </a:p>
        </p:txBody>
      </p:sp>
    </p:spTree>
    <p:extLst>
      <p:ext uri="{BB962C8B-B14F-4D97-AF65-F5344CB8AC3E}">
        <p14:creationId xmlns:p14="http://schemas.microsoft.com/office/powerpoint/2010/main" val="245880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43189" y="1287888"/>
            <a:ext cx="9948299" cy="4233204"/>
          </a:xfrm>
        </p:spPr>
        <p:txBody>
          <a:bodyPr vert="horz" lIns="91440" tIns="45720" rIns="91440" bIns="45720" rtlCol="0">
            <a:noAutofit/>
          </a:bodyPr>
          <a:lstStyle/>
          <a:p>
            <a:pPr marL="0" indent="0" algn="just">
              <a:lnSpc>
                <a:spcPct val="150000"/>
              </a:lnSpc>
              <a:buNone/>
            </a:pPr>
            <a:r>
              <a:rPr lang="el-GR" sz="1800" b="1" dirty="0" smtClean="0">
                <a:latin typeface="Arial" panose="020B0604020202020204" pitchFamily="34" charset="0"/>
                <a:cs typeface="Arial" panose="020B0604020202020204" pitchFamily="34" charset="0"/>
              </a:rPr>
              <a:t>Η κατάλληλη ένδυση</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Ποικίλλει ανάλογα με την ιατρική ειδικότητα.</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Για παράδειγμα στην παιδιατρική είναι προτιμότερη η ενδυμασία με κανονικά ρούχα και όχι με την άσπρη ποδιά.</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Όμως παρόλα αυτά, δεν προτιμούνται τα πρόχειρα ρούχα, τα πέδιλα, τα κοσμήματα</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Η ένδειξη επαγγελματισμού όχι μόνο θα ενθαρρύνει τον σεβασμό τον σεβασμό των άλλων για τη δουλειά του θεραπευτή, αλλά θα βοηθήσει και τον ίδιο να νιώσει αναπόσπαστο μέλος της θεραπευτικής ομάδας.</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3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2" y="1996215"/>
            <a:ext cx="9601196" cy="3318936"/>
          </a:xfrm>
        </p:spPr>
        <p:txBody>
          <a:bodyPr vert="horz" lIns="91440" tIns="45720" rIns="91440" bIns="45720" rtlCol="0">
            <a:normAutofit/>
          </a:bodyPr>
          <a:lstStyle/>
          <a:p>
            <a:pPr marL="0" indent="0" algn="just">
              <a:lnSpc>
                <a:spcPct val="150000"/>
              </a:lnSpc>
              <a:buNone/>
            </a:pPr>
            <a:r>
              <a:rPr lang="el-GR" sz="1800" b="1" dirty="0" smtClean="0">
                <a:latin typeface="Arial" panose="020B0604020202020204" pitchFamily="34" charset="0"/>
                <a:cs typeface="Arial" panose="020B0604020202020204" pitchFamily="34" charset="0"/>
              </a:rPr>
              <a:t>Προσωπική υγιεινή</a:t>
            </a:r>
          </a:p>
          <a:p>
            <a:pPr algn="just">
              <a:lnSpc>
                <a:spcPct val="150000"/>
              </a:lnSpc>
            </a:pPr>
            <a:r>
              <a:rPr lang="el-GR" sz="1800" dirty="0" smtClean="0">
                <a:latin typeface="Arial" panose="020B0604020202020204" pitchFamily="34" charset="0"/>
                <a:cs typeface="Arial" panose="020B0604020202020204" pitchFamily="34" charset="0"/>
              </a:rPr>
              <a:t>Αποτελεί αναπόσπαστο μέρος της εμφάνισης.</a:t>
            </a:r>
          </a:p>
          <a:p>
            <a:pPr algn="just">
              <a:lnSpc>
                <a:spcPct val="150000"/>
              </a:lnSpc>
            </a:pPr>
            <a:r>
              <a:rPr lang="el-GR" sz="1800" dirty="0" smtClean="0">
                <a:latin typeface="Arial" panose="020B0604020202020204" pitchFamily="34" charset="0"/>
                <a:cs typeface="Arial" panose="020B0604020202020204" pitchFamily="34" charset="0"/>
              </a:rPr>
              <a:t>Αποτελεί μέρος της ευθύνης του θεραπευτή για την φροντίδα των ασθενών του </a:t>
            </a:r>
          </a:p>
          <a:p>
            <a:pPr algn="just">
              <a:lnSpc>
                <a:spcPct val="150000"/>
              </a:lnSpc>
            </a:pPr>
            <a:r>
              <a:rPr lang="el-GR" sz="1800" dirty="0" smtClean="0">
                <a:latin typeface="Arial" panose="020B0604020202020204" pitchFamily="34" charset="0"/>
                <a:cs typeface="Arial" panose="020B0604020202020204" pitchFamily="34" charset="0"/>
              </a:rPr>
              <a:t>Δίνει το καλό παράδειγμα.</a:t>
            </a:r>
          </a:p>
          <a:p>
            <a:pPr marL="0" indent="0" algn="just">
              <a:lnSpc>
                <a:spcPct val="150000"/>
              </a:lnSpc>
              <a:buNone/>
            </a:pPr>
            <a:r>
              <a:rPr lang="el-GR" sz="1800" dirty="0" smtClean="0">
                <a:latin typeface="Arial" panose="020B0604020202020204" pitchFamily="34" charset="0"/>
                <a:cs typeface="Arial" panose="020B0604020202020204" pitchFamily="34" charset="0"/>
              </a:rPr>
              <a:t>Καθημερινό </a:t>
            </a:r>
            <a:r>
              <a:rPr lang="el-GR" sz="1800" dirty="0" err="1" smtClean="0">
                <a:latin typeface="Arial" panose="020B0604020202020204" pitchFamily="34" charset="0"/>
                <a:cs typeface="Arial" panose="020B0604020202020204" pitchFamily="34" charset="0"/>
              </a:rPr>
              <a:t>ντουζ</a:t>
            </a:r>
            <a:r>
              <a:rPr lang="el-GR" sz="1800" dirty="0" smtClean="0">
                <a:latin typeface="Arial" panose="020B0604020202020204" pitchFamily="34" charset="0"/>
                <a:cs typeface="Arial" panose="020B0604020202020204" pitchFamily="34" charset="0"/>
              </a:rPr>
              <a:t>, καθαρά μαλλιά, καθαρά νύχια , μπορούν να καθιερώσουν τον θεραπευτή σε έναν χώρο.</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98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66529" y="788041"/>
            <a:ext cx="9949849" cy="4192438"/>
          </a:xfrm>
        </p:spPr>
        <p:txBody>
          <a:bodyPr vert="horz" lIns="91440" tIns="45720" rIns="91440" bIns="45720" rtlCol="0">
            <a:noAutofit/>
          </a:bodyPr>
          <a:lstStyle/>
          <a:p>
            <a:pPr marL="0" indent="0" algn="just">
              <a:lnSpc>
                <a:spcPct val="150000"/>
              </a:lnSpc>
              <a:buNone/>
            </a:pPr>
            <a:r>
              <a:rPr lang="el-GR" sz="1800" b="1" dirty="0" smtClean="0">
                <a:latin typeface="Arial" panose="020B0604020202020204" pitchFamily="34" charset="0"/>
                <a:cs typeface="Arial" panose="020B0604020202020204" pitchFamily="34" charset="0"/>
              </a:rPr>
              <a:t>Στάση του σώματος</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στάση του θεραπευτή είναι ορατή σε όποιον έρχεται σε επαφή , είτε δια ζώσης ,είτε τηλεφωνικά.</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Δείχνει τη διάθεση του θεραπευτή όσον αφορά τη δουλειά του, τη σχέση του με τους υπόλοιπους , αλλά και για τον εαυτό του.</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στάση είναι ο τρόπος με τον οποίο συνδιαλέγεται και επικοινωνεί με τους άλλους.</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σημασία της θετικής στάσης είναι μεγάλη και θα πρέπει να δοθεί η ανάλογη έμφαση.</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θετική στάση συμβάλλει στην επίλυση διαφωνιών και συγκρούσεων στον εργασιακό χώρο με τους συναδέλφους.</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Τα μόνιμα παράπονα απλά καθιστούν τις καταστάσεις χειρότερες.</a:t>
            </a:r>
          </a:p>
          <a:p>
            <a:pPr algn="just">
              <a:lnSpc>
                <a:spcPct val="150000"/>
              </a:lnSpc>
              <a:buFont typeface="Wingdings" panose="05000000000000000000" pitchFamily="2" charset="2"/>
              <a:buChar char="v"/>
            </a:pPr>
            <a:r>
              <a:rPr lang="el-GR" sz="1800" dirty="0" smtClean="0">
                <a:latin typeface="Arial" panose="020B0604020202020204" pitchFamily="34" charset="0"/>
                <a:cs typeface="Arial" panose="020B0604020202020204" pitchFamily="34" charset="0"/>
              </a:rPr>
              <a:t>Η καλή εμφάνιση στη ζωή προωθεί και την καλή ψυχικ</a:t>
            </a:r>
            <a:r>
              <a:rPr lang="el-GR" sz="1800" dirty="0">
                <a:latin typeface="Arial" panose="020B0604020202020204" pitchFamily="34" charset="0"/>
                <a:cs typeface="Arial" panose="020B0604020202020204" pitchFamily="34" charset="0"/>
              </a:rPr>
              <a:t>ή</a:t>
            </a:r>
            <a:r>
              <a:rPr lang="el-GR" sz="1800" dirty="0" smtClean="0">
                <a:latin typeface="Arial" panose="020B0604020202020204" pitchFamily="34" charset="0"/>
                <a:cs typeface="Arial" panose="020B0604020202020204" pitchFamily="34" charset="0"/>
              </a:rPr>
              <a:t> κατάσταση.</a:t>
            </a:r>
          </a:p>
          <a:p>
            <a:pPr marL="0" indent="0" algn="just">
              <a:lnSpc>
                <a:spcPct val="150000"/>
              </a:lnSpc>
              <a:buNone/>
            </a:pP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41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310551" y="759126"/>
            <a:ext cx="3819515" cy="5405992"/>
          </a:xfrm>
          <a:prstGeom prst="rect">
            <a:avLst/>
          </a:prstGeom>
        </p:spPr>
      </p:pic>
      <p:pic>
        <p:nvPicPr>
          <p:cNvPr id="5" name="Εικόνα 4"/>
          <p:cNvPicPr>
            <a:picLocks noChangeAspect="1"/>
          </p:cNvPicPr>
          <p:nvPr/>
        </p:nvPicPr>
        <p:blipFill>
          <a:blip r:embed="rId3"/>
          <a:stretch>
            <a:fillRect/>
          </a:stretch>
        </p:blipFill>
        <p:spPr>
          <a:xfrm>
            <a:off x="4326487" y="759125"/>
            <a:ext cx="3856008" cy="5457642"/>
          </a:xfrm>
          <a:prstGeom prst="rect">
            <a:avLst/>
          </a:prstGeom>
        </p:spPr>
      </p:pic>
      <p:pic>
        <p:nvPicPr>
          <p:cNvPr id="6" name="Εικόνα 5"/>
          <p:cNvPicPr>
            <a:picLocks noChangeAspect="1"/>
          </p:cNvPicPr>
          <p:nvPr/>
        </p:nvPicPr>
        <p:blipFill>
          <a:blip r:embed="rId4"/>
          <a:stretch>
            <a:fillRect/>
          </a:stretch>
        </p:blipFill>
        <p:spPr>
          <a:xfrm>
            <a:off x="8109510" y="759125"/>
            <a:ext cx="3818803" cy="5405992"/>
          </a:xfrm>
          <a:prstGeom prst="rect">
            <a:avLst/>
          </a:prstGeom>
        </p:spPr>
      </p:pic>
    </p:spTree>
    <p:extLst>
      <p:ext uri="{BB962C8B-B14F-4D97-AF65-F5344CB8AC3E}">
        <p14:creationId xmlns:p14="http://schemas.microsoft.com/office/powerpoint/2010/main" val="261249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vert="horz" lIns="91440" tIns="45720" rIns="91440" bIns="45720" rtlCol="0">
            <a:normAutofit/>
          </a:bodyPr>
          <a:lstStyle/>
          <a:p>
            <a:pPr algn="just">
              <a:lnSpc>
                <a:spcPct val="150000"/>
              </a:lnSpc>
            </a:pPr>
            <a:r>
              <a:rPr lang="el-GR" sz="1800" dirty="0">
                <a:latin typeface="Arial" panose="020B0604020202020204" pitchFamily="34" charset="0"/>
                <a:cs typeface="Arial" panose="020B0604020202020204" pitchFamily="34" charset="0"/>
              </a:rPr>
              <a:t>Η</a:t>
            </a:r>
            <a:r>
              <a:rPr lang="el-GR" sz="1800" dirty="0" smtClean="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Επικοινωνία αποτελεί μια αδιάκοπη κοινωνική πρακτική η οποία συνεχώς εφαρμόζεται και ενδιαφέρει τα άτομα και τις κοινωνίες, οι οποίες καθορίζουν τελικά και την έννοιά της. </a:t>
            </a:r>
          </a:p>
          <a:p>
            <a:pPr algn="just">
              <a:lnSpc>
                <a:spcPct val="150000"/>
              </a:lnSpc>
            </a:pPr>
            <a:r>
              <a:rPr lang="el-GR" sz="1800" dirty="0" smtClean="0">
                <a:latin typeface="Arial" panose="020B0604020202020204" pitchFamily="34" charset="0"/>
                <a:cs typeface="Arial" panose="020B0604020202020204" pitchFamily="34" charset="0"/>
              </a:rPr>
              <a:t>Στο </a:t>
            </a:r>
            <a:r>
              <a:rPr lang="el-GR" sz="1800" dirty="0">
                <a:latin typeface="Arial" panose="020B0604020202020204" pitchFamily="34" charset="0"/>
                <a:cs typeface="Arial" panose="020B0604020202020204" pitchFamily="34" charset="0"/>
              </a:rPr>
              <a:t>νεότερο (1993) Ελληνικό Λεξικό των </a:t>
            </a:r>
            <a:r>
              <a:rPr lang="el-GR" sz="1800" dirty="0" err="1">
                <a:latin typeface="Arial" panose="020B0604020202020204" pitchFamily="34" charset="0"/>
                <a:cs typeface="Arial" panose="020B0604020202020204" pitchFamily="34" charset="0"/>
              </a:rPr>
              <a:t>Φυτράκη</a:t>
            </a:r>
            <a:r>
              <a:rPr lang="el-GR" sz="1800" dirty="0">
                <a:latin typeface="Arial" panose="020B0604020202020204" pitchFamily="34" charset="0"/>
                <a:cs typeface="Arial" panose="020B0604020202020204" pitchFamily="34" charset="0"/>
              </a:rPr>
              <a:t>-Τεγόπουλου ορίζεται η «Επικοινωνία» ως «συνάφεια, σχέση μεταξύ ατόμων ή ομάδων/ η μεταβίβαση ή ανταλλαγή μηνυμάτων, πληροφοριών/ το σύστημα διακίνησης εντολών, πληροφοριών κ.λπ. σε έναν οργανισμό».</a:t>
            </a:r>
          </a:p>
        </p:txBody>
      </p:sp>
    </p:spTree>
    <p:extLst>
      <p:ext uri="{BB962C8B-B14F-4D97-AF65-F5344CB8AC3E}">
        <p14:creationId xmlns:p14="http://schemas.microsoft.com/office/powerpoint/2010/main" val="321932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vert="horz" lIns="91440" tIns="45720" rIns="91440" bIns="45720" rtlCol="0">
            <a:normAutofit/>
          </a:bodyPr>
          <a:lstStyle/>
          <a:p>
            <a:pPr marL="0" indent="0" algn="ctr">
              <a:lnSpc>
                <a:spcPct val="150000"/>
              </a:lnSpc>
              <a:buNone/>
            </a:pPr>
            <a:r>
              <a:rPr lang="el-GR" sz="1800" dirty="0">
                <a:latin typeface="Arial" panose="020B0604020202020204" pitchFamily="34" charset="0"/>
                <a:cs typeface="Arial" panose="020B0604020202020204" pitchFamily="34" charset="0"/>
              </a:rPr>
              <a:t>«Επικοινωνία είναι μια πράξη που επιτρέπει σε ένα άτομο, ομάδα ή οργανισμό -ζωντανό ή τεχνητό- να δέχεται πληροφορίες από ένα άλλο άτομο, ομάδα ή οργανισμό που βρίσκεται σε έναν άλλο τόπο, τον ίδιο χρόνο ή σε διαφορετικό χρόνο. Το πρώτο άτομο είναι ο παραλήπτης, αποδέκτης ή δέκτης, το δεύτερο είναι ο αποστολέας ή πομπός». </a:t>
            </a:r>
          </a:p>
        </p:txBody>
      </p:sp>
    </p:spTree>
    <p:extLst>
      <p:ext uri="{BB962C8B-B14F-4D97-AF65-F5344CB8AC3E}">
        <p14:creationId xmlns:p14="http://schemas.microsoft.com/office/powerpoint/2010/main" val="12000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31008" y="428341"/>
            <a:ext cx="9601196" cy="1303867"/>
          </a:xfrm>
        </p:spPr>
        <p:txBody>
          <a:bodyPr/>
          <a:lstStyle/>
          <a:p>
            <a:r>
              <a:rPr lang="el-GR" dirty="0" smtClean="0"/>
              <a:t>Διαπροσωπικές επικοινωνίες</a:t>
            </a:r>
            <a:endParaRPr lang="el-GR" dirty="0"/>
          </a:p>
        </p:txBody>
      </p:sp>
      <p:sp>
        <p:nvSpPr>
          <p:cNvPr id="3" name="Θέση περιεχομένου 2"/>
          <p:cNvSpPr>
            <a:spLocks noGrp="1"/>
          </p:cNvSpPr>
          <p:nvPr>
            <p:ph idx="1"/>
          </p:nvPr>
        </p:nvSpPr>
        <p:spPr>
          <a:xfrm>
            <a:off x="1004552" y="1539501"/>
            <a:ext cx="9737499" cy="4410538"/>
          </a:xfrm>
        </p:spPr>
        <p:txBody>
          <a:bodyPr vert="horz" lIns="91440" tIns="45720" rIns="91440" bIns="45720" rtlCol="0">
            <a:noAutofit/>
          </a:bodyPr>
          <a:lstStyle/>
          <a:p>
            <a:pPr marL="0" indent="0" algn="just">
              <a:lnSpc>
                <a:spcPct val="150000"/>
              </a:lnSpc>
              <a:buNone/>
            </a:pPr>
            <a:r>
              <a:rPr lang="el-GR" sz="1800" dirty="0">
                <a:latin typeface="Arial" panose="020B0604020202020204" pitchFamily="34" charset="0"/>
                <a:cs typeface="Arial" panose="020B0604020202020204" pitchFamily="34" charset="0"/>
              </a:rPr>
              <a:t>Μια από τις σημαντικότερες δραστηριότητες του θεραπευτή </a:t>
            </a:r>
            <a:r>
              <a:rPr lang="el-GR" sz="1800" dirty="0" smtClean="0">
                <a:latin typeface="Arial" panose="020B0604020202020204" pitchFamily="34" charset="0"/>
                <a:cs typeface="Arial" panose="020B0604020202020204" pitchFamily="34" charset="0"/>
              </a:rPr>
              <a:t>είναι </a:t>
            </a:r>
            <a:r>
              <a:rPr lang="el-GR" sz="1800" dirty="0">
                <a:latin typeface="Arial" panose="020B0604020202020204" pitchFamily="34" charset="0"/>
                <a:cs typeface="Arial" panose="020B0604020202020204" pitchFamily="34" charset="0"/>
              </a:rPr>
              <a:t>να </a:t>
            </a:r>
            <a:r>
              <a:rPr lang="el-GR" sz="1800" dirty="0" smtClean="0">
                <a:latin typeface="Arial" panose="020B0604020202020204" pitchFamily="34" charset="0"/>
                <a:cs typeface="Arial" panose="020B0604020202020204" pitchFamily="34" charset="0"/>
              </a:rPr>
              <a:t>μπορεί </a:t>
            </a:r>
            <a:r>
              <a:rPr lang="el-GR" sz="1800" dirty="0">
                <a:latin typeface="Arial" panose="020B0604020202020204" pitchFamily="34" charset="0"/>
                <a:cs typeface="Arial" panose="020B0604020202020204" pitchFamily="34" charset="0"/>
              </a:rPr>
              <a:t>να επικοινωνεί αποτελεσματικά με τους άλλους.</a:t>
            </a:r>
          </a:p>
          <a:p>
            <a:pPr marL="0" indent="0" algn="just">
              <a:lnSpc>
                <a:spcPct val="150000"/>
              </a:lnSpc>
              <a:buNone/>
            </a:pPr>
            <a:r>
              <a:rPr lang="el-GR" sz="1800" dirty="0">
                <a:latin typeface="Arial" panose="020B0604020202020204" pitchFamily="34" charset="0"/>
                <a:cs typeface="Arial" panose="020B0604020202020204" pitchFamily="34" charset="0"/>
              </a:rPr>
              <a:t>Τα κλινικά και τα υπηρεσιακά καθήκοντα απαιτούν συλλογή:</a:t>
            </a:r>
          </a:p>
          <a:p>
            <a:pPr algn="just">
              <a:lnSpc>
                <a:spcPct val="150000"/>
              </a:lnSpc>
              <a:buFont typeface="Wingdings" panose="05000000000000000000" pitchFamily="2" charset="2"/>
              <a:buChar char="v"/>
            </a:pPr>
            <a:r>
              <a:rPr lang="el-GR" sz="1800" dirty="0">
                <a:latin typeface="Arial" panose="020B0604020202020204" pitchFamily="34" charset="0"/>
                <a:cs typeface="Arial" panose="020B0604020202020204" pitchFamily="34" charset="0"/>
              </a:rPr>
              <a:t>Γραπτών,</a:t>
            </a:r>
          </a:p>
          <a:p>
            <a:pPr algn="just">
              <a:lnSpc>
                <a:spcPct val="150000"/>
              </a:lnSpc>
              <a:buFont typeface="Wingdings" panose="05000000000000000000" pitchFamily="2" charset="2"/>
              <a:buChar char="v"/>
            </a:pPr>
            <a:r>
              <a:rPr lang="el-GR" sz="1800" dirty="0">
                <a:latin typeface="Arial" panose="020B0604020202020204" pitchFamily="34" charset="0"/>
                <a:cs typeface="Arial" panose="020B0604020202020204" pitchFamily="34" charset="0"/>
              </a:rPr>
              <a:t>Προφορικών και</a:t>
            </a:r>
          </a:p>
          <a:p>
            <a:pPr algn="just">
              <a:lnSpc>
                <a:spcPct val="150000"/>
              </a:lnSpc>
              <a:buFont typeface="Wingdings" panose="05000000000000000000" pitchFamily="2" charset="2"/>
              <a:buChar char="v"/>
            </a:pPr>
            <a:r>
              <a:rPr lang="el-GR" sz="1800" dirty="0">
                <a:latin typeface="Arial" panose="020B0604020202020204" pitchFamily="34" charset="0"/>
                <a:cs typeface="Arial" panose="020B0604020202020204" pitchFamily="34" charset="0"/>
              </a:rPr>
              <a:t>Μη λεκτικών πληροφοριών</a:t>
            </a:r>
          </a:p>
          <a:p>
            <a:pPr algn="just">
              <a:lnSpc>
                <a:spcPct val="150000"/>
              </a:lnSpc>
              <a:buFont typeface="Wingdings" panose="05000000000000000000" pitchFamily="2" charset="2"/>
              <a:buChar char="v"/>
            </a:pPr>
            <a:r>
              <a:rPr lang="el-GR" sz="1800" dirty="0">
                <a:latin typeface="Arial" panose="020B0604020202020204" pitchFamily="34" charset="0"/>
                <a:cs typeface="Arial" panose="020B0604020202020204" pitchFamily="34" charset="0"/>
              </a:rPr>
              <a:t>Καθημερινή επαφή με τους ασθενείς</a:t>
            </a:r>
            <a:r>
              <a:rPr lang="el-GR" sz="1800" dirty="0" smtClean="0">
                <a:latin typeface="Arial" panose="020B0604020202020204" pitchFamily="34" charset="0"/>
                <a:cs typeface="Arial" panose="020B0604020202020204" pitchFamily="34" charset="0"/>
              </a:rPr>
              <a:t>, συναδέλφους </a:t>
            </a:r>
            <a:r>
              <a:rPr lang="el-GR" sz="1800" dirty="0">
                <a:latin typeface="Arial" panose="020B0604020202020204" pitchFamily="34" charset="0"/>
                <a:cs typeface="Arial" panose="020B0604020202020204" pitchFamily="34" charset="0"/>
              </a:rPr>
              <a:t>και άλλους επιστήμονες, μέσω τηλεφώνου, πρόσωπο με πρόσωπο ή με αλληλογραφία.</a:t>
            </a:r>
          </a:p>
        </p:txBody>
      </p:sp>
    </p:spTree>
    <p:extLst>
      <p:ext uri="{BB962C8B-B14F-4D97-AF65-F5344CB8AC3E}">
        <p14:creationId xmlns:p14="http://schemas.microsoft.com/office/powerpoint/2010/main" val="311560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81825" y="2382592"/>
            <a:ext cx="9814772" cy="3493276"/>
          </a:xfrm>
        </p:spPr>
        <p:txBody>
          <a:bodyPr vert="horz" lIns="91440" tIns="45720" rIns="91440" bIns="45720" rtlCol="0">
            <a:normAutofit/>
          </a:bodyPr>
          <a:lstStyle/>
          <a:p>
            <a:pPr algn="just">
              <a:lnSpc>
                <a:spcPct val="150000"/>
              </a:lnSpc>
            </a:pPr>
            <a:r>
              <a:rPr lang="el-GR" sz="1800" dirty="0">
                <a:latin typeface="Arial" panose="020B0604020202020204" pitchFamily="34" charset="0"/>
                <a:cs typeface="Arial" panose="020B0604020202020204" pitchFamily="34" charset="0"/>
              </a:rPr>
              <a:t>Η κατανόηση του τρόπου που κάποιος δίνει και λαμβάνει λεκτικά και μη λεκτικά μηνύματα , είναι σημαντική στην ανταλλαγή επικοινωνίας.</a:t>
            </a:r>
          </a:p>
          <a:p>
            <a:pPr algn="just">
              <a:lnSpc>
                <a:spcPct val="150000"/>
              </a:lnSpc>
            </a:pPr>
            <a:r>
              <a:rPr lang="el-GR" sz="1800" dirty="0">
                <a:latin typeface="Arial" panose="020B0604020202020204" pitchFamily="34" charset="0"/>
                <a:cs typeface="Arial" panose="020B0604020202020204" pitchFamily="34" charset="0"/>
              </a:rPr>
              <a:t>Στην ενασχόληση με τους ασθενείς και τις οικογένειες τους, μαθαίνουμε να ακούμε και να προσφέρουμε συμβουλές με ειδικό και αποτελεσματικό τρόπο, με αποτέλεσμα τη μείωση του περιττού άγχους για τους ενδιαφερόμενους. </a:t>
            </a:r>
          </a:p>
          <a:p>
            <a:pPr algn="just">
              <a:lnSpc>
                <a:spcPct val="150000"/>
              </a:lnSpc>
            </a:pPr>
            <a:r>
              <a:rPr lang="el-GR" sz="1800" dirty="0">
                <a:latin typeface="Arial" panose="020B0604020202020204" pitchFamily="34" charset="0"/>
                <a:cs typeface="Arial" panose="020B0604020202020204" pitchFamily="34" charset="0"/>
              </a:rPr>
              <a:t>Ο θεραπευτής θα πρέπει να είναι ευαισθητοποιημένος στην παροχή άνεσης και συμπαράστασης σε αυτούς που την χρειάζονται. </a:t>
            </a:r>
          </a:p>
        </p:txBody>
      </p:sp>
    </p:spTree>
    <p:extLst>
      <p:ext uri="{BB962C8B-B14F-4D97-AF65-F5344CB8AC3E}">
        <p14:creationId xmlns:p14="http://schemas.microsoft.com/office/powerpoint/2010/main" val="418065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68946" y="1081825"/>
            <a:ext cx="9827651" cy="4291767"/>
          </a:xfrm>
        </p:spPr>
        <p:txBody>
          <a:bodyPr vert="horz" lIns="91440" tIns="45720" rIns="91440" bIns="45720" rtlCol="0">
            <a:normAutofit/>
          </a:bodyPr>
          <a:lstStyle/>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Η ομαδική προσπάθεια καθιστά αποτελεσματικό και ευχάριστο το εργασιακό περιβάλλον.</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Ατμόσφαιρα </a:t>
            </a:r>
            <a:r>
              <a:rPr lang="el-GR" sz="1800" b="1" dirty="0">
                <a:latin typeface="Arial" panose="020B0604020202020204" pitchFamily="34" charset="0"/>
                <a:cs typeface="Arial" panose="020B0604020202020204" pitchFamily="34" charset="0"/>
              </a:rPr>
              <a:t>συμφωνίας</a:t>
            </a:r>
            <a:r>
              <a:rPr lang="el-GR" sz="1800" dirty="0" smtClean="0">
                <a:latin typeface="Arial" panose="020B0604020202020204" pitchFamily="34" charset="0"/>
                <a:cs typeface="Arial" panose="020B0604020202020204" pitchFamily="34" charset="0"/>
              </a:rPr>
              <a:t> και </a:t>
            </a:r>
            <a:r>
              <a:rPr lang="el-GR" sz="1800" b="1" dirty="0">
                <a:latin typeface="Arial" panose="020B0604020202020204" pitchFamily="34" charset="0"/>
                <a:cs typeface="Arial" panose="020B0604020202020204" pitchFamily="34" charset="0"/>
              </a:rPr>
              <a:t>συνεργασίας</a:t>
            </a:r>
            <a:r>
              <a:rPr lang="el-GR" sz="1800" dirty="0" smtClean="0">
                <a:latin typeface="Arial" panose="020B0604020202020204" pitchFamily="34" charset="0"/>
                <a:cs typeface="Arial" panose="020B0604020202020204" pitchFamily="34" charset="0"/>
              </a:rPr>
              <a:t> </a:t>
            </a:r>
            <a:r>
              <a:rPr lang="el-GR" sz="1800" b="1" dirty="0">
                <a:latin typeface="Arial" panose="020B0604020202020204" pitchFamily="34" charset="0"/>
                <a:cs typeface="Arial" panose="020B0604020202020204" pitchFamily="34" charset="0"/>
              </a:rPr>
              <a:t>μεταξύ</a:t>
            </a:r>
            <a:r>
              <a:rPr lang="el-GR" sz="1800" dirty="0" smtClean="0">
                <a:latin typeface="Arial" panose="020B0604020202020204" pitchFamily="34" charset="0"/>
                <a:cs typeface="Arial" panose="020B0604020202020204" pitchFamily="34" charset="0"/>
              </a:rPr>
              <a:t> των </a:t>
            </a:r>
            <a:r>
              <a:rPr lang="el-GR" sz="1800" b="1" dirty="0">
                <a:latin typeface="Arial" panose="020B0604020202020204" pitchFamily="34" charset="0"/>
                <a:cs typeface="Arial" panose="020B0604020202020204" pitchFamily="34" charset="0"/>
              </a:rPr>
              <a:t>μελών</a:t>
            </a:r>
            <a:r>
              <a:rPr lang="el-GR" sz="1800" dirty="0" smtClean="0">
                <a:latin typeface="Arial" panose="020B0604020202020204" pitchFamily="34" charset="0"/>
                <a:cs typeface="Arial" panose="020B0604020202020204" pitchFamily="34" charset="0"/>
              </a:rPr>
              <a:t> του </a:t>
            </a:r>
            <a:r>
              <a:rPr lang="el-GR" sz="1800" b="1" dirty="0">
                <a:latin typeface="Arial" panose="020B0604020202020204" pitchFamily="34" charset="0"/>
                <a:cs typeface="Arial" panose="020B0604020202020204" pitchFamily="34" charset="0"/>
              </a:rPr>
              <a:t>προσωπικού</a:t>
            </a:r>
            <a:r>
              <a:rPr lang="el-GR" sz="1800" dirty="0" smtClean="0">
                <a:latin typeface="Arial" panose="020B0604020202020204" pitchFamily="34" charset="0"/>
                <a:cs typeface="Arial" panose="020B0604020202020204" pitchFamily="34" charset="0"/>
              </a:rPr>
              <a:t>, γίνεται </a:t>
            </a:r>
            <a:r>
              <a:rPr lang="el-GR" sz="1800" b="1" dirty="0">
                <a:latin typeface="Arial" panose="020B0604020202020204" pitchFamily="34" charset="0"/>
                <a:cs typeface="Arial" panose="020B0604020202020204" pitchFamily="34" charset="0"/>
              </a:rPr>
              <a:t>αντιληπτή</a:t>
            </a:r>
            <a:r>
              <a:rPr lang="el-GR" sz="1800" dirty="0" smtClean="0">
                <a:latin typeface="Arial" panose="020B0604020202020204" pitchFamily="34" charset="0"/>
                <a:cs typeface="Arial" panose="020B0604020202020204" pitchFamily="34" charset="0"/>
              </a:rPr>
              <a:t> από τους </a:t>
            </a:r>
            <a:r>
              <a:rPr lang="el-GR" sz="1800" b="1" dirty="0">
                <a:latin typeface="Arial" panose="020B0604020202020204" pitchFamily="34" charset="0"/>
                <a:cs typeface="Arial" panose="020B0604020202020204" pitchFamily="34" charset="0"/>
              </a:rPr>
              <a:t>ασθενείς</a:t>
            </a:r>
            <a:r>
              <a:rPr lang="el-GR" sz="18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Η ύπαρξη </a:t>
            </a:r>
            <a:r>
              <a:rPr lang="el-GR" sz="1800" b="1" dirty="0" smtClean="0">
                <a:latin typeface="Arial" panose="020B0604020202020204" pitchFamily="34" charset="0"/>
                <a:cs typeface="Arial" panose="020B0604020202020204" pitchFamily="34" charset="0"/>
              </a:rPr>
              <a:t>αταξίας</a:t>
            </a:r>
            <a:r>
              <a:rPr lang="el-GR" sz="1800" dirty="0" smtClean="0">
                <a:latin typeface="Arial" panose="020B0604020202020204" pitchFamily="34" charset="0"/>
                <a:cs typeface="Arial" panose="020B0604020202020204" pitchFamily="34" charset="0"/>
              </a:rPr>
              <a:t> και </a:t>
            </a:r>
            <a:r>
              <a:rPr lang="el-GR" sz="1800" b="1" dirty="0">
                <a:latin typeface="Arial" panose="020B0604020202020204" pitchFamily="34" charset="0"/>
                <a:cs typeface="Arial" panose="020B0604020202020204" pitchFamily="34" charset="0"/>
              </a:rPr>
              <a:t>ταραχής</a:t>
            </a:r>
            <a:r>
              <a:rPr lang="el-GR" sz="1800" dirty="0" smtClean="0">
                <a:latin typeface="Arial" panose="020B0604020202020204" pitchFamily="34" charset="0"/>
                <a:cs typeface="Arial" panose="020B0604020202020204" pitchFamily="34" charset="0"/>
              </a:rPr>
              <a:t>, προσθέτει στο </a:t>
            </a:r>
            <a:r>
              <a:rPr lang="el-GR" sz="1800" b="1" dirty="0">
                <a:latin typeface="Arial" panose="020B0604020202020204" pitchFamily="34" charset="0"/>
                <a:cs typeface="Arial" panose="020B0604020202020204" pitchFamily="34" charset="0"/>
              </a:rPr>
              <a:t>φόβο</a:t>
            </a:r>
            <a:r>
              <a:rPr lang="el-GR" sz="1800" dirty="0" smtClean="0">
                <a:latin typeface="Arial" panose="020B0604020202020204" pitchFamily="34" charset="0"/>
                <a:cs typeface="Arial" panose="020B0604020202020204" pitchFamily="34" charset="0"/>
              </a:rPr>
              <a:t> και το </a:t>
            </a:r>
            <a:r>
              <a:rPr lang="el-GR" sz="1800" b="1" dirty="0">
                <a:latin typeface="Arial" panose="020B0604020202020204" pitchFamily="34" charset="0"/>
                <a:cs typeface="Arial" panose="020B0604020202020204" pitchFamily="34" charset="0"/>
              </a:rPr>
              <a:t>άγχος</a:t>
            </a:r>
            <a:r>
              <a:rPr lang="el-GR" sz="1800" dirty="0" smtClean="0">
                <a:latin typeface="Arial" panose="020B0604020202020204" pitchFamily="34" charset="0"/>
                <a:cs typeface="Arial" panose="020B0604020202020204" pitchFamily="34" charset="0"/>
              </a:rPr>
              <a:t> των </a:t>
            </a:r>
            <a:r>
              <a:rPr lang="el-GR" sz="1800" b="1" dirty="0">
                <a:latin typeface="Arial" panose="020B0604020202020204" pitchFamily="34" charset="0"/>
                <a:cs typeface="Arial" panose="020B0604020202020204" pitchFamily="34" charset="0"/>
              </a:rPr>
              <a:t>ασθενών</a:t>
            </a:r>
            <a:r>
              <a:rPr lang="el-GR" sz="18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Η συνεργασία με τους ασθενείς και με το υπόλοιπο προσωπικό για κάθε σκοπό παροχής ειδικής φροντίδας στους ασθενείς με χαλαρό και ήπιο τρόπο βοηθά στην εξομάλυνση των καθημερινών πιέσεων για τα μέλη της ιατρικής ομάδας και συνεισφέρει πολύ στη συλλογική αποτελεσματικότητα. </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7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673039"/>
            <a:ext cx="9601196" cy="1303867"/>
          </a:xfrm>
        </p:spPr>
        <p:txBody>
          <a:bodyPr/>
          <a:lstStyle/>
          <a:p>
            <a:r>
              <a:rPr lang="el-GR" dirty="0" smtClean="0"/>
              <a:t>Λεκτικά και μη λεκτικά μηνύματα</a:t>
            </a:r>
            <a:endParaRPr lang="el-GR" dirty="0"/>
          </a:p>
        </p:txBody>
      </p:sp>
      <p:sp>
        <p:nvSpPr>
          <p:cNvPr id="3" name="Θέση περιεχομένου 2"/>
          <p:cNvSpPr>
            <a:spLocks noGrp="1"/>
          </p:cNvSpPr>
          <p:nvPr>
            <p:ph idx="1"/>
          </p:nvPr>
        </p:nvSpPr>
        <p:spPr>
          <a:xfrm>
            <a:off x="1107583" y="1887231"/>
            <a:ext cx="10098107" cy="4301068"/>
          </a:xfrm>
        </p:spPr>
        <p:txBody>
          <a:bodyPr vert="horz" lIns="91440" tIns="45720" rIns="91440" bIns="45720" rtlCol="0">
            <a:noAutofit/>
          </a:bodyPr>
          <a:lstStyle/>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Η λεκτική </a:t>
            </a:r>
            <a:r>
              <a:rPr lang="el-GR" sz="1800" dirty="0">
                <a:latin typeface="Arial" panose="020B0604020202020204" pitchFamily="34" charset="0"/>
                <a:cs typeface="Arial" panose="020B0604020202020204" pitchFamily="34" charset="0"/>
              </a:rPr>
              <a:t>ε</a:t>
            </a:r>
            <a:r>
              <a:rPr lang="el-GR" sz="1800" dirty="0" smtClean="0">
                <a:latin typeface="Arial" panose="020B0604020202020204" pitchFamily="34" charset="0"/>
                <a:cs typeface="Arial" panose="020B0604020202020204" pitchFamily="34" charset="0"/>
              </a:rPr>
              <a:t>πικοινωνία είναι αυτή κατά την οποία το μεταδιδόμενο μήνυμα συντίθεται από λέξεις. </a:t>
            </a:r>
            <a:endParaRPr lang="el-GR" sz="18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Ο </a:t>
            </a:r>
            <a:r>
              <a:rPr lang="el-GR" sz="1800" dirty="0" smtClean="0">
                <a:latin typeface="Arial" panose="020B0604020202020204" pitchFamily="34" charset="0"/>
                <a:cs typeface="Arial" panose="020B0604020202020204" pitchFamily="34" charset="0"/>
              </a:rPr>
              <a:t>πρώτος λήπτης γίνεται αποστολέας και ο πρώτος αποστολέας γίνεται λήπτης.</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Σε αυτή την ανάδραση ο αρχικός λήπτης μπορεί να εκτιμήσει το πόσο καλά ελήφθη το αρχικό μήνυμα και να το ερμηνεύσει και να ασκήσει την απαραίτητη κριτική.</a:t>
            </a:r>
          </a:p>
          <a:p>
            <a:pPr algn="just">
              <a:lnSpc>
                <a:spcPct val="150000"/>
              </a:lnSpc>
              <a:buFont typeface="Wingdings" panose="05000000000000000000" pitchFamily="2" charset="2"/>
              <a:buChar char="q"/>
            </a:pPr>
            <a:r>
              <a:rPr lang="el-GR" sz="1800" dirty="0" smtClean="0">
                <a:latin typeface="Arial" panose="020B0604020202020204" pitchFamily="34" charset="0"/>
                <a:cs typeface="Arial" panose="020B0604020202020204" pitchFamily="34" charset="0"/>
              </a:rPr>
              <a:t>Σημαντικό το θέμα των σημείων αναφοράς. Τα προφορικά μηνύματα μπορεί να περιέχουν ορολογία που είναι γνωστή στον θεραπευτή , αλλά άγνωστη στον ασθενή . </a:t>
            </a:r>
            <a:r>
              <a:rPr lang="el-GR" sz="1800" b="1" dirty="0" smtClean="0">
                <a:latin typeface="Arial" panose="020B0604020202020204" pitchFamily="34" charset="0"/>
                <a:cs typeface="Arial" panose="020B0604020202020204" pitchFamily="34" charset="0"/>
              </a:rPr>
              <a:t>Θα πρέπει ο θεραπευτής να μιλάει σε επίπεδο που να μπορούν οι ασθενείς εύκολα να κατανοούν</a:t>
            </a:r>
            <a:r>
              <a:rPr lang="el-GR" sz="1800" dirty="0" smtClean="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63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15838" y="1532327"/>
            <a:ext cx="10515600" cy="4351338"/>
          </a:xfrm>
        </p:spPr>
        <p:txBody>
          <a:bodyPr vert="horz" lIns="91440" tIns="45720" rIns="91440" bIns="45720" rtlCol="0">
            <a:normAutofit/>
          </a:bodyPr>
          <a:lstStyle/>
          <a:p>
            <a:pPr algn="just">
              <a:lnSpc>
                <a:spcPct val="150000"/>
              </a:lnSpc>
              <a:buFont typeface="Wingdings" panose="05000000000000000000" pitchFamily="2" charset="2"/>
              <a:buChar char="Ø"/>
            </a:pPr>
            <a:r>
              <a:rPr lang="el-GR" sz="1800" dirty="0">
                <a:latin typeface="Arial" panose="020B0604020202020204" pitchFamily="34" charset="0"/>
                <a:cs typeface="Arial" panose="020B0604020202020204" pitchFamily="34" charset="0"/>
              </a:rPr>
              <a:t>Θα πρέπει </a:t>
            </a:r>
            <a:r>
              <a:rPr lang="el-GR" sz="1800" dirty="0" smtClean="0">
                <a:latin typeface="Arial" panose="020B0604020202020204" pitchFamily="34" charset="0"/>
                <a:cs typeface="Arial" panose="020B0604020202020204" pitchFamily="34" charset="0"/>
              </a:rPr>
              <a:t>ο θεραπευτής να μπορεί να προσαρμόζεται σε έναν μεγάλο αριθμό διαφορετικών ατόμων για την αναζήτηση πληροφοριών.</a:t>
            </a:r>
          </a:p>
          <a:p>
            <a:pPr algn="just">
              <a:lnSpc>
                <a:spcPct val="150000"/>
              </a:lnSpc>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Μερικοί ασθενείς μπορεί να έχουν μειωμένη ακοή ή όραση ή να έχουν κάποια σχετική αναπηρία.</a:t>
            </a:r>
            <a:r>
              <a:rPr lang="el-GR" sz="1800" dirty="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Σε αυτή την περίπτωση δίνονται οι απαραίτητες πληροφορίες στο συνοδό του ασθενή.</a:t>
            </a:r>
          </a:p>
          <a:p>
            <a:pPr algn="just">
              <a:lnSpc>
                <a:spcPct val="150000"/>
              </a:lnSpc>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Ο προφορικός λόγος πρέπει να εκφέρεται με σωστή άρθρωση , ευκρινή τρόπο ώστε να ληφθεί το μήνυμα που στέλνετε. Η σωστή προφορά και η σωστή χρήση της γλώσσας βοηθούν στη σωστή αποκάλυψη των μηνυμάτων.</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4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68946" y="1429554"/>
            <a:ext cx="9681002" cy="4610637"/>
          </a:xfrm>
        </p:spPr>
        <p:txBody>
          <a:bodyPr vert="horz" lIns="91440" tIns="45720" rIns="91440" bIns="45720" rtlCol="0">
            <a:noAutofit/>
          </a:bodyPr>
          <a:lstStyle/>
          <a:p>
            <a:pPr marL="0" indent="0" algn="just">
              <a:lnSpc>
                <a:spcPct val="150000"/>
              </a:lnSpc>
              <a:buNone/>
            </a:pPr>
            <a:r>
              <a:rPr lang="el-GR" sz="1800" b="1" dirty="0">
                <a:latin typeface="Arial" panose="020B0604020202020204" pitchFamily="34" charset="0"/>
                <a:cs typeface="Arial" panose="020B0604020202020204" pitchFamily="34" charset="0"/>
              </a:rPr>
              <a:t>Ταχύτητα του προφορικού λόγου</a:t>
            </a:r>
          </a:p>
          <a:p>
            <a:pPr marL="0" indent="0" algn="just">
              <a:lnSpc>
                <a:spcPct val="150000"/>
              </a:lnSpc>
              <a:buNone/>
            </a:pPr>
            <a:r>
              <a:rPr lang="el-GR" sz="1800" dirty="0" smtClean="0">
                <a:latin typeface="Arial" panose="020B0604020202020204" pitchFamily="34" charset="0"/>
                <a:cs typeface="Arial" panose="020B0604020202020204" pitchFamily="34" charset="0"/>
              </a:rPr>
              <a:t>Στους ασθενείς απευθυνόμαστε με αβίαστο τρόπο έτσι ώστε οι πληροφορίες να έχουν την ευκαιρία να καταγραφούν από τον ασθενή για να μπορεί να κάνει ερωτήσεις. Ο ευχάριστος τόνος φωνής βοηθάει τον ακροατή να κατανοήσει τις πληροφορίες που δέχεται.</a:t>
            </a:r>
          </a:p>
          <a:p>
            <a:pPr marL="0" indent="0" algn="just">
              <a:lnSpc>
                <a:spcPct val="150000"/>
              </a:lnSpc>
              <a:buNone/>
            </a:pPr>
            <a:endParaRPr lang="el-GR" sz="1800" dirty="0">
              <a:latin typeface="Arial" panose="020B0604020202020204" pitchFamily="34" charset="0"/>
              <a:cs typeface="Arial" panose="020B0604020202020204" pitchFamily="34" charset="0"/>
            </a:endParaRPr>
          </a:p>
          <a:p>
            <a:pPr marL="0" indent="0" algn="just">
              <a:lnSpc>
                <a:spcPct val="150000"/>
              </a:lnSpc>
              <a:buNone/>
            </a:pPr>
            <a:r>
              <a:rPr lang="el-GR" sz="1800" b="1" dirty="0">
                <a:latin typeface="Arial" panose="020B0604020202020204" pitchFamily="34" charset="0"/>
                <a:cs typeface="Arial" panose="020B0604020202020204" pitchFamily="34" charset="0"/>
              </a:rPr>
              <a:t>Ευγένεια</a:t>
            </a:r>
          </a:p>
          <a:p>
            <a:pPr marL="0" indent="0" algn="just">
              <a:lnSpc>
                <a:spcPct val="150000"/>
              </a:lnSpc>
              <a:buNone/>
            </a:pPr>
            <a:r>
              <a:rPr lang="el-GR" sz="1800" dirty="0" smtClean="0">
                <a:latin typeface="Arial" panose="020B0604020202020204" pitchFamily="34" charset="0"/>
                <a:cs typeface="Arial" panose="020B0604020202020204" pitchFamily="34" charset="0"/>
              </a:rPr>
              <a:t>Δεν ξεχνάμε τις εκφράσεις ‘ευχαριστώ’, ‘παρακαλώ’, ‘θα ήθελα να σας βοηθήσω’. Με τον τρόπο αυτό όλο το προσωπικό του φυσικοθεραπευτηρίου θα δείχνει σεβασμό προς τους άλλους και ανεπτυγμένη αίσθηση ενδιαφέροντος.</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8517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461</TotalTime>
  <Words>1049</Words>
  <Application>Microsoft Office PowerPoint</Application>
  <PresentationFormat>Προσαρμογή</PresentationFormat>
  <Paragraphs>71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Οργανικό</vt:lpstr>
      <vt:lpstr>Ειδικότητα : Βοηθός Φυσικοθεραπείας</vt:lpstr>
      <vt:lpstr>Παρουσίαση του PowerPoint</vt:lpstr>
      <vt:lpstr>Παρουσίαση του PowerPoint</vt:lpstr>
      <vt:lpstr>Διαπροσωπικές επικοινωνίες</vt:lpstr>
      <vt:lpstr>Παρουσίαση του PowerPoint</vt:lpstr>
      <vt:lpstr>Παρουσίαση του PowerPoint</vt:lpstr>
      <vt:lpstr>Λεκτικά και μη λεκτικά μηνύματα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User</cp:lastModifiedBy>
  <cp:revision>62</cp:revision>
  <dcterms:created xsi:type="dcterms:W3CDTF">2024-04-21T08:22:54Z</dcterms:created>
  <dcterms:modified xsi:type="dcterms:W3CDTF">2024-11-24T07:14:23Z</dcterms:modified>
</cp:coreProperties>
</file>