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20" r:id="rId1"/>
  </p:sldMasterIdLst>
  <p:notesMasterIdLst>
    <p:notesMasterId r:id="rId16"/>
  </p:notesMasterIdLst>
  <p:handoutMasterIdLst>
    <p:handoutMasterId r:id="rId17"/>
  </p:handoutMasterIdLst>
  <p:sldIdLst>
    <p:sldId id="256" r:id="rId2"/>
    <p:sldId id="273" r:id="rId3"/>
    <p:sldId id="274" r:id="rId4"/>
    <p:sldId id="275" r:id="rId5"/>
    <p:sldId id="276" r:id="rId6"/>
    <p:sldId id="278" r:id="rId7"/>
    <p:sldId id="291" r:id="rId8"/>
    <p:sldId id="280" r:id="rId9"/>
    <p:sldId id="283" r:id="rId10"/>
    <p:sldId id="285" r:id="rId11"/>
    <p:sldId id="286" r:id="rId12"/>
    <p:sldId id="287" r:id="rId13"/>
    <p:sldId id="288" r:id="rId14"/>
    <p:sldId id="292" r:id="rId15"/>
  </p:sldIdLst>
  <p:sldSz cx="9144000" cy="6858000" type="screen4x3"/>
  <p:notesSz cx="7104063" cy="10234613"/>
  <p:custDataLst>
    <p:tags r:id="rId18"/>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0000"/>
    <a:srgbClr val="004A82"/>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4660"/>
  </p:normalViewPr>
  <p:slideViewPr>
    <p:cSldViewPr>
      <p:cViewPr varScale="1">
        <p:scale>
          <a:sx n="69" d="100"/>
          <a:sy n="69" d="100"/>
        </p:scale>
        <p:origin x="-1236"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5" d="100"/>
          <a:sy n="75" d="100"/>
        </p:scale>
        <p:origin x="-1074" y="-102"/>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19/1/2025</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19/1/2025</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l-GR" smtClean="0"/>
              <a:t>Στυλ κύριου τίτλου</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a:xfrm>
            <a:off x="6770676" y="5357592"/>
            <a:ext cx="1213821" cy="365125"/>
          </a:xfrm>
        </p:spPr>
        <p:txBody>
          <a:bodyPr/>
          <a:lstStyle/>
          <a:p>
            <a:pPr>
              <a:defRPr/>
            </a:pPr>
            <a:endParaRPr lang="el-GR"/>
          </a:p>
        </p:txBody>
      </p:sp>
      <p:sp>
        <p:nvSpPr>
          <p:cNvPr id="5" name="Footer Placeholder 4"/>
          <p:cNvSpPr>
            <a:spLocks noGrp="1"/>
          </p:cNvSpPr>
          <p:nvPr>
            <p:ph type="ftr" sz="quarter" idx="11"/>
          </p:nvPr>
        </p:nvSpPr>
        <p:spPr>
          <a:xfrm>
            <a:off x="1174044" y="5357592"/>
            <a:ext cx="5034845" cy="365125"/>
          </a:xfrm>
        </p:spPr>
        <p:txBody>
          <a:bodyPr/>
          <a:lstStyle/>
          <a:p>
            <a:pPr>
              <a:defRPr/>
            </a:pPr>
            <a:endParaRPr lang="el-GR"/>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pPr>
              <a:defRPr/>
            </a:pPr>
            <a:fld id="{7E55E3B3-0445-4CFC-BED8-763D4409E61F}" type="slidenum">
              <a:rPr lang="el-GR" smtClean="0"/>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nchor="ct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
        <p:nvSpPr>
          <p:cNvPr id="9" name="Content Placeholder 8"/>
          <p:cNvSpPr>
            <a:spLocks noGrp="1"/>
          </p:cNvSpPr>
          <p:nvPr>
            <p:ph sz="quarter" idx="13"/>
          </p:nvPr>
        </p:nvSpPr>
        <p:spPr>
          <a:xfrm>
            <a:off x="1298448" y="2121407"/>
            <a:ext cx="3200400" cy="3602736"/>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7" name="Date Placeholder 6"/>
          <p:cNvSpPr>
            <a:spLocks noGrp="1"/>
          </p:cNvSpPr>
          <p:nvPr>
            <p:ph type="dt" sz="half" idx="10"/>
          </p:nvPr>
        </p:nvSpPr>
        <p:spPr/>
        <p:txBody>
          <a:bodyPr/>
          <a:lstStyle/>
          <a:p>
            <a:pPr>
              <a:defRPr/>
            </a:pPr>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
        <p:nvSpPr>
          <p:cNvPr id="11" name="Content Placeholder 10"/>
          <p:cNvSpPr>
            <a:spLocks noGrp="1"/>
          </p:cNvSpPr>
          <p:nvPr>
            <p:ph sz="quarter" idx="13"/>
          </p:nvPr>
        </p:nvSpPr>
        <p:spPr>
          <a:xfrm>
            <a:off x="1298448" y="2944368"/>
            <a:ext cx="3227832" cy="2779776"/>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pPr>
              <a:defRPr/>
            </a:pPr>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l-GR"/>
          </a:p>
        </p:txBody>
      </p:sp>
      <p:sp>
        <p:nvSpPr>
          <p:cNvPr id="3" name="Footer Placeholder 2"/>
          <p:cNvSpPr>
            <a:spLocks noGrp="1"/>
          </p:cNvSpPr>
          <p:nvPr>
            <p:ph type="ftr" sz="quarter" idx="11"/>
          </p:nvPr>
        </p:nvSpPr>
        <p:spPr/>
        <p:txBody>
          <a:bodyPr/>
          <a:lstStyle/>
          <a:p>
            <a:pPr>
              <a:defRPr/>
            </a:pPr>
            <a:endParaRPr lang="el-G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l-GR" smtClean="0"/>
              <a:t>Στυλ κύριου τίτλου</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a:xfrm rot="60000">
            <a:off x="6341698" y="5885672"/>
            <a:ext cx="1213821" cy="365125"/>
          </a:xfrm>
        </p:spPr>
        <p:txBody>
          <a:bodyPr/>
          <a:lstStyle/>
          <a:p>
            <a:pPr>
              <a:defRPr/>
            </a:pPr>
            <a:endParaRPr lang="el-GR"/>
          </a:p>
        </p:txBody>
      </p:sp>
      <p:sp>
        <p:nvSpPr>
          <p:cNvPr id="6" name="Footer Placeholder 5"/>
          <p:cNvSpPr>
            <a:spLocks noGrp="1"/>
          </p:cNvSpPr>
          <p:nvPr>
            <p:ph type="ftr" sz="quarter" idx="11"/>
          </p:nvPr>
        </p:nvSpPr>
        <p:spPr>
          <a:xfrm rot="-60000">
            <a:off x="914554" y="5829261"/>
            <a:ext cx="3522607" cy="365125"/>
          </a:xfrm>
        </p:spPr>
        <p:txBody>
          <a:bodyPr/>
          <a:lstStyle/>
          <a:p>
            <a:pPr>
              <a:defRPr/>
            </a:pPr>
            <a:endParaRPr lang="el-GR"/>
          </a:p>
        </p:txBody>
      </p:sp>
      <p:sp>
        <p:nvSpPr>
          <p:cNvPr id="7" name="Slide Number Placeholder 6"/>
          <p:cNvSpPr>
            <a:spLocks noGrp="1"/>
          </p:cNvSpPr>
          <p:nvPr>
            <p:ph type="sldNum" sz="quarter" idx="12"/>
          </p:nvPr>
        </p:nvSpPr>
        <p:spPr>
          <a:xfrm rot="60000">
            <a:off x="7557313" y="5896961"/>
            <a:ext cx="554023" cy="365125"/>
          </a:xfrm>
        </p:spPr>
        <p:txBody>
          <a:bodyPr/>
          <a:lstStyle/>
          <a:p>
            <a:pPr>
              <a:defRPr/>
            </a:pPr>
            <a:fld id="{7E55E3B3-0445-4CFC-BED8-763D4409E61F}" type="slidenum">
              <a:rPr lang="el-GR" smtClean="0"/>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l-GR" smtClean="0"/>
              <a:t>Στυλ κύριου τίτλου</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a:xfrm rot="60000">
            <a:off x="6345936" y="5888737"/>
            <a:ext cx="1213821" cy="365125"/>
          </a:xfrm>
        </p:spPr>
        <p:txBody>
          <a:bodyPr/>
          <a:lstStyle/>
          <a:p>
            <a:pPr>
              <a:defRPr/>
            </a:pPr>
            <a:endParaRPr lang="el-GR"/>
          </a:p>
        </p:txBody>
      </p:sp>
      <p:sp>
        <p:nvSpPr>
          <p:cNvPr id="6" name="Footer Placeholder 5"/>
          <p:cNvSpPr>
            <a:spLocks noGrp="1"/>
          </p:cNvSpPr>
          <p:nvPr>
            <p:ph type="ftr" sz="quarter" idx="11"/>
          </p:nvPr>
        </p:nvSpPr>
        <p:spPr>
          <a:xfrm rot="-60000">
            <a:off x="914569" y="5831037"/>
            <a:ext cx="3319043" cy="365125"/>
          </a:xfrm>
        </p:spPr>
        <p:txBody>
          <a:bodyPr/>
          <a:lstStyle/>
          <a:p>
            <a:pPr>
              <a:defRPr/>
            </a:pPr>
            <a:endParaRPr lang="el-GR"/>
          </a:p>
        </p:txBody>
      </p:sp>
      <p:sp>
        <p:nvSpPr>
          <p:cNvPr id="7" name="Slide Number Placeholder 6"/>
          <p:cNvSpPr>
            <a:spLocks noGrp="1"/>
          </p:cNvSpPr>
          <p:nvPr>
            <p:ph type="sldNum" sz="quarter" idx="12"/>
          </p:nvPr>
        </p:nvSpPr>
        <p:spPr>
          <a:xfrm rot="60000">
            <a:off x="7562089" y="5900026"/>
            <a:ext cx="554023" cy="365125"/>
          </a:xfrm>
        </p:spPr>
        <p:txBody>
          <a:bodyPr/>
          <a:lstStyle/>
          <a:p>
            <a:pPr>
              <a:defRPr/>
            </a:pPr>
            <a:fld id="{7E55E3B3-0445-4CFC-BED8-763D4409E61F}" type="slidenum">
              <a:rPr lang="el-GR" smtClean="0"/>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pPr>
              <a:defRPr/>
            </a:pPr>
            <a:endParaRPr lang="el-GR"/>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pPr>
              <a:defRPr/>
            </a:pPr>
            <a:endParaRPr lang="el-GR"/>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pPr>
              <a:defRPr/>
            </a:pPr>
            <a:fld id="{7E55E3B3-0445-4CFC-BED8-763D4409E61F}" type="slidenum">
              <a:rPr lang="el-GR" smtClean="0"/>
              <a:pPr>
                <a:defRPr/>
              </a:pPr>
              <a:t>‹#›</a:t>
            </a:fld>
            <a:endParaRPr lang="el-G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755576" y="1772816"/>
            <a:ext cx="7488832" cy="1368152"/>
          </a:xfrm>
        </p:spPr>
        <p:txBody>
          <a:bodyPr>
            <a:noAutofit/>
          </a:bodyPr>
          <a:lstStyle/>
          <a:p>
            <a:pPr lvl="1" algn="ctr"/>
            <a:r>
              <a:rPr lang="el-GR" sz="3200" dirty="0" smtClean="0">
                <a:solidFill>
                  <a:schemeClr val="tx2">
                    <a:lumMod val="10000"/>
                  </a:schemeClr>
                </a:solidFill>
                <a:latin typeface="Comic Sans MS" pitchFamily="66" charset="0"/>
              </a:rPr>
              <a:t>Ειδικότητα : Βοηθός Φυσικοθεραπείας</a:t>
            </a:r>
            <a:br>
              <a:rPr lang="el-GR" sz="3200" dirty="0" smtClean="0">
                <a:solidFill>
                  <a:schemeClr val="tx2">
                    <a:lumMod val="10000"/>
                  </a:schemeClr>
                </a:solidFill>
                <a:latin typeface="Comic Sans MS" pitchFamily="66" charset="0"/>
              </a:rPr>
            </a:br>
            <a:r>
              <a:rPr lang="el-GR" sz="3200" dirty="0" smtClean="0">
                <a:solidFill>
                  <a:schemeClr val="tx2">
                    <a:lumMod val="10000"/>
                  </a:schemeClr>
                </a:solidFill>
                <a:latin typeface="Comic Sans MS" pitchFamily="66" charset="0"/>
              </a:rPr>
              <a:t/>
            </a:r>
            <a:br>
              <a:rPr lang="el-GR" sz="3200" dirty="0" smtClean="0">
                <a:solidFill>
                  <a:schemeClr val="tx2">
                    <a:lumMod val="10000"/>
                  </a:schemeClr>
                </a:solidFill>
                <a:latin typeface="Comic Sans MS" pitchFamily="66" charset="0"/>
              </a:rPr>
            </a:br>
            <a:r>
              <a:rPr lang="el-GR" sz="3200" dirty="0" smtClean="0">
                <a:ln w="0"/>
                <a:solidFill>
                  <a:schemeClr val="tx1"/>
                </a:solidFill>
                <a:effectLst>
                  <a:outerShdw blurRad="38100" dist="19050" dir="2700000" algn="tl" rotWithShape="0">
                    <a:schemeClr val="dk1">
                      <a:alpha val="40000"/>
                    </a:schemeClr>
                  </a:outerShdw>
                </a:effectLst>
                <a:latin typeface="Comic Sans MS" pitchFamily="66" charset="0"/>
              </a:rPr>
              <a:t>ΑΡΧΕΣ ΔΕΟΝΤΟΛΟΓΙΑΣ/ ΒΙΟΗΘΙΚΗΣ ΣΤΗ ΦΥΣΙΚΟΘΕΡΑΠΕΙΑ</a:t>
            </a:r>
            <a:br>
              <a:rPr lang="el-GR" sz="3200" dirty="0" smtClean="0">
                <a:ln w="0"/>
                <a:solidFill>
                  <a:schemeClr val="tx1"/>
                </a:solidFill>
                <a:effectLst>
                  <a:outerShdw blurRad="38100" dist="19050" dir="2700000" algn="tl" rotWithShape="0">
                    <a:schemeClr val="dk1">
                      <a:alpha val="40000"/>
                    </a:schemeClr>
                  </a:outerShdw>
                </a:effectLst>
                <a:latin typeface="Comic Sans MS" pitchFamily="66" charset="0"/>
              </a:rPr>
            </a:br>
            <a:endParaRPr lang="el-GR" sz="3200" b="1" dirty="0">
              <a:solidFill>
                <a:schemeClr val="tx1"/>
              </a:solidFill>
              <a:latin typeface="+mn-lt"/>
            </a:endParaRPr>
          </a:p>
        </p:txBody>
      </p:sp>
      <p:sp>
        <p:nvSpPr>
          <p:cNvPr id="3" name="Υπότιτλος 2"/>
          <p:cNvSpPr>
            <a:spLocks noGrp="1"/>
          </p:cNvSpPr>
          <p:nvPr>
            <p:ph type="subTitle" idx="1"/>
          </p:nvPr>
        </p:nvSpPr>
        <p:spPr>
          <a:xfrm>
            <a:off x="1369368" y="3096542"/>
            <a:ext cx="6400800" cy="2060649"/>
          </a:xfrm>
        </p:spPr>
        <p:txBody>
          <a:bodyPr>
            <a:normAutofit/>
          </a:bodyPr>
          <a:lstStyle/>
          <a:p>
            <a:r>
              <a:rPr lang="el-GR" sz="2400" dirty="0">
                <a:ln w="0"/>
                <a:effectLst>
                  <a:outerShdw blurRad="38100" dist="19050" dir="2700000" algn="tl" rotWithShape="0">
                    <a:schemeClr val="dk1">
                      <a:alpha val="40000"/>
                    </a:schemeClr>
                  </a:outerShdw>
                </a:effectLst>
                <a:latin typeface="Comic Sans MS" pitchFamily="66" charset="0"/>
              </a:rPr>
              <a:t>Μάθημα</a:t>
            </a:r>
            <a:r>
              <a:rPr lang="el-GR" sz="2800" dirty="0" smtClean="0"/>
              <a:t>:</a:t>
            </a:r>
            <a:r>
              <a:rPr lang="en-US" sz="2800" dirty="0" smtClean="0"/>
              <a:t> </a:t>
            </a:r>
            <a:r>
              <a:rPr lang="el-GR" altLang="el-GR" sz="2400" dirty="0">
                <a:ln w="0"/>
                <a:effectLst>
                  <a:outerShdw blurRad="38100" dist="19050" dir="2700000" algn="tl" rotWithShape="0">
                    <a:schemeClr val="dk1">
                      <a:alpha val="40000"/>
                    </a:schemeClr>
                  </a:outerShdw>
                </a:effectLst>
                <a:latin typeface="Comic Sans MS" pitchFamily="66" charset="0"/>
              </a:rPr>
              <a:t>Ιδιαιτερότητες των επαγγελμάτων υγείας</a:t>
            </a:r>
          </a:p>
          <a:p>
            <a:endParaRPr lang="en-US" sz="2400" dirty="0" smtClean="0"/>
          </a:p>
        </p:txBody>
      </p:sp>
      <p:sp>
        <p:nvSpPr>
          <p:cNvPr id="4" name="Ορθογώνιο 3"/>
          <p:cNvSpPr/>
          <p:nvPr/>
        </p:nvSpPr>
        <p:spPr>
          <a:xfrm>
            <a:off x="1475656" y="5445224"/>
            <a:ext cx="5508104" cy="369332"/>
          </a:xfrm>
          <a:prstGeom prst="rect">
            <a:avLst/>
          </a:prstGeom>
        </p:spPr>
        <p:txBody>
          <a:bodyPr wrap="square">
            <a:spAutoFit/>
          </a:bodyPr>
          <a:lstStyle/>
          <a:p>
            <a:r>
              <a:rPr lang="el-GR" dirty="0">
                <a:ln w="0"/>
                <a:effectLst>
                  <a:outerShdw blurRad="38100" dist="19050" dir="2700000" algn="tl" rotWithShape="0">
                    <a:schemeClr val="dk1">
                      <a:alpha val="40000"/>
                    </a:schemeClr>
                  </a:outerShdw>
                </a:effectLst>
                <a:latin typeface="Comic Sans MS" pitchFamily="66" charset="0"/>
              </a:rPr>
              <a:t>Εκπαιδεύτρια: </a:t>
            </a:r>
            <a:r>
              <a:rPr lang="el-GR" dirty="0" err="1">
                <a:ln w="0"/>
                <a:effectLst>
                  <a:outerShdw blurRad="38100" dist="19050" dir="2700000" algn="tl" rotWithShape="0">
                    <a:schemeClr val="dk1">
                      <a:alpha val="40000"/>
                    </a:schemeClr>
                  </a:outerShdw>
                </a:effectLst>
                <a:latin typeface="Comic Sans MS" pitchFamily="66" charset="0"/>
              </a:rPr>
              <a:t>Μαλτέζου</a:t>
            </a:r>
            <a:r>
              <a:rPr lang="el-GR" dirty="0">
                <a:ln w="0"/>
                <a:effectLst>
                  <a:outerShdw blurRad="38100" dist="19050" dir="2700000" algn="tl" rotWithShape="0">
                    <a:schemeClr val="dk1">
                      <a:alpha val="40000"/>
                    </a:schemeClr>
                  </a:outerShdw>
                </a:effectLst>
                <a:latin typeface="Comic Sans MS" pitchFamily="66" charset="0"/>
              </a:rPr>
              <a:t> Ελένη </a:t>
            </a:r>
            <a:r>
              <a:rPr lang="en-US" dirty="0">
                <a:ln w="0"/>
                <a:effectLst>
                  <a:outerShdw blurRad="38100" dist="19050" dir="2700000" algn="tl" rotWithShape="0">
                    <a:schemeClr val="dk1">
                      <a:alpha val="40000"/>
                    </a:schemeClr>
                  </a:outerShdw>
                </a:effectLst>
                <a:latin typeface="Comic Sans MS" pitchFamily="66" charset="0"/>
              </a:rPr>
              <a:t>MSc., Cert. </a:t>
            </a:r>
            <a:r>
              <a:rPr lang="en-US" dirty="0" err="1">
                <a:ln w="0"/>
                <a:effectLst>
                  <a:outerShdw blurRad="38100" dist="19050" dir="2700000" algn="tl" rotWithShape="0">
                    <a:schemeClr val="dk1">
                      <a:alpha val="40000"/>
                    </a:schemeClr>
                  </a:outerShdw>
                </a:effectLst>
                <a:latin typeface="Comic Sans MS" pitchFamily="66" charset="0"/>
              </a:rPr>
              <a:t>Mdt</a:t>
            </a:r>
            <a:r>
              <a:rPr lang="en-US" dirty="0">
                <a:ln w="0"/>
                <a:effectLst>
                  <a:outerShdw blurRad="38100" dist="19050" dir="2700000" algn="tl" rotWithShape="0">
                    <a:schemeClr val="dk1">
                      <a:alpha val="40000"/>
                    </a:schemeClr>
                  </a:outerShdw>
                </a:effectLst>
                <a:latin typeface="Comic Sans MS" pitchFamily="66" charset="0"/>
              </a:rPr>
              <a:t> </a:t>
            </a:r>
            <a:endParaRPr lang="el-GR" dirty="0">
              <a:ln w="0"/>
              <a:effectLst>
                <a:outerShdw blurRad="38100" dist="19050" dir="2700000" algn="tl" rotWithShape="0">
                  <a:schemeClr val="dk1">
                    <a:alpha val="40000"/>
                  </a:schemeClr>
                </a:outerShdw>
              </a:effectLst>
              <a:latin typeface="Comic Sans MS" pitchFamily="66" charset="0"/>
            </a:endParaRPr>
          </a:p>
        </p:txBody>
      </p:sp>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331640" y="1844824"/>
            <a:ext cx="6327805" cy="3024336"/>
          </a:xfrm>
        </p:spPr>
        <p:txBody>
          <a:bodyPr>
            <a:normAutofit/>
          </a:bodyPr>
          <a:lstStyle/>
          <a:p>
            <a:pPr algn="just">
              <a:lnSpc>
                <a:spcPct val="150000"/>
              </a:lnSpc>
            </a:pPr>
            <a:r>
              <a:rPr lang="el-GR" sz="2000" dirty="0" smtClean="0"/>
              <a:t>Γίνεται κατανοητό ότι οι επαγγελματίες υγείας που αντιμετωπίζουν αυτά τα διλήμματα σε καθημερινή βάση πρέπει να είναι θωρακισμένοι με γνώσεις αλλά και προσωπικότητα που θα τους επιτρέπει να διαμορφώσουν τον κατάλληλο επαγγελματικό χαρακτήρα</a:t>
            </a:r>
            <a:r>
              <a:rPr lang="en-US" sz="2000" dirty="0" smtClean="0"/>
              <a:t>.</a:t>
            </a:r>
            <a:endParaRPr lang="el-GR" sz="2000"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9</a:t>
            </a:fld>
            <a:endParaRPr lang="el-GR"/>
          </a:p>
        </p:txBody>
      </p:sp>
    </p:spTree>
    <p:extLst>
      <p:ext uri="{BB962C8B-B14F-4D97-AF65-F5344CB8AC3E}">
        <p14:creationId xmlns:p14="http://schemas.microsoft.com/office/powerpoint/2010/main" val="40478809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331640" y="1484784"/>
            <a:ext cx="6912768" cy="4464496"/>
          </a:xfrm>
        </p:spPr>
        <p:txBody>
          <a:bodyPr>
            <a:normAutofit lnSpcReduction="10000"/>
          </a:bodyPr>
          <a:lstStyle/>
          <a:p>
            <a:pPr algn="just">
              <a:lnSpc>
                <a:spcPct val="150000"/>
              </a:lnSpc>
              <a:spcBef>
                <a:spcPts val="1800"/>
              </a:spcBef>
            </a:pPr>
            <a:r>
              <a:rPr lang="el-GR" sz="2000" b="1" dirty="0" smtClean="0">
                <a:solidFill>
                  <a:srgbClr val="820000"/>
                </a:solidFill>
              </a:rPr>
              <a:t>Κατάλληλο</a:t>
            </a:r>
            <a:r>
              <a:rPr lang="el-GR" sz="2000" dirty="0" smtClean="0">
                <a:solidFill>
                  <a:srgbClr val="820000"/>
                </a:solidFill>
              </a:rPr>
              <a:t> </a:t>
            </a:r>
            <a:r>
              <a:rPr lang="el-GR" sz="2000" dirty="0" smtClean="0"/>
              <a:t>για να λειτουργήσουν σ’ ένα ΕΣΥ με όλες τις θετικές και αρνητικές παραμέτρους στις οποίες οφείλουν να συμβάλουν για να βελτιώνονται. </a:t>
            </a:r>
            <a:endParaRPr lang="el-GR" sz="2000" b="1" dirty="0" smtClean="0"/>
          </a:p>
          <a:p>
            <a:pPr algn="just">
              <a:lnSpc>
                <a:spcPct val="150000"/>
              </a:lnSpc>
              <a:spcBef>
                <a:spcPts val="1800"/>
              </a:spcBef>
            </a:pPr>
            <a:r>
              <a:rPr lang="el-GR" sz="2000" b="1" dirty="0" smtClean="0">
                <a:solidFill>
                  <a:srgbClr val="820000"/>
                </a:solidFill>
              </a:rPr>
              <a:t>Κατάλληλο</a:t>
            </a:r>
            <a:r>
              <a:rPr lang="el-GR" sz="2000" dirty="0" smtClean="0"/>
              <a:t> για να προσαρμόζεται στις ανάγκες των ασθενών – χρηστών του ΕΣΥ ή του ιδιωτικού τομέα χωρίς να μετατρέπονται σε υποχείριό τους, αλλά ούτε και σε αυταρχικό ή αδιάφορο «επαγγελματία»</a:t>
            </a:r>
            <a:r>
              <a:rPr lang="en-US" sz="2000" dirty="0" smtClean="0"/>
              <a:t>.</a:t>
            </a:r>
            <a:endParaRPr lang="el-GR" sz="2000" dirty="0" smtClean="0"/>
          </a:p>
          <a:p>
            <a:pPr algn="just">
              <a:lnSpc>
                <a:spcPct val="150000"/>
              </a:lnSpc>
              <a:spcBef>
                <a:spcPts val="1800"/>
              </a:spcBef>
            </a:pPr>
            <a:r>
              <a:rPr lang="el-GR" sz="2000" b="1" dirty="0" smtClean="0">
                <a:solidFill>
                  <a:srgbClr val="820000"/>
                </a:solidFill>
              </a:rPr>
              <a:t>Κατάλληλο</a:t>
            </a:r>
            <a:r>
              <a:rPr lang="el-GR" sz="2000" b="1" dirty="0" smtClean="0"/>
              <a:t> </a:t>
            </a:r>
            <a:r>
              <a:rPr lang="el-GR" sz="2000" dirty="0" smtClean="0"/>
              <a:t>να συνδυάζει  την επικερδή εργασία με την αυτοεκτίμηση για την επαγγελματική τους δραστηριότητα.</a:t>
            </a:r>
            <a:endParaRPr lang="el-GR" sz="2000" b="1" dirty="0" smtClean="0"/>
          </a:p>
          <a:p>
            <a:pPr algn="just">
              <a:lnSpc>
                <a:spcPct val="150000"/>
              </a:lnSpc>
              <a:spcBef>
                <a:spcPts val="1800"/>
              </a:spcBef>
            </a:pPr>
            <a:endParaRPr lang="el-GR" sz="2000"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10</a:t>
            </a:fld>
            <a:endParaRPr lang="el-GR"/>
          </a:p>
        </p:txBody>
      </p:sp>
    </p:spTree>
    <p:extLst>
      <p:ext uri="{BB962C8B-B14F-4D97-AF65-F5344CB8AC3E}">
        <p14:creationId xmlns:p14="http://schemas.microsoft.com/office/powerpoint/2010/main" val="40014810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259632" y="1772816"/>
            <a:ext cx="6399813" cy="3950253"/>
          </a:xfrm>
        </p:spPr>
        <p:txBody>
          <a:bodyPr>
            <a:normAutofit/>
          </a:bodyPr>
          <a:lstStyle/>
          <a:p>
            <a:pPr algn="just">
              <a:lnSpc>
                <a:spcPct val="150000"/>
              </a:lnSpc>
              <a:spcBef>
                <a:spcPts val="1800"/>
              </a:spcBef>
            </a:pPr>
            <a:r>
              <a:rPr lang="el-GR" sz="2000" dirty="0" smtClean="0"/>
              <a:t>Στην αντίθετη περίπτωση  δεν είναι  δυνατόν να αντεπεξέλθουν  την καθημερινή επαφή με τον ανθρώπινο πόνο και μάλιστα σε ένα περιβάλλον όχι πάντα  φιλόξενο και αξιοπρεπές και χωρίς οικονομική ικανοποίηση όπως συμβαίνει στην Ελληνική πραγματικότητα σήμερα (ΠΣΦ)</a:t>
            </a:r>
            <a:r>
              <a:rPr lang="en-US" sz="2000" dirty="0" smtClean="0"/>
              <a:t>.</a:t>
            </a:r>
            <a:endParaRPr lang="el-GR" sz="2000" b="1" dirty="0" smtClean="0"/>
          </a:p>
          <a:p>
            <a:pPr algn="just">
              <a:lnSpc>
                <a:spcPct val="150000"/>
              </a:lnSpc>
              <a:spcBef>
                <a:spcPts val="1800"/>
              </a:spcBef>
            </a:pPr>
            <a:endParaRPr lang="el-GR" sz="2000"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11</a:t>
            </a:fld>
            <a:endParaRPr lang="el-GR"/>
          </a:p>
        </p:txBody>
      </p:sp>
    </p:spTree>
    <p:extLst>
      <p:ext uri="{BB962C8B-B14F-4D97-AF65-F5344CB8AC3E}">
        <p14:creationId xmlns:p14="http://schemas.microsoft.com/office/powerpoint/2010/main" val="18202018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75656" y="1844824"/>
            <a:ext cx="6196405" cy="3603812"/>
          </a:xfrm>
        </p:spPr>
        <p:txBody>
          <a:bodyPr>
            <a:normAutofit lnSpcReduction="10000"/>
          </a:bodyPr>
          <a:lstStyle/>
          <a:p>
            <a:pPr algn="just">
              <a:lnSpc>
                <a:spcPct val="150000"/>
              </a:lnSpc>
              <a:spcBef>
                <a:spcPts val="600"/>
              </a:spcBef>
            </a:pPr>
            <a:r>
              <a:rPr lang="el-GR" sz="2000" dirty="0" smtClean="0"/>
              <a:t>"Οι επαγγελματίες υγείας ως ανθρώπινο δυναμικό Οργανισμών Υγείας έχουν ιδιαιτερότητες, σε σύγκριση με το ανθρώπινο δυναμικό  άλλων  Οργανισμών. Αυτό συμβαίνει όχι μόνο εξαιτίας του ρόλου τους μέσα στο νοσοκομείο αλλά και εξαιτίας της ανάγκης για συνεχή προσαρμογή στις προσδοκίες και τις απαιτήσεις της κοινωνίας".</a:t>
            </a:r>
          </a:p>
          <a:p>
            <a:pPr marL="0" indent="0" algn="r">
              <a:lnSpc>
                <a:spcPct val="150000"/>
              </a:lnSpc>
              <a:spcBef>
                <a:spcPts val="600"/>
              </a:spcBef>
              <a:buNone/>
            </a:pPr>
            <a:r>
              <a:rPr lang="el-GR" sz="2000" dirty="0" smtClean="0"/>
              <a:t>(</a:t>
            </a:r>
            <a:r>
              <a:rPr lang="el-GR" sz="2000" dirty="0" err="1" smtClean="0"/>
              <a:t>Σιγάλας</a:t>
            </a:r>
            <a:r>
              <a:rPr lang="el-GR" sz="2000" dirty="0" smtClean="0"/>
              <a:t> 2000)  </a:t>
            </a:r>
            <a:endParaRPr lang="el-GR" sz="2000" b="1" dirty="0" smtClean="0"/>
          </a:p>
          <a:p>
            <a:pPr algn="just">
              <a:lnSpc>
                <a:spcPct val="150000"/>
              </a:lnSpc>
              <a:spcBef>
                <a:spcPts val="600"/>
              </a:spcBef>
            </a:pPr>
            <a:endParaRPr lang="el-GR" sz="2000"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12</a:t>
            </a:fld>
            <a:endParaRPr lang="el-GR"/>
          </a:p>
        </p:txBody>
      </p:sp>
    </p:spTree>
    <p:extLst>
      <p:ext uri="{BB962C8B-B14F-4D97-AF65-F5344CB8AC3E}">
        <p14:creationId xmlns:p14="http://schemas.microsoft.com/office/powerpoint/2010/main" val="1360604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pPr algn="just">
              <a:lnSpc>
                <a:spcPct val="150000"/>
              </a:lnSpc>
              <a:spcBef>
                <a:spcPts val="0"/>
              </a:spcBef>
            </a:pPr>
            <a:r>
              <a:rPr lang="el-GR" sz="1400" dirty="0"/>
              <a:t>Γεωργία Πέττα. «Βιοηθική και Δεοντολογία στην Φυσικοθεραπεία. Ενότητα </a:t>
            </a:r>
            <a:r>
              <a:rPr lang="el-GR" sz="1400" dirty="0" smtClean="0"/>
              <a:t>6: </a:t>
            </a:r>
            <a:r>
              <a:rPr lang="el-GR" altLang="el-GR" sz="1400" dirty="0">
                <a:ln w="0"/>
              </a:rPr>
              <a:t>Ιδιαιτερότητες των επαγγελμάτων </a:t>
            </a:r>
            <a:r>
              <a:rPr lang="el-GR" altLang="el-GR" sz="1400" dirty="0" smtClean="0">
                <a:ln w="0"/>
              </a:rPr>
              <a:t>υγείας</a:t>
            </a:r>
            <a:r>
              <a:rPr lang="el-GR" sz="1400" dirty="0" smtClean="0"/>
              <a:t>. </a:t>
            </a:r>
            <a:r>
              <a:rPr lang="el-GR" sz="1400" dirty="0"/>
              <a:t>Τεχνολογικό Εκπαιδευτικό Ίδρυμα Αθήνας </a:t>
            </a:r>
            <a:r>
              <a:rPr lang="el-GR" sz="1400" dirty="0" smtClean="0"/>
              <a:t>Αθήνα </a:t>
            </a:r>
            <a:r>
              <a:rPr lang="el-GR" sz="1400" dirty="0"/>
              <a:t>2014.</a:t>
            </a:r>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13</a:t>
            </a:fld>
            <a:endParaRPr lang="el-GR"/>
          </a:p>
        </p:txBody>
      </p:sp>
    </p:spTree>
    <p:extLst>
      <p:ext uri="{BB962C8B-B14F-4D97-AF65-F5344CB8AC3E}">
        <p14:creationId xmlns:p14="http://schemas.microsoft.com/office/powerpoint/2010/main" val="2422762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idx="1"/>
          </p:nvPr>
        </p:nvSpPr>
        <p:spPr/>
        <p:txBody>
          <a:bodyPr>
            <a:normAutofit/>
          </a:bodyPr>
          <a:lstStyle/>
          <a:p>
            <a:pPr algn="just">
              <a:lnSpc>
                <a:spcPct val="150000"/>
              </a:lnSpc>
              <a:spcBef>
                <a:spcPts val="0"/>
              </a:spcBef>
            </a:pPr>
            <a:r>
              <a:rPr lang="el-GR" sz="2000" dirty="0" smtClean="0">
                <a:latin typeface="Arial" panose="020B0604020202020204" pitchFamily="34" charset="0"/>
                <a:cs typeface="Arial" panose="020B0604020202020204" pitchFamily="34" charset="0"/>
              </a:rPr>
              <a:t>Κατά την άσκηση ενός επαγγέλματος υγείας πολλές φορές ο εκτελών το επάγγελμα, βρίσκεται εμπρός σε πολλά και διαφορετικά μεταξύ τους διλήμματα.</a:t>
            </a:r>
            <a:endParaRPr lang="el-GR" sz="2000" b="1" dirty="0" smtClean="0">
              <a:latin typeface="Arial" panose="020B0604020202020204" pitchFamily="34" charset="0"/>
              <a:cs typeface="Arial" panose="020B0604020202020204" pitchFamily="34" charset="0"/>
            </a:endParaRPr>
          </a:p>
          <a:p>
            <a:pPr marL="0" indent="0" algn="just">
              <a:lnSpc>
                <a:spcPct val="150000"/>
              </a:lnSpc>
              <a:spcBef>
                <a:spcPts val="0"/>
              </a:spcBef>
              <a:buNone/>
            </a:pP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0326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idx="1"/>
          </p:nvPr>
        </p:nvSpPr>
        <p:spPr>
          <a:xfrm>
            <a:off x="1115616" y="1556792"/>
            <a:ext cx="6768752" cy="3830024"/>
          </a:xfrm>
        </p:spPr>
        <p:txBody>
          <a:bodyPr vert="horz" lIns="91440" tIns="45720" rIns="91440" bIns="45720" rtlCol="0" anchor="t">
            <a:normAutofit/>
          </a:bodyPr>
          <a:lstStyle/>
          <a:p>
            <a:pPr algn="just">
              <a:lnSpc>
                <a:spcPct val="150000"/>
              </a:lnSpc>
              <a:spcBef>
                <a:spcPts val="0"/>
              </a:spcBef>
            </a:pPr>
            <a:r>
              <a:rPr lang="el-GR" sz="2000" dirty="0">
                <a:latin typeface="Arial" panose="020B0604020202020204" pitchFamily="34" charset="0"/>
                <a:cs typeface="Arial" panose="020B0604020202020204" pitchFamily="34" charset="0"/>
              </a:rPr>
              <a:t>Η καθημερινή πρακτική, ιδιαίτερα μέσα στον χώρο των μεγάλων μονάδων νοσηλείας αναδεικνύει σωρεία «</a:t>
            </a:r>
            <a:r>
              <a:rPr lang="el-GR" sz="2000" dirty="0">
                <a:latin typeface="Arial" panose="020B0604020202020204" pitchFamily="34" charset="0"/>
                <a:cs typeface="Arial" panose="020B0604020202020204" pitchFamily="34" charset="0"/>
              </a:rPr>
              <a:t>διλημμάτων, </a:t>
            </a:r>
            <a:r>
              <a:rPr lang="el-GR" sz="2000" dirty="0">
                <a:latin typeface="Arial" panose="020B0604020202020204" pitchFamily="34" charset="0"/>
                <a:cs typeface="Arial" panose="020B0604020202020204" pitchFamily="34" charset="0"/>
              </a:rPr>
              <a:t>τα οποία πρέπει να αντιμετωπίζονται με  σύνεση, ψυχραιμία και προς την κατεύθυνση </a:t>
            </a:r>
            <a:r>
              <a:rPr lang="el-GR" sz="2000" u="sng" dirty="0">
                <a:latin typeface="Arial" panose="020B0604020202020204" pitchFamily="34" charset="0"/>
                <a:cs typeface="Arial" panose="020B0604020202020204" pitchFamily="34" charset="0"/>
              </a:rPr>
              <a:t>ωφελιμισμού του</a:t>
            </a:r>
            <a:r>
              <a:rPr lang="el-GR" sz="2000" u="sng" dirty="0">
                <a:latin typeface="Arial" panose="020B0604020202020204" pitchFamily="34" charset="0"/>
                <a:cs typeface="Arial" panose="020B0604020202020204" pitchFamily="34" charset="0"/>
              </a:rPr>
              <a:t> </a:t>
            </a:r>
            <a:r>
              <a:rPr lang="el-GR" sz="2000" u="sng" dirty="0">
                <a:latin typeface="Arial" panose="020B0604020202020204" pitchFamily="34" charset="0"/>
                <a:cs typeface="Arial" panose="020B0604020202020204" pitchFamily="34" charset="0"/>
              </a:rPr>
              <a:t>αγαθού «υγεία», που αναζητούν οι «χρήστες  ασθενείς», μέσα στο νοσηλευτικό χώρο από τους επαγγελματίες υγείας</a:t>
            </a:r>
            <a:r>
              <a:rPr lang="el-GR" sz="2000" dirty="0">
                <a:latin typeface="Arial" panose="020B0604020202020204" pitchFamily="34" charset="0"/>
                <a:cs typeface="Arial" panose="020B0604020202020204" pitchFamily="34" charset="0"/>
              </a:rPr>
              <a:t>.</a:t>
            </a:r>
          </a:p>
          <a:p>
            <a:pPr algn="just">
              <a:lnSpc>
                <a:spcPct val="150000"/>
              </a:lnSpc>
              <a:spcBef>
                <a:spcPts val="0"/>
              </a:spcBef>
            </a:pP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49485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idx="1"/>
          </p:nvPr>
        </p:nvSpPr>
        <p:spPr>
          <a:xfrm>
            <a:off x="1115616" y="1700808"/>
            <a:ext cx="6984776" cy="4032448"/>
          </a:xfrm>
        </p:spPr>
        <p:txBody>
          <a:bodyPr>
            <a:normAutofit/>
          </a:bodyPr>
          <a:lstStyle/>
          <a:p>
            <a:pPr marL="0" indent="0" algn="just">
              <a:lnSpc>
                <a:spcPct val="150000"/>
              </a:lnSpc>
              <a:buNone/>
            </a:pPr>
            <a:r>
              <a:rPr lang="el-GR" sz="2000" dirty="0" smtClean="0">
                <a:latin typeface="Arial" panose="020B0604020202020204" pitchFamily="34" charset="0"/>
                <a:cs typeface="Arial" panose="020B0604020202020204" pitchFamily="34" charset="0"/>
              </a:rPr>
              <a:t>Τα διλήμματα αυτά μπορεί να προέρχονται από τρεις διαφορετικές κατευθύνσεις.</a:t>
            </a:r>
            <a:endParaRPr lang="el-GR" sz="2000" b="1" dirty="0" smtClean="0">
              <a:latin typeface="Arial" panose="020B0604020202020204" pitchFamily="34" charset="0"/>
              <a:cs typeface="Arial" panose="020B0604020202020204" pitchFamily="34" charset="0"/>
            </a:endParaRPr>
          </a:p>
          <a:p>
            <a:pPr algn="just">
              <a:lnSpc>
                <a:spcPct val="150000"/>
              </a:lnSpc>
            </a:pPr>
            <a:r>
              <a:rPr lang="el-GR" sz="2000" b="1" dirty="0" smtClean="0">
                <a:latin typeface="Arial" panose="020B0604020202020204" pitchFamily="34" charset="0"/>
                <a:cs typeface="Arial" panose="020B0604020202020204" pitchFamily="34" charset="0"/>
              </a:rPr>
              <a:t> Σχέση υγειονομικού και ασθενούς</a:t>
            </a:r>
            <a:r>
              <a:rPr lang="en-US" sz="2000" b="1" dirty="0" smtClean="0">
                <a:latin typeface="Arial" panose="020B0604020202020204" pitchFamily="34" charset="0"/>
                <a:cs typeface="Arial" panose="020B0604020202020204" pitchFamily="34" charset="0"/>
              </a:rPr>
              <a:t>.</a:t>
            </a:r>
            <a:endParaRPr lang="el-GR" sz="2000" b="1" dirty="0" smtClean="0">
              <a:latin typeface="Arial" panose="020B0604020202020204" pitchFamily="34" charset="0"/>
              <a:cs typeface="Arial" panose="020B0604020202020204" pitchFamily="34" charset="0"/>
            </a:endParaRPr>
          </a:p>
          <a:p>
            <a:pPr algn="just">
              <a:lnSpc>
                <a:spcPct val="150000"/>
              </a:lnSpc>
            </a:pPr>
            <a:r>
              <a:rPr lang="el-GR" sz="2000" b="1" dirty="0" smtClean="0">
                <a:latin typeface="Arial" panose="020B0604020202020204" pitchFamily="34" charset="0"/>
                <a:cs typeface="Arial" panose="020B0604020202020204" pitchFamily="34" charset="0"/>
              </a:rPr>
              <a:t> Σχέση υγειονομικού και οικείου περιβάλλοντος του ασθενή</a:t>
            </a:r>
            <a:r>
              <a:rPr lang="en-US" sz="2000" b="1" dirty="0" smtClean="0">
                <a:latin typeface="Arial" panose="020B0604020202020204" pitchFamily="34" charset="0"/>
                <a:cs typeface="Arial" panose="020B0604020202020204" pitchFamily="34" charset="0"/>
              </a:rPr>
              <a:t>.</a:t>
            </a:r>
            <a:endParaRPr lang="el-GR" sz="2000" b="1" dirty="0" smtClean="0">
              <a:latin typeface="Arial" panose="020B0604020202020204" pitchFamily="34" charset="0"/>
              <a:cs typeface="Arial" panose="020B0604020202020204" pitchFamily="34" charset="0"/>
            </a:endParaRPr>
          </a:p>
          <a:p>
            <a:pPr algn="just">
              <a:lnSpc>
                <a:spcPct val="150000"/>
              </a:lnSpc>
            </a:pPr>
            <a:r>
              <a:rPr lang="el-GR" sz="2000" b="1" dirty="0" smtClean="0">
                <a:latin typeface="Arial" panose="020B0604020202020204" pitchFamily="34" charset="0"/>
                <a:cs typeface="Arial" panose="020B0604020202020204" pitchFamily="34" charset="0"/>
              </a:rPr>
              <a:t> Σχέση υγειονομικού και συνάδελφων– συνεργατών</a:t>
            </a:r>
            <a:r>
              <a:rPr lang="en-US" sz="2000" b="1" dirty="0" smtClean="0">
                <a:latin typeface="Arial" panose="020B0604020202020204" pitchFamily="34" charset="0"/>
                <a:cs typeface="Arial" panose="020B0604020202020204" pitchFamily="34" charset="0"/>
              </a:rPr>
              <a:t>.</a:t>
            </a:r>
            <a:endParaRPr lang="el-GR"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30804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idx="1"/>
          </p:nvPr>
        </p:nvSpPr>
        <p:spPr>
          <a:xfrm>
            <a:off x="683568" y="1412776"/>
            <a:ext cx="7776864" cy="4896544"/>
          </a:xfrm>
        </p:spPr>
        <p:txBody>
          <a:bodyPr>
            <a:normAutofit/>
          </a:bodyPr>
          <a:lstStyle/>
          <a:p>
            <a:pPr algn="just">
              <a:lnSpc>
                <a:spcPct val="150000"/>
              </a:lnSpc>
              <a:spcBef>
                <a:spcPts val="1800"/>
              </a:spcBef>
            </a:pPr>
            <a:r>
              <a:rPr lang="el-GR" sz="2000" dirty="0" smtClean="0">
                <a:latin typeface="Arial" panose="020B0604020202020204" pitchFamily="34" charset="0"/>
                <a:cs typeface="Arial" panose="020B0604020202020204" pitchFamily="34" charset="0"/>
              </a:rPr>
              <a:t>Τα συνηθέστερα «προβλήματα» που προκύπτουν κατά την ανάπτυξη </a:t>
            </a:r>
            <a:r>
              <a:rPr lang="el-GR" sz="2000" b="1" dirty="0" smtClean="0">
                <a:latin typeface="Arial" panose="020B0604020202020204" pitchFamily="34" charset="0"/>
                <a:cs typeface="Arial" panose="020B0604020202020204" pitchFamily="34" charset="0"/>
              </a:rPr>
              <a:t>σχέσεως υγειονομικού – ασθενή</a:t>
            </a:r>
            <a:r>
              <a:rPr lang="el-GR" sz="2000" dirty="0" smtClean="0">
                <a:latin typeface="Arial" panose="020B0604020202020204" pitchFamily="34" charset="0"/>
                <a:cs typeface="Arial" panose="020B0604020202020204" pitchFamily="34" charset="0"/>
              </a:rPr>
              <a:t>, αφορούν κυρίως στις περιπτώσεις όπως, αφού ενημερωθεί ο </a:t>
            </a:r>
            <a:r>
              <a:rPr lang="el-GR" sz="2000" b="1" dirty="0" smtClean="0">
                <a:latin typeface="Arial" panose="020B0604020202020204" pitchFamily="34" charset="0"/>
                <a:cs typeface="Arial" panose="020B0604020202020204" pitchFamily="34" charset="0"/>
              </a:rPr>
              <a:t>ασθενής</a:t>
            </a:r>
            <a:r>
              <a:rPr lang="el-GR" sz="2000" dirty="0" smtClean="0">
                <a:latin typeface="Arial" panose="020B0604020202020204" pitchFamily="34" charset="0"/>
                <a:cs typeface="Arial" panose="020B0604020202020204" pitchFamily="34" charset="0"/>
              </a:rPr>
              <a:t> για την κατάσταση της υγείας του και το θεραπευτικό σχήμα που του προτείνεται, ο ίδιος μπορεί να </a:t>
            </a:r>
            <a:r>
              <a:rPr lang="el-GR" sz="2000" b="1" dirty="0" smtClean="0">
                <a:latin typeface="Arial" panose="020B0604020202020204" pitchFamily="34" charset="0"/>
                <a:cs typeface="Arial" panose="020B0604020202020204" pitchFamily="34" charset="0"/>
              </a:rPr>
              <a:t>διαφωνεί με τον θεραπευτή του. </a:t>
            </a:r>
          </a:p>
          <a:p>
            <a:pPr algn="just">
              <a:lnSpc>
                <a:spcPct val="150000"/>
              </a:lnSpc>
              <a:spcBef>
                <a:spcPts val="1800"/>
              </a:spcBef>
            </a:pPr>
            <a:r>
              <a:rPr lang="el-GR" sz="2000" dirty="0" smtClean="0">
                <a:latin typeface="Arial" panose="020B0604020202020204" pitchFamily="34" charset="0"/>
                <a:cs typeface="Arial" panose="020B0604020202020204" pitchFamily="34" charset="0"/>
              </a:rPr>
              <a:t>Σε αυτές τις περιπτώσεις ο θεραπευτής, προσπαθεί να «πείσει» τον ασθενή του, τι είναι καλύτερο για αυτόν, χωρίς να καταστρατηγήσει την αυτονομία</a:t>
            </a:r>
            <a:r>
              <a:rPr lang="el-GR" sz="2000" b="1" dirty="0" smtClean="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του.</a:t>
            </a:r>
          </a:p>
          <a:p>
            <a:pPr algn="just">
              <a:lnSpc>
                <a:spcPct val="150000"/>
              </a:lnSpc>
              <a:spcBef>
                <a:spcPts val="1800"/>
              </a:spcBef>
            </a:pP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09410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idx="1"/>
          </p:nvPr>
        </p:nvSpPr>
        <p:spPr>
          <a:xfrm>
            <a:off x="755576" y="1484784"/>
            <a:ext cx="7488832" cy="4320480"/>
          </a:xfrm>
        </p:spPr>
        <p:txBody>
          <a:bodyPr>
            <a:normAutofit/>
          </a:bodyPr>
          <a:lstStyle/>
          <a:p>
            <a:pPr algn="just">
              <a:lnSpc>
                <a:spcPct val="150000"/>
              </a:lnSpc>
              <a:spcBef>
                <a:spcPts val="1800"/>
              </a:spcBef>
            </a:pPr>
            <a:r>
              <a:rPr lang="el-GR" sz="2000" dirty="0" smtClean="0">
                <a:latin typeface="Arial" panose="020B0604020202020204" pitchFamily="34" charset="0"/>
                <a:cs typeface="Arial" panose="020B0604020202020204" pitchFamily="34" charset="0"/>
              </a:rPr>
              <a:t>Το θέμα έχει απασχολήσει πολλούς μελετητές, οι οποίοι προτείνουν συγκεκριμένα πρότυπα – διαγράμματα, προκειμένου να οδηγηθεί κανείς στην λήψη αποφάσεων</a:t>
            </a:r>
            <a:r>
              <a:rPr lang="en-US" sz="2000" dirty="0" smtClean="0">
                <a:latin typeface="Arial" panose="020B0604020202020204" pitchFamily="34" charset="0"/>
                <a:cs typeface="Arial" panose="020B0604020202020204" pitchFamily="34" charset="0"/>
              </a:rPr>
              <a:t>.</a:t>
            </a:r>
            <a:endParaRPr lang="el-GR" sz="2000" dirty="0" smtClean="0">
              <a:latin typeface="Arial" panose="020B0604020202020204" pitchFamily="34" charset="0"/>
              <a:cs typeface="Arial" panose="020B0604020202020204" pitchFamily="34" charset="0"/>
            </a:endParaRPr>
          </a:p>
          <a:p>
            <a:pPr algn="just">
              <a:lnSpc>
                <a:spcPct val="150000"/>
              </a:lnSpc>
              <a:spcBef>
                <a:spcPts val="1800"/>
              </a:spcBef>
            </a:pPr>
            <a:r>
              <a:rPr lang="el-GR" sz="2000" dirty="0" smtClean="0">
                <a:latin typeface="Arial" panose="020B0604020202020204" pitchFamily="34" charset="0"/>
                <a:cs typeface="Arial" panose="020B0604020202020204" pitchFamily="34" charset="0"/>
              </a:rPr>
              <a:t> Σύμφωνα με την διερεύνηση της διεθνούς βιβλιογραφίας έχουν αναπτυχθεί θεωρίες – μοντέλα, που προτείνουν μια αλληλουχία διεργασιών από την πλευρά των υγειονομικών,  ως μέθοδοι προσέγγισης. </a:t>
            </a:r>
            <a:endParaRPr lang="el-GR"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5</a:t>
            </a:fld>
            <a:endParaRPr lang="el-GR"/>
          </a:p>
        </p:txBody>
      </p:sp>
    </p:spTree>
    <p:extLst>
      <p:ext uri="{BB962C8B-B14F-4D97-AF65-F5344CB8AC3E}">
        <p14:creationId xmlns:p14="http://schemas.microsoft.com/office/powerpoint/2010/main" val="13067171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99592" y="2119257"/>
            <a:ext cx="6759853" cy="3603812"/>
          </a:xfrm>
        </p:spPr>
        <p:txBody>
          <a:bodyPr>
            <a:normAutofit/>
          </a:bodyPr>
          <a:lstStyle/>
          <a:p>
            <a:pPr algn="just">
              <a:lnSpc>
                <a:spcPct val="150000"/>
              </a:lnSpc>
            </a:pPr>
            <a:r>
              <a:rPr lang="el-GR" sz="2000" dirty="0">
                <a:latin typeface="Arial" panose="020B0604020202020204" pitchFamily="34" charset="0"/>
                <a:cs typeface="Arial" panose="020B0604020202020204" pitchFamily="34" charset="0"/>
              </a:rPr>
              <a:t>Αυτές οι προτάσεις εντοπίζονται κυρίως στο ότι αναζητούν </a:t>
            </a:r>
            <a:r>
              <a:rPr lang="el-GR" sz="2000" b="1" dirty="0">
                <a:latin typeface="Arial" panose="020B0604020202020204" pitchFamily="34" charset="0"/>
                <a:cs typeface="Arial" panose="020B0604020202020204" pitchFamily="34" charset="0"/>
              </a:rPr>
              <a:t>επικέντρωση</a:t>
            </a:r>
            <a:r>
              <a:rPr lang="el-GR" sz="2000" dirty="0">
                <a:latin typeface="Arial" panose="020B0604020202020204" pitchFamily="34" charset="0"/>
                <a:cs typeface="Arial" panose="020B0604020202020204" pitchFamily="34" charset="0"/>
              </a:rPr>
              <a:t> στο πρόβλημα, με </a:t>
            </a:r>
            <a:r>
              <a:rPr lang="el-GR" sz="2000" b="1" dirty="0">
                <a:latin typeface="Arial" panose="020B0604020202020204" pitchFamily="34" charset="0"/>
                <a:cs typeface="Arial" panose="020B0604020202020204" pitchFamily="34" charset="0"/>
              </a:rPr>
              <a:t>εξειδικευμένο περιχαρακωμένο </a:t>
            </a:r>
            <a:r>
              <a:rPr lang="el-GR" sz="2000" dirty="0">
                <a:latin typeface="Arial" panose="020B0604020202020204" pitchFamily="34" charset="0"/>
                <a:cs typeface="Arial" panose="020B0604020202020204" pitchFamily="34" charset="0"/>
              </a:rPr>
              <a:t>τρόπο ανάλυσης, αφ’ ενός </a:t>
            </a:r>
            <a:r>
              <a:rPr lang="el-GR" sz="2000" dirty="0" smtClean="0">
                <a:latin typeface="Arial" panose="020B0604020202020204" pitchFamily="34" charset="0"/>
                <a:cs typeface="Arial" panose="020B0604020202020204" pitchFamily="34" charset="0"/>
              </a:rPr>
              <a:t>την </a:t>
            </a:r>
            <a:r>
              <a:rPr lang="el-GR" sz="2000" b="1" dirty="0" smtClean="0">
                <a:latin typeface="Arial" panose="020B0604020202020204" pitchFamily="34" charset="0"/>
                <a:cs typeface="Arial" panose="020B0604020202020204" pitchFamily="34" charset="0"/>
              </a:rPr>
              <a:t>ανάδειξη, </a:t>
            </a:r>
            <a:r>
              <a:rPr lang="el-GR" sz="2000" dirty="0" smtClean="0">
                <a:latin typeface="Arial" panose="020B0604020202020204" pitchFamily="34" charset="0"/>
                <a:cs typeface="Arial" panose="020B0604020202020204" pitchFamily="34" charset="0"/>
              </a:rPr>
              <a:t> και αφ</a:t>
            </a:r>
            <a:r>
              <a:rPr lang="el-GR" sz="2000" dirty="0">
                <a:latin typeface="Arial" panose="020B0604020202020204" pitchFamily="34" charset="0"/>
                <a:cs typeface="Arial" panose="020B0604020202020204" pitchFamily="34" charset="0"/>
              </a:rPr>
              <a:t>’ ετέρου όλων των πιθανών εναλλακτικών λύσεων (θεραπευτικών), σε συνδυασμό με </a:t>
            </a:r>
            <a:r>
              <a:rPr lang="el-GR" sz="2000" b="1" dirty="0">
                <a:latin typeface="Arial" panose="020B0604020202020204" pitchFamily="34" charset="0"/>
                <a:cs typeface="Arial" panose="020B0604020202020204" pitchFamily="34" charset="0"/>
              </a:rPr>
              <a:t>αποτίμηση των πιθανών αποτελεσμάτων</a:t>
            </a:r>
            <a:r>
              <a:rPr lang="en-US" sz="2000" b="1" dirty="0">
                <a:latin typeface="Arial" panose="020B0604020202020204" pitchFamily="34" charset="0"/>
                <a:cs typeface="Arial" panose="020B0604020202020204" pitchFamily="34" charset="0"/>
              </a:rPr>
              <a:t>.</a:t>
            </a:r>
            <a:endParaRPr lang="el-GR" sz="2000" b="1" dirty="0">
              <a:latin typeface="Arial" panose="020B0604020202020204" pitchFamily="34" charset="0"/>
              <a:cs typeface="Arial" panose="020B0604020202020204" pitchFamily="34" charset="0"/>
            </a:endParaRPr>
          </a:p>
          <a:p>
            <a:pPr marL="0" indent="0" algn="r">
              <a:lnSpc>
                <a:spcPct val="150000"/>
              </a:lnSpc>
              <a:buNone/>
            </a:pPr>
            <a:r>
              <a:rPr lang="el-GR" sz="20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Caplan</a:t>
            </a:r>
            <a:r>
              <a:rPr lang="el-GR" sz="20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Callahan</a:t>
            </a:r>
            <a:r>
              <a:rPr lang="el-GR" sz="20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and Haas</a:t>
            </a:r>
            <a:r>
              <a:rPr lang="el-GR" sz="2000" dirty="0">
                <a:latin typeface="Arial" panose="020B0604020202020204" pitchFamily="34" charset="0"/>
                <a:cs typeface="Arial" panose="020B0604020202020204" pitchFamily="34" charset="0"/>
              </a:rPr>
              <a:t> 1987)</a:t>
            </a:r>
          </a:p>
          <a:p>
            <a:pPr marL="0" indent="0">
              <a:buNone/>
            </a:pPr>
            <a:endParaRPr lang="el-GR" sz="2000" dirty="0">
              <a:latin typeface="Arial" panose="020B0604020202020204" pitchFamily="34" charset="0"/>
              <a:cs typeface="Arial" panose="020B0604020202020204" pitchFamily="34" charset="0"/>
            </a:endParaRPr>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6</a:t>
            </a:fld>
            <a:endParaRPr lang="el-GR"/>
          </a:p>
        </p:txBody>
      </p:sp>
    </p:spTree>
    <p:extLst>
      <p:ext uri="{BB962C8B-B14F-4D97-AF65-F5344CB8AC3E}">
        <p14:creationId xmlns:p14="http://schemas.microsoft.com/office/powerpoint/2010/main" val="3867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idx="1"/>
          </p:nvPr>
        </p:nvSpPr>
        <p:spPr>
          <a:xfrm>
            <a:off x="827584" y="1196752"/>
            <a:ext cx="7416824" cy="5472608"/>
          </a:xfrm>
        </p:spPr>
        <p:txBody>
          <a:bodyPr>
            <a:normAutofit/>
          </a:bodyPr>
          <a:lstStyle/>
          <a:p>
            <a:pPr algn="just">
              <a:lnSpc>
                <a:spcPct val="150000"/>
              </a:lnSpc>
              <a:spcBef>
                <a:spcPts val="1800"/>
              </a:spcBef>
            </a:pPr>
            <a:r>
              <a:rPr lang="el-GR" sz="2000" dirty="0" smtClean="0"/>
              <a:t>Γίνεται επίσης κατανοητό ότι το πολιτιστικό μόρφωμα, οι </a:t>
            </a:r>
            <a:r>
              <a:rPr lang="el-GR" sz="2000" dirty="0" err="1" smtClean="0"/>
              <a:t>συμπεριφορικές</a:t>
            </a:r>
            <a:r>
              <a:rPr lang="el-GR" sz="2000" dirty="0" smtClean="0"/>
              <a:t> προσαρμογές, η επιθυμία να "επαγγέλλεσαι ότι διάλεξες και όχι ότι έτυχε", οι προοπτικές εξέλιξης, η κοινωνική καταξίωση και άλλοι ψυχολογικοί και κοινωνικοί παράγοντες μπορεί να καταστήσουν τον επιστήμονα υγείας περισσότερο ή λιγότερο ικανό στο να ανταποκριθεί σε αυτές τις  ανάγκες του οργανισμού-μονάδας, μέσα στον οποίο λειτουργεί</a:t>
            </a:r>
            <a:r>
              <a:rPr lang="el-GR" sz="2000" dirty="0" smtClean="0"/>
              <a:t>.</a:t>
            </a:r>
            <a:endParaRPr lang="el-GR" sz="2000" dirty="0" smtClean="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7</a:t>
            </a:fld>
            <a:endParaRPr lang="el-GR"/>
          </a:p>
        </p:txBody>
      </p:sp>
    </p:spTree>
    <p:extLst>
      <p:ext uri="{BB962C8B-B14F-4D97-AF65-F5344CB8AC3E}">
        <p14:creationId xmlns:p14="http://schemas.microsoft.com/office/powerpoint/2010/main" val="22252180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87624" y="1412776"/>
            <a:ext cx="6471821" cy="4310293"/>
          </a:xfrm>
        </p:spPr>
        <p:txBody>
          <a:bodyPr>
            <a:normAutofit/>
          </a:bodyPr>
          <a:lstStyle/>
          <a:p>
            <a:pPr algn="just">
              <a:lnSpc>
                <a:spcPct val="150000"/>
              </a:lnSpc>
            </a:pPr>
            <a:r>
              <a:rPr lang="el-GR" sz="2000" dirty="0" smtClean="0"/>
              <a:t>Σύμφωνα με </a:t>
            </a:r>
            <a:r>
              <a:rPr lang="el-GR" sz="2000" dirty="0" smtClean="0"/>
              <a:t>μελέτες, </a:t>
            </a:r>
            <a:r>
              <a:rPr lang="el-GR" sz="2000" dirty="0" smtClean="0"/>
              <a:t>καθώς και παρατηρήσεις του </a:t>
            </a:r>
            <a:r>
              <a:rPr lang="en-US" sz="2000" dirty="0" err="1" smtClean="0"/>
              <a:t>Magistro</a:t>
            </a:r>
            <a:r>
              <a:rPr lang="el-GR" sz="2000" dirty="0" smtClean="0"/>
              <a:t>, 1989, οι επαγγελματίες υγείας οφείλουν </a:t>
            </a:r>
            <a:r>
              <a:rPr lang="el-GR" sz="2000" dirty="0" smtClean="0"/>
              <a:t>να </a:t>
            </a:r>
            <a:r>
              <a:rPr lang="el-GR" sz="2000" dirty="0" smtClean="0"/>
              <a:t>προσπαθήσουν σκληρά προς την κατεύθυνση οριοθέτησης τόσο του επιστημονικού όσο και του εργασιακού υπόβαθρου, πάνω στο οποίο θα στηριχθούν οι κώδικες , που θα υποστηρίξουν τον καθημερινό αγώνα τους. </a:t>
            </a:r>
          </a:p>
          <a:p>
            <a:pPr algn="just">
              <a:lnSpc>
                <a:spcPct val="150000"/>
              </a:lnSpc>
            </a:pPr>
            <a:endParaRPr lang="el-GR" sz="2000"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8</a:t>
            </a:fld>
            <a:endParaRPr lang="el-GR"/>
          </a:p>
        </p:txBody>
      </p:sp>
    </p:spTree>
    <p:extLst>
      <p:ext uri="{BB962C8B-B14F-4D97-AF65-F5344CB8AC3E}">
        <p14:creationId xmlns:p14="http://schemas.microsoft.com/office/powerpoint/2010/main" val="334710535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fddbdb8527b556a8b722b5f7478d938a3826b0e2"/>
  <p:tag name="ISPRING_RESOURCE_PATHS_HASH_PRESENTER" val="c6ace4378abd8d611be9b12b26cadd89a89f24b"/>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Πινέζα">
  <a:themeElements>
    <a:clrScheme name="Πινέζα">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Πινέζα">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Πινέζα">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290</TotalTime>
  <Words>655</Words>
  <Application>Microsoft Office PowerPoint</Application>
  <PresentationFormat>Προβολή στην οθόνη (4:3)</PresentationFormat>
  <Paragraphs>35</Paragraphs>
  <Slides>14</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Πινέζα</vt:lpstr>
      <vt:lpstr>Ειδικότητα : Βοηθός Φυσικοθεραπείας  ΑΡΧΕΣ ΔΕΟΝΤΟΛΟΓΙΑΣ/ ΒΙΟΗΘΙΚΗΣ ΣΤΗ ΦΥΣΙΚΟΘΕΡΑΠΕΙΑ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Τίτλος Μαθήματος</dc:title>
  <dc:creator>opencourses@teiath.gr</dc:creator>
  <cp:lastModifiedBy>User</cp:lastModifiedBy>
  <cp:revision>93</cp:revision>
  <dcterms:created xsi:type="dcterms:W3CDTF">2014-02-21T09:13:28Z</dcterms:created>
  <dcterms:modified xsi:type="dcterms:W3CDTF">2025-01-19T15:59:11Z</dcterms:modified>
</cp:coreProperties>
</file>