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3" r:id="rId2"/>
    <p:sldId id="256" r:id="rId3"/>
    <p:sldId id="261" r:id="rId4"/>
    <p:sldId id="262" r:id="rId5"/>
    <p:sldId id="259" r:id="rId6"/>
    <p:sldId id="265" r:id="rId7"/>
    <p:sldId id="258" r:id="rId8"/>
    <p:sldId id="26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Χρήστης των Windows" initials="ΧτW" lastIdx="0" clrIdx="0">
    <p:extLst>
      <p:ext uri="{19B8F6BF-5375-455C-9EA6-DF929625EA0E}">
        <p15:presenceInfo xmlns:p15="http://schemas.microsoft.com/office/powerpoint/2012/main" userId="Χρήστης των Window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522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 smtClean="0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11/14/2022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scene3d>
              <a:camera prst="isometricTopUp"/>
              <a:lightRig rig="threePt" dir="t"/>
            </a:scene3d>
            <a:sp3d extrusionH="57150">
              <a:bevelT w="38100" h="38100" prst="angle"/>
            </a:sp3d>
          </a:bodyPr>
          <a:lstStyle/>
          <a:p>
            <a:pPr marL="0" indent="0" algn="ctr">
              <a:buNone/>
            </a:pPr>
            <a:r>
              <a:rPr lang="el-GR" sz="8800" b="1" dirty="0" smtClean="0">
                <a:solidFill>
                  <a:srgbClr val="FF000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</a:rPr>
              <a:t>ΣΤΑΤΙΣΤΙΚΗ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4177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Ορθογώνιο 4"/>
          <p:cNvSpPr/>
          <p:nvPr/>
        </p:nvSpPr>
        <p:spPr>
          <a:xfrm>
            <a:off x="1016000" y="622300"/>
            <a:ext cx="109601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200" dirty="0"/>
              <a:t>Ως ορισμό της «Στατιστικής» θα δώσουμε τον συνηθέστερο και πλέον γνωστό ορισμό</a:t>
            </a:r>
          </a:p>
          <a:p>
            <a:r>
              <a:rPr lang="el-GR" sz="3200" dirty="0"/>
              <a:t>του R.A. </a:t>
            </a:r>
            <a:r>
              <a:rPr lang="el-GR" sz="3200" dirty="0" err="1"/>
              <a:t>Fisher</a:t>
            </a:r>
            <a:r>
              <a:rPr lang="el-GR" sz="3200" dirty="0"/>
              <a:t> (1890-1962), πατέρα της σύγχρονης Στατιστικής</a:t>
            </a:r>
            <a:r>
              <a:rPr lang="el-GR" sz="3200" dirty="0" smtClean="0"/>
              <a:t>:</a:t>
            </a:r>
          </a:p>
          <a:p>
            <a:endParaRPr lang="el-GR" sz="3200" dirty="0"/>
          </a:p>
          <a:p>
            <a:r>
              <a:rPr lang="el-GR" sz="3200" b="1" dirty="0">
                <a:solidFill>
                  <a:srgbClr val="FF0000"/>
                </a:solidFill>
              </a:rPr>
              <a:t>Στατιστική</a:t>
            </a:r>
            <a:r>
              <a:rPr lang="el-GR" sz="3200" dirty="0"/>
              <a:t> είναι ένα σύνολο αρχών και μεθοδολογιών για:</a:t>
            </a:r>
          </a:p>
          <a:p>
            <a:r>
              <a:rPr lang="el-GR" sz="3200" dirty="0" smtClean="0"/>
              <a:t> </a:t>
            </a:r>
            <a:r>
              <a:rPr lang="el-GR" sz="3200" dirty="0"/>
              <a:t>το σχεδιασμό της διαδικασίας συλλογής δεδομένων</a:t>
            </a:r>
          </a:p>
          <a:p>
            <a:r>
              <a:rPr lang="el-GR" sz="3200" dirty="0" smtClean="0"/>
              <a:t> </a:t>
            </a:r>
            <a:r>
              <a:rPr lang="el-GR" sz="3200" dirty="0"/>
              <a:t>τη συνοπτική και αποτελεσματική παρουσίασή τους</a:t>
            </a:r>
          </a:p>
          <a:p>
            <a:r>
              <a:rPr lang="el-GR" sz="3200" dirty="0" smtClean="0"/>
              <a:t> </a:t>
            </a:r>
            <a:r>
              <a:rPr lang="el-GR" sz="3200" dirty="0"/>
              <a:t>την ανάλυση και εξαγωγή αντίστοιχων συμπερασμάτων.</a:t>
            </a:r>
          </a:p>
        </p:txBody>
      </p:sp>
    </p:spTree>
    <p:extLst>
      <p:ext uri="{BB962C8B-B14F-4D97-AF65-F5344CB8AC3E}">
        <p14:creationId xmlns:p14="http://schemas.microsoft.com/office/powerpoint/2010/main" val="1414186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495300"/>
            <a:ext cx="11099800" cy="6540500"/>
          </a:xfrm>
        </p:spPr>
        <p:txBody>
          <a:bodyPr>
            <a:noAutofit/>
          </a:bodyPr>
          <a:lstStyle/>
          <a:p>
            <a:endParaRPr lang="en-US" sz="3600" b="1" dirty="0" smtClean="0"/>
          </a:p>
          <a:p>
            <a:endParaRPr lang="en-US" sz="3600" b="1" dirty="0"/>
          </a:p>
          <a:p>
            <a:r>
              <a:rPr lang="el-GR" sz="3600" b="1" dirty="0" smtClean="0"/>
              <a:t>Στατιστική </a:t>
            </a:r>
            <a:r>
              <a:rPr lang="el-GR" sz="3600" b="1" dirty="0"/>
              <a:t>είναι : </a:t>
            </a:r>
            <a:endParaRPr lang="el-GR" sz="3600" dirty="0"/>
          </a:p>
          <a:p>
            <a:pPr marL="0" indent="0">
              <a:buNone/>
            </a:pPr>
            <a:r>
              <a:rPr lang="el-GR" sz="3600" dirty="0"/>
              <a:t> </a:t>
            </a:r>
            <a:r>
              <a:rPr lang="el-GR" sz="3600" dirty="0" smtClean="0"/>
              <a:t>– </a:t>
            </a:r>
            <a:r>
              <a:rPr lang="el-GR" sz="3600" dirty="0"/>
              <a:t>Η συλλογή. </a:t>
            </a:r>
          </a:p>
          <a:p>
            <a:r>
              <a:rPr lang="el-GR" sz="3600" dirty="0"/>
              <a:t>– Οργάνωση. </a:t>
            </a:r>
          </a:p>
          <a:p>
            <a:r>
              <a:rPr lang="el-GR" sz="3600" dirty="0"/>
              <a:t>– Ανάλυση. </a:t>
            </a:r>
          </a:p>
          <a:p>
            <a:r>
              <a:rPr lang="el-GR" sz="3600" dirty="0"/>
              <a:t>– Παρουσίαση. </a:t>
            </a:r>
          </a:p>
          <a:p>
            <a:r>
              <a:rPr lang="el-GR" sz="3600" dirty="0"/>
              <a:t>– Ερμηνεία δεδομένων. </a:t>
            </a:r>
          </a:p>
          <a:p>
            <a:pPr marL="0" indent="0">
              <a:buNone/>
            </a:pPr>
            <a:r>
              <a:rPr lang="el-GR" sz="3600" dirty="0" smtClean="0"/>
              <a:t>• </a:t>
            </a:r>
            <a:r>
              <a:rPr lang="el-GR" sz="3600" dirty="0"/>
              <a:t>Μέσω της διεξαγωγής</a:t>
            </a:r>
            <a:r>
              <a:rPr lang="el-GR" sz="3600" b="1" dirty="0"/>
              <a:t> ερευνών και πειραμάτων</a:t>
            </a:r>
            <a:endParaRPr lang="el-GR" sz="3600" dirty="0"/>
          </a:p>
        </p:txBody>
      </p:sp>
      <p:sp>
        <p:nvSpPr>
          <p:cNvPr id="2" name="TextBox 1"/>
          <p:cNvSpPr txBox="1"/>
          <p:nvPr/>
        </p:nvSpPr>
        <p:spPr>
          <a:xfrm>
            <a:off x="2476500" y="457200"/>
            <a:ext cx="673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4000" b="1" dirty="0" smtClean="0">
                <a:solidFill>
                  <a:srgbClr val="FF0000"/>
                </a:solidFill>
              </a:rPr>
              <a:t>ΑΛΛΟΣ ΟΡΙΣΜΟΣ</a:t>
            </a:r>
            <a:endParaRPr lang="el-GR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97987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168400" y="317500"/>
            <a:ext cx="10336212" cy="6540500"/>
          </a:xfrm>
        </p:spPr>
        <p:txBody>
          <a:bodyPr/>
          <a:lstStyle/>
          <a:p>
            <a:r>
              <a:rPr lang="el-GR" sz="3200" b="1" dirty="0"/>
              <a:t>ΠΛΗΘΥΣΜΟΣ: </a:t>
            </a:r>
            <a:r>
              <a:rPr lang="el-GR" sz="3200" dirty="0"/>
              <a:t>Το θεωρητικό σύνολο ομοειδών «περιπτώσεων». </a:t>
            </a:r>
            <a:endParaRPr lang="el-GR" sz="3200" dirty="0" smtClean="0"/>
          </a:p>
          <a:p>
            <a:pPr marL="0" indent="0">
              <a:buNone/>
            </a:pPr>
            <a:endParaRPr lang="el-GR" sz="3200" dirty="0"/>
          </a:p>
          <a:p>
            <a:r>
              <a:rPr lang="el-GR" sz="3200" dirty="0"/>
              <a:t>•</a:t>
            </a:r>
            <a:r>
              <a:rPr lang="el-GR" sz="3200" b="1" u="sng" dirty="0"/>
              <a:t> Μεταβλητή</a:t>
            </a:r>
            <a:r>
              <a:rPr lang="el-GR" sz="3200" b="1" dirty="0"/>
              <a:t>: </a:t>
            </a:r>
            <a:r>
              <a:rPr lang="el-GR" sz="3200" dirty="0"/>
              <a:t>Ένα </a:t>
            </a:r>
            <a:r>
              <a:rPr lang="el-GR" sz="3200" u="sng" dirty="0"/>
              <a:t>χαρακτηριστικό </a:t>
            </a:r>
            <a:r>
              <a:rPr lang="el-GR" sz="3200" dirty="0"/>
              <a:t>το οποίο </a:t>
            </a:r>
            <a:r>
              <a:rPr lang="el-GR" sz="3200" u="sng" dirty="0"/>
              <a:t>μεταβάλλεται.</a:t>
            </a:r>
            <a:r>
              <a:rPr lang="el-GR" sz="3200" dirty="0"/>
              <a:t> </a:t>
            </a:r>
          </a:p>
          <a:p>
            <a:r>
              <a:rPr lang="el-GR" sz="3200" dirty="0"/>
              <a:t>– Δηλαδή με κάποιο τρόπο </a:t>
            </a:r>
            <a:r>
              <a:rPr lang="el-GR" sz="3200" dirty="0" err="1"/>
              <a:t>μετράται</a:t>
            </a:r>
            <a:r>
              <a:rPr lang="el-GR" sz="3200" dirty="0"/>
              <a:t>. </a:t>
            </a:r>
          </a:p>
          <a:p>
            <a:r>
              <a:rPr lang="el-GR" sz="3200" dirty="0"/>
              <a:t>– Μπορεί να πάρει διάφορες τιμές. </a:t>
            </a:r>
          </a:p>
          <a:p>
            <a:r>
              <a:rPr lang="el-GR" sz="3200" dirty="0"/>
              <a:t>• </a:t>
            </a:r>
            <a:r>
              <a:rPr lang="el-GR" sz="3200" dirty="0" err="1"/>
              <a:t>Π.χ</a:t>
            </a:r>
            <a:r>
              <a:rPr lang="el-GR" sz="3200" dirty="0"/>
              <a:t> το ύψος των φοιτητών του τμήματος ΛΧ. </a:t>
            </a:r>
          </a:p>
          <a:p>
            <a:r>
              <a:rPr lang="el-GR" sz="3200" dirty="0"/>
              <a:t>• 1. </a:t>
            </a:r>
            <a:r>
              <a:rPr lang="el-GR" sz="3200" u="sng" dirty="0"/>
              <a:t>Ποσοτικές Μεταβλητές</a:t>
            </a:r>
            <a:r>
              <a:rPr lang="el-GR" sz="3200" b="1" dirty="0"/>
              <a:t>: Επιδέχονται μέτρηση. </a:t>
            </a:r>
            <a:endParaRPr lang="el-GR" sz="3200" dirty="0"/>
          </a:p>
          <a:p>
            <a:r>
              <a:rPr lang="el-GR" sz="3200" dirty="0"/>
              <a:t>• 2. </a:t>
            </a:r>
            <a:r>
              <a:rPr lang="el-GR" sz="3200" u="sng" dirty="0"/>
              <a:t>Ποιοτικές Μεταβλητές</a:t>
            </a:r>
            <a:r>
              <a:rPr lang="el-GR" sz="3200" b="1" dirty="0"/>
              <a:t>: Δεν επιδέχονται μέτρηση </a:t>
            </a:r>
            <a:r>
              <a:rPr lang="el-GR" sz="3200" b="1" dirty="0" err="1"/>
              <a:t>π.χ</a:t>
            </a:r>
            <a:r>
              <a:rPr lang="el-GR" sz="3200" b="1" dirty="0"/>
              <a:t> το φύλο, η οικογενειακή κατάσταση. </a:t>
            </a:r>
            <a:endParaRPr lang="el-GR" sz="3200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033092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l-GR" dirty="0" smtClean="0"/>
              <a:t>ΠΑΡΑΔΕΙΓΜΑΤΑ ΜΕΤΑΒΛΗΤΩΝ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09600" y="1384300"/>
            <a:ext cx="10895012" cy="52705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b="1" dirty="0"/>
              <a:t>Διάκριση </a:t>
            </a:r>
            <a:r>
              <a:rPr lang="el-GR" sz="2000" b="1" dirty="0" smtClean="0"/>
              <a:t>μεταβλητών</a:t>
            </a:r>
          </a:p>
          <a:p>
            <a:pPr marL="0" indent="0">
              <a:buNone/>
            </a:pPr>
            <a:endParaRPr lang="el-GR" sz="2000" b="1" dirty="0"/>
          </a:p>
          <a:p>
            <a:pPr marL="0" indent="0">
              <a:buNone/>
            </a:pPr>
            <a:r>
              <a:rPr lang="el-GR" sz="2000" dirty="0"/>
              <a:t>Οι μεταβλητές διακρίνονται σε:</a:t>
            </a:r>
          </a:p>
          <a:p>
            <a:r>
              <a:rPr lang="el-GR" sz="2000" dirty="0" smtClean="0"/>
              <a:t> </a:t>
            </a:r>
            <a:r>
              <a:rPr lang="el-GR" sz="2000" b="1" dirty="0"/>
              <a:t>Ποιοτικές </a:t>
            </a:r>
            <a:r>
              <a:rPr lang="el-GR" sz="2000" dirty="0"/>
              <a:t>αν οι τιμές τους δεν είναι αριθμοί, όπως είναι: τα χρώματα των </a:t>
            </a:r>
            <a:r>
              <a:rPr lang="el-GR" sz="2000" dirty="0" smtClean="0"/>
              <a:t>αυτοκινήτων</a:t>
            </a:r>
            <a:r>
              <a:rPr lang="el-GR" sz="2000" dirty="0"/>
              <a:t>, το φύλο των μαθητών κ.τ.λ.</a:t>
            </a:r>
          </a:p>
          <a:p>
            <a:r>
              <a:rPr lang="el-GR" sz="2000" dirty="0" smtClean="0"/>
              <a:t> </a:t>
            </a:r>
            <a:r>
              <a:rPr lang="el-GR" sz="2000" b="1" dirty="0"/>
              <a:t>Ποσοτικές </a:t>
            </a:r>
            <a:r>
              <a:rPr lang="el-GR" sz="2000" dirty="0"/>
              <a:t>αν οι τιμές τους είναι αριθμητικές και επιδέχονται μέτρηση, όπως είναι: ο</a:t>
            </a:r>
          </a:p>
          <a:p>
            <a:pPr marL="0" indent="0">
              <a:buNone/>
            </a:pPr>
            <a:r>
              <a:rPr lang="el-GR" sz="2000" dirty="0"/>
              <a:t>ετήσιος αριθμός των τροχαίων ατυχημάτων, το ύψος των μαθητών </a:t>
            </a:r>
            <a:r>
              <a:rPr lang="el-GR" sz="2000" dirty="0" err="1"/>
              <a:t>κ.τ.λ</a:t>
            </a:r>
            <a:endParaRPr lang="el-GR" sz="2000" dirty="0"/>
          </a:p>
          <a:p>
            <a:r>
              <a:rPr lang="el-GR" sz="2000" dirty="0" smtClean="0"/>
              <a:t> </a:t>
            </a:r>
            <a:r>
              <a:rPr lang="el-GR" sz="2000" b="1" dirty="0"/>
              <a:t>Διακριτές </a:t>
            </a:r>
            <a:r>
              <a:rPr lang="el-GR" sz="2000" dirty="0"/>
              <a:t>αν παίρνουν μεμονωμένες τιμές, όπως είναι: ο αριθμός των παιδιών</a:t>
            </a:r>
          </a:p>
          <a:p>
            <a:pPr marL="0" indent="0">
              <a:buNone/>
            </a:pPr>
            <a:r>
              <a:rPr lang="el-GR" sz="2000" dirty="0"/>
              <a:t>των οικογενειών, το νούμερο των γυναικείων παπουτσιών ανά μισό πόντο κ.τ.λ.</a:t>
            </a:r>
          </a:p>
          <a:p>
            <a:r>
              <a:rPr lang="el-GR" sz="2000" dirty="0" smtClean="0"/>
              <a:t> </a:t>
            </a:r>
            <a:r>
              <a:rPr lang="el-GR" sz="2000" b="1" dirty="0"/>
              <a:t>Συνεχείς </a:t>
            </a:r>
            <a:r>
              <a:rPr lang="el-GR" sz="2000" dirty="0"/>
              <a:t>αν μπορούν να πάρουν οποιαδήποτε τιμή ενός διαστήματος, όπως είναι:</a:t>
            </a:r>
          </a:p>
          <a:p>
            <a:pPr marL="0" indent="0">
              <a:buNone/>
            </a:pPr>
            <a:r>
              <a:rPr lang="el-GR" sz="2000" dirty="0"/>
              <a:t>το βάρος των μαθητών, ο χρόνος που χρειάζονται οι μαθητές για να απαντήσουν</a:t>
            </a:r>
          </a:p>
          <a:p>
            <a:pPr marL="0" indent="0">
              <a:buNone/>
            </a:pPr>
            <a:r>
              <a:rPr lang="el-GR" sz="2000" dirty="0"/>
              <a:t>σε ένα διαγώνισμα κ.τ.λ</a:t>
            </a:r>
            <a:r>
              <a:rPr lang="el-GR" dirty="0"/>
              <a:t>.</a:t>
            </a:r>
          </a:p>
          <a:p>
            <a:pPr marL="0" indent="0">
              <a:buNone/>
            </a:pP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420394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168400" y="317500"/>
            <a:ext cx="10336212" cy="6540500"/>
          </a:xfrm>
        </p:spPr>
        <p:txBody>
          <a:bodyPr/>
          <a:lstStyle/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/>
          </a:p>
          <a:p>
            <a:r>
              <a:rPr lang="el-GR" dirty="0" smtClean="0"/>
              <a:t>•</a:t>
            </a:r>
            <a:r>
              <a:rPr lang="el-GR" sz="3600" b="1" dirty="0" smtClean="0">
                <a:solidFill>
                  <a:srgbClr val="FF0000"/>
                </a:solidFill>
              </a:rPr>
              <a:t>ΣΤΑΤΙΣΤΙΚΟ ΣΤΟΙΧΕΙΟ (Σ.Σ.): </a:t>
            </a:r>
          </a:p>
          <a:p>
            <a:pPr marL="0" indent="0">
              <a:buNone/>
            </a:pPr>
            <a:r>
              <a:rPr lang="el-GR" sz="3600" dirty="0" smtClean="0"/>
              <a:t>–</a:t>
            </a:r>
            <a:r>
              <a:rPr lang="el-GR" sz="3600" dirty="0"/>
              <a:t>Οποιαδήποτε τιμή της Μεταβλητής </a:t>
            </a:r>
            <a:endParaRPr lang="el-GR" sz="3600" dirty="0" smtClean="0"/>
          </a:p>
          <a:p>
            <a:pPr marL="0" indent="0">
              <a:buNone/>
            </a:pPr>
            <a:endParaRPr lang="el-GR" sz="3600" dirty="0"/>
          </a:p>
          <a:p>
            <a:r>
              <a:rPr lang="el-GR" sz="3600" dirty="0"/>
              <a:t>•</a:t>
            </a:r>
            <a:r>
              <a:rPr lang="el-GR" sz="3600" b="1" dirty="0">
                <a:solidFill>
                  <a:srgbClr val="FF0000"/>
                </a:solidFill>
              </a:rPr>
              <a:t>Ποσοτικές Μεταβλητές</a:t>
            </a:r>
            <a:r>
              <a:rPr lang="el-GR" sz="3600" b="1" dirty="0"/>
              <a:t>:</a:t>
            </a:r>
            <a:endParaRPr lang="el-GR" sz="3600" dirty="0"/>
          </a:p>
          <a:p>
            <a:r>
              <a:rPr lang="el-GR" sz="3600" dirty="0" smtClean="0"/>
              <a:t>–</a:t>
            </a:r>
            <a:r>
              <a:rPr lang="el-GR" sz="3600" b="1" u="sng" dirty="0" err="1" smtClean="0"/>
              <a:t>Συνεχείς</a:t>
            </a:r>
            <a:r>
              <a:rPr lang="el-GR" sz="3600" dirty="0" err="1" smtClean="0"/>
              <a:t>.Μπορούν</a:t>
            </a:r>
            <a:r>
              <a:rPr lang="el-GR" sz="3600" dirty="0" smtClean="0"/>
              <a:t> να πάρουν οποιαδήποτε τιμή μεταξύ δυο πραγματικών αριθμών. </a:t>
            </a:r>
          </a:p>
          <a:p>
            <a:r>
              <a:rPr lang="el-GR" sz="3600" dirty="0" smtClean="0"/>
              <a:t>–</a:t>
            </a:r>
            <a:r>
              <a:rPr lang="el-GR" sz="3600" b="1" u="sng" dirty="0" err="1"/>
              <a:t>Ασυνεχείς</a:t>
            </a:r>
            <a:r>
              <a:rPr lang="el-GR" sz="3600" b="1" dirty="0" err="1"/>
              <a:t>.</a:t>
            </a:r>
            <a:r>
              <a:rPr lang="el-GR" sz="3600" dirty="0" err="1"/>
              <a:t>Παίρνουν</a:t>
            </a:r>
            <a:r>
              <a:rPr lang="el-GR" sz="3600" dirty="0"/>
              <a:t> μόνο ακέραιες τιμές 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102798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473200" y="2413000"/>
            <a:ext cx="10031412" cy="4241800"/>
          </a:xfrm>
        </p:spPr>
        <p:txBody>
          <a:bodyPr>
            <a:normAutofit/>
          </a:bodyPr>
          <a:lstStyle/>
          <a:p>
            <a:r>
              <a:rPr lang="el-GR" dirty="0" smtClean="0"/>
              <a:t>Το </a:t>
            </a:r>
            <a:r>
              <a:rPr lang="el-GR" dirty="0"/>
              <a:t>σύνολο, στο οποίο επικεντρωνόμαστε σε μια έρευνα, ονομάζεται </a:t>
            </a:r>
            <a:r>
              <a:rPr lang="el-GR" b="1" dirty="0"/>
              <a:t>πληθυσμός </a:t>
            </a:r>
            <a:r>
              <a:rPr lang="el-GR" dirty="0" smtClean="0"/>
              <a:t>της έρευνας</a:t>
            </a:r>
            <a:r>
              <a:rPr lang="el-GR" dirty="0"/>
              <a:t>. Τα στοιχεία του πληθυσμού συχνά αναφέρονται ως </a:t>
            </a:r>
            <a:r>
              <a:rPr lang="el-GR" b="1" dirty="0"/>
              <a:t>άτομα </a:t>
            </a:r>
            <a:r>
              <a:rPr lang="el-GR" dirty="0"/>
              <a:t>του πληθυσμού.</a:t>
            </a:r>
          </a:p>
          <a:p>
            <a:r>
              <a:rPr lang="el-GR" dirty="0" smtClean="0"/>
              <a:t> </a:t>
            </a:r>
            <a:r>
              <a:rPr lang="el-GR" dirty="0"/>
              <a:t>Τις περισσότερες φορές είναι πρακτικά πολύ δύσκολο ή και αδύνατο να </a:t>
            </a:r>
            <a:r>
              <a:rPr lang="el-GR" dirty="0" smtClean="0"/>
              <a:t>προσεγγίσουμε </a:t>
            </a:r>
            <a:r>
              <a:rPr lang="el-GR" dirty="0"/>
              <a:t>καθένα από τα άτομα του πληθυσμού, για τεχνικούς λόγους ή λόγω </a:t>
            </a:r>
            <a:r>
              <a:rPr lang="el-GR" dirty="0" err="1" smtClean="0"/>
              <a:t>χρόνου,κόστους</a:t>
            </a:r>
            <a:r>
              <a:rPr lang="el-GR" dirty="0" smtClean="0"/>
              <a:t> </a:t>
            </a:r>
            <a:r>
              <a:rPr lang="el-GR" dirty="0"/>
              <a:t>κ.τ.λ. Στις περιπτώσεις αυτές επιλέγουμε ένα μέρος του πληθυσμού </a:t>
            </a:r>
            <a:r>
              <a:rPr lang="el-GR" dirty="0" smtClean="0"/>
              <a:t>που</a:t>
            </a:r>
            <a:r>
              <a:rPr lang="en-US" dirty="0" smtClean="0"/>
              <a:t> </a:t>
            </a:r>
            <a:r>
              <a:rPr lang="el-GR" dirty="0" smtClean="0"/>
              <a:t>είναι </a:t>
            </a:r>
            <a:r>
              <a:rPr lang="el-GR" dirty="0"/>
              <a:t>αντιπροσωπευτικό του πληθυσμού και το εξετάζουμε. Το μέρος αυτό του </a:t>
            </a:r>
            <a:r>
              <a:rPr lang="el-GR" dirty="0" smtClean="0"/>
              <a:t>πληθυσμού </a:t>
            </a:r>
            <a:r>
              <a:rPr lang="el-GR" dirty="0"/>
              <a:t>λέγεται </a:t>
            </a:r>
            <a:r>
              <a:rPr lang="el-GR" b="1" dirty="0"/>
              <a:t>δείγμα</a:t>
            </a:r>
            <a:r>
              <a:rPr lang="el-GR" dirty="0"/>
              <a:t>.</a:t>
            </a:r>
          </a:p>
          <a:p>
            <a:r>
              <a:rPr lang="el-GR" dirty="0" smtClean="0"/>
              <a:t> </a:t>
            </a:r>
            <a:r>
              <a:rPr lang="el-GR" dirty="0"/>
              <a:t>Τα χαρακτηριστικά ως προς τα οποία εξετάζουμε τα άτομα ενός πληθυσμού </a:t>
            </a:r>
            <a:r>
              <a:rPr lang="el-GR" dirty="0" smtClean="0"/>
              <a:t>λέγονται</a:t>
            </a:r>
            <a:r>
              <a:rPr lang="en-US" dirty="0" smtClean="0"/>
              <a:t> </a:t>
            </a:r>
            <a:r>
              <a:rPr lang="el-GR" dirty="0" smtClean="0"/>
              <a:t>μεταβλητές </a:t>
            </a:r>
            <a:r>
              <a:rPr lang="el-GR" dirty="0"/>
              <a:t>και συμβολίζονται με ένα κεφαλαίο γράμμα Χ, Υ, Ζ, ... κ.τ.λ.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598718" y="966355"/>
            <a:ext cx="51954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 smtClean="0">
                <a:solidFill>
                  <a:srgbClr val="FF0000"/>
                </a:solidFill>
              </a:rPr>
              <a:t>Πληθυσμός έρευνας</a:t>
            </a:r>
            <a:endParaRPr lang="el-GR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9773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Θέση περιεχομένου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89213" y="2908300"/>
            <a:ext cx="8915400" cy="2228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6260918"/>
      </p:ext>
    </p:extLst>
  </p:cSld>
  <p:clrMapOvr>
    <a:masterClrMapping/>
  </p:clrMapOvr>
</p:sld>
</file>

<file path=ppt/theme/theme1.xml><?xml version="1.0" encoding="utf-8"?>
<a:theme xmlns:a="http://schemas.openxmlformats.org/drawingml/2006/main" name="Θρόισμα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29</TotalTime>
  <Words>418</Words>
  <Application>Microsoft Office PowerPoint</Application>
  <PresentationFormat>Ευρεία οθόνη</PresentationFormat>
  <Paragraphs>50</Paragraphs>
  <Slides>8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Θρόισμα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ΠΑΡΑΔΕΙΓΜΑΤΑ ΜΕΤΑΒΛΗΤΩΝ 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Χρήστης των Windows</dc:creator>
  <cp:lastModifiedBy>Χρήστης των Windows</cp:lastModifiedBy>
  <cp:revision>6</cp:revision>
  <dcterms:created xsi:type="dcterms:W3CDTF">2022-11-03T11:37:15Z</dcterms:created>
  <dcterms:modified xsi:type="dcterms:W3CDTF">2022-11-14T08:39:10Z</dcterms:modified>
</cp:coreProperties>
</file>