
<file path=[Content_Types].xml><?xml version="1.0" encoding="utf-8"?>
<Types xmlns="http://schemas.openxmlformats.org/package/2006/content-types">
  <Default Extension="png" ContentType="image/png"/>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
  </p:notesMasterIdLst>
  <p:handoutMasterIdLst>
    <p:handoutMasterId r:id="rId38"/>
  </p:handoutMasterIdLst>
  <p:sldIdLst>
    <p:sldId id="258" r:id="rId3"/>
    <p:sldId id="261" r:id="rId5"/>
    <p:sldId id="262" r:id="rId6"/>
    <p:sldId id="263" r:id="rId7"/>
    <p:sldId id="264" r:id="rId8"/>
    <p:sldId id="265" r:id="rId9"/>
    <p:sldId id="266" r:id="rId10"/>
    <p:sldId id="268" r:id="rId11"/>
    <p:sldId id="269" r:id="rId12"/>
    <p:sldId id="270" r:id="rId13"/>
    <p:sldId id="271" r:id="rId14"/>
    <p:sldId id="272" r:id="rId15"/>
    <p:sldId id="273" r:id="rId16"/>
    <p:sldId id="274" r:id="rId17"/>
    <p:sldId id="275" r:id="rId18"/>
    <p:sldId id="276" r:id="rId19"/>
    <p:sldId id="277" r:id="rId20"/>
    <p:sldId id="279" r:id="rId21"/>
    <p:sldId id="280" r:id="rId22"/>
    <p:sldId id="281" r:id="rId23"/>
    <p:sldId id="283" r:id="rId24"/>
    <p:sldId id="284" r:id="rId25"/>
    <p:sldId id="285" r:id="rId26"/>
    <p:sldId id="286" r:id="rId27"/>
    <p:sldId id="287" r:id="rId28"/>
    <p:sldId id="288" r:id="rId29"/>
    <p:sldId id="289" r:id="rId30"/>
    <p:sldId id="290" r:id="rId31"/>
    <p:sldId id="291" r:id="rId32"/>
    <p:sldId id="292" r:id="rId33"/>
    <p:sldId id="293" r:id="rId34"/>
    <p:sldId id="294" r:id="rId35"/>
    <p:sldId id="295" r:id="rId36"/>
    <p:sldId id="296" r:id="rId37"/>
  </p:sldIdLst>
  <p:sldSz cx="12188825"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5" pos="3839" userDrawn="1">
          <p15:clr>
            <a:srgbClr val="A4A3A4"/>
          </p15:clr>
        </p15:guide>
        <p15:guide id="6" pos="100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073A0DAA-6AF3-43AB-8588-CEC1D06C72B9}"/>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howGuides="1">
      <p:cViewPr varScale="1">
        <p:scale>
          <a:sx n="79" d="100"/>
          <a:sy n="79" d="100"/>
        </p:scale>
        <p:origin x="-342" y="-78"/>
      </p:cViewPr>
      <p:guideLst>
        <p:guide orient="horz" pos="2160"/>
        <p:guide pos="3839"/>
        <p:guide pos="1007"/>
      </p:guideLst>
    </p:cSldViewPr>
  </p:slideViewPr>
  <p:notesTextViewPr>
    <p:cViewPr>
      <p:scale>
        <a:sx n="1" d="1"/>
        <a:sy n="1" d="1"/>
      </p:scale>
      <p:origin x="0" y="0"/>
    </p:cViewPr>
  </p:notesTextViewPr>
  <p:notesViewPr>
    <p:cSldViewPr showGuides="1">
      <p:cViewPr varScale="1">
        <p:scale>
          <a:sx n="88" d="100"/>
          <a:sy n="88" d="100"/>
        </p:scale>
        <p:origin x="3072"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1" Type="http://schemas.openxmlformats.org/officeDocument/2006/relationships/tableStyles" Target="tableStyles.xml"/><Relationship Id="rId40" Type="http://schemas.openxmlformats.org/officeDocument/2006/relationships/viewProps" Target="viewProps.xml"/><Relationship Id="rId4" Type="http://schemas.openxmlformats.org/officeDocument/2006/relationships/notesMaster" Target="notesMasters/notesMaster1.xml"/><Relationship Id="rId39" Type="http://schemas.openxmlformats.org/officeDocument/2006/relationships/presProps" Target="presProps.xml"/><Relationship Id="rId38" Type="http://schemas.openxmlformats.org/officeDocument/2006/relationships/handoutMaster" Target="handoutMasters/handoutMaster1.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el-GR" dirty="0"/>
          </a:p>
        </p:txBody>
      </p:sp>
      <p:sp>
        <p:nvSpPr>
          <p:cNvPr id="3" name="Θέση ημερομηνίας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rtl="0"/>
            <a:fld id="{0541D5F5-6E49-41BD-A135-A87EE057E2F6}" type="datetime1">
              <a:rPr lang="el-GR" smtClean="0"/>
            </a:fld>
            <a:endParaRPr lang="el-GR" dirty="0"/>
          </a:p>
        </p:txBody>
      </p:sp>
      <p:sp>
        <p:nvSpPr>
          <p:cNvPr id="4" name="Θέση υποσέλιδου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el-GR" dirty="0"/>
          </a:p>
        </p:txBody>
      </p:sp>
      <p:sp>
        <p:nvSpPr>
          <p:cNvPr id="5" name="Θέση αριθμού διαφάνειας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04360E59-1627-4404-ACC5-51C744AB0F27}" type="slidenum">
              <a:rPr lang="el-GR" smtClean="0"/>
            </a:fld>
            <a:endParaRPr lang="el-GR" dirty="0"/>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solidFill>
                  <a:schemeClr val="tx1"/>
                </a:solidFill>
              </a:defRPr>
            </a:lvl1pPr>
          </a:lstStyle>
          <a:p>
            <a:pPr rtl="0"/>
            <a:endParaRPr lang="el-GR" dirty="0"/>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solidFill>
                  <a:schemeClr val="tx1"/>
                </a:solidFill>
              </a:defRPr>
            </a:lvl1pPr>
          </a:lstStyle>
          <a:p>
            <a:pPr rtl="0"/>
            <a:fld id="{24A0433C-7446-4B14-9B3D-7BAA16BCFE87}" type="datetime1">
              <a:rPr lang="el-GR" smtClean="0"/>
            </a:fld>
            <a:endParaRPr lang="el-GR" dirty="0"/>
          </a:p>
        </p:txBody>
      </p:sp>
      <p:sp>
        <p:nvSpPr>
          <p:cNvPr id="4" name="Θέση εικόνας διαφάνειας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rtl="0"/>
            <a:endParaRPr lang="el-GR" dirty="0"/>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el-GR" dirty="0"/>
              <a:t>Στυλ υποδείγματος κειμένου</a:t>
            </a:r>
            <a:endParaRPr lang="el-GR" dirty="0"/>
          </a:p>
          <a:p>
            <a:pPr lvl="1" rtl="0"/>
            <a:r>
              <a:rPr lang="el-GR" dirty="0"/>
              <a:t>Δεύτερου επιπέδου</a:t>
            </a:r>
            <a:endParaRPr lang="el-GR" dirty="0"/>
          </a:p>
          <a:p>
            <a:pPr lvl="2" rtl="0"/>
            <a:r>
              <a:rPr lang="el-GR" dirty="0"/>
              <a:t>Τρίτου επιπέδου</a:t>
            </a:r>
            <a:endParaRPr lang="el-GR" dirty="0"/>
          </a:p>
          <a:p>
            <a:pPr lvl="3" rtl="0"/>
            <a:r>
              <a:rPr lang="el-GR" dirty="0"/>
              <a:t>Τέταρτου επιπέδου</a:t>
            </a:r>
            <a:endParaRPr lang="el-GR" dirty="0"/>
          </a:p>
          <a:p>
            <a:pPr lvl="4" rtl="0"/>
            <a:r>
              <a:rPr lang="el-GR" dirty="0"/>
              <a:t>Πέμπτου επιπέδου</a:t>
            </a:r>
            <a:endParaRPr lang="el-GR" dirty="0"/>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solidFill>
                  <a:schemeClr val="tx1"/>
                </a:solidFill>
              </a:defRPr>
            </a:lvl1pPr>
          </a:lstStyle>
          <a:p>
            <a:pPr rtl="0"/>
            <a:endParaRPr lang="el-GR" dirty="0"/>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solidFill>
                  <a:schemeClr val="tx1"/>
                </a:solidFill>
              </a:defRPr>
            </a:lvl1pPr>
          </a:lstStyle>
          <a:p>
            <a:pPr rtl="0"/>
            <a:fld id="{841221E5-7225-48EB-A4EE-420E7BFCF705}" type="slidenum">
              <a:rPr lang="el-GR" smtClean="0"/>
            </a:fld>
            <a:endParaRPr lang="el-GR" dirty="0"/>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200" kern="1200">
        <a:solidFill>
          <a:schemeClr val="tx2"/>
        </a:solidFill>
        <a:latin typeface="+mn-lt"/>
        <a:ea typeface="+mn-ea"/>
        <a:cs typeface="+mn-cs"/>
      </a:defRPr>
    </a:lvl2pPr>
    <a:lvl3pPr marL="914400" algn="l" defTabSz="914400" rtl="0" eaLnBrk="1" latinLnBrk="0" hangingPunct="1">
      <a:defRPr sz="1200" kern="1200">
        <a:solidFill>
          <a:schemeClr val="tx2"/>
        </a:solidFill>
        <a:latin typeface="+mn-lt"/>
        <a:ea typeface="+mn-ea"/>
        <a:cs typeface="+mn-cs"/>
      </a:defRPr>
    </a:lvl3pPr>
    <a:lvl4pPr marL="1371600" algn="l" defTabSz="914400" rtl="0" eaLnBrk="1" latinLnBrk="0" hangingPunct="1">
      <a:defRPr sz="1200" kern="1200">
        <a:solidFill>
          <a:schemeClr val="tx2"/>
        </a:solidFill>
        <a:latin typeface="+mn-lt"/>
        <a:ea typeface="+mn-ea"/>
        <a:cs typeface="+mn-cs"/>
      </a:defRPr>
    </a:lvl4pPr>
    <a:lvl5pPr marL="1828800" algn="l" defTabSz="914400" rtl="0" eaLnBrk="1" latinLnBrk="0" hangingPunct="1">
      <a:defRPr sz="1200" kern="1200">
        <a:solidFill>
          <a:schemeClr val="tx2"/>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841221E5-7225-48EB-A4EE-420E7BFCF705}" type="slidenum">
              <a:rPr lang="el-GR" smtClean="0"/>
            </a:fld>
            <a:endParaRPr lang="el-G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841221E5-7225-48EB-A4EE-420E7BFCF705}" type="slidenum">
              <a:rPr lang="el-GR" smtClean="0"/>
            </a:fld>
            <a:endParaRPr lang="el-G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841221E5-7225-48EB-A4EE-420E7BFCF705}" type="slidenum">
              <a:rPr lang="el-GR" smtClean="0"/>
            </a:fld>
            <a:endParaRPr lang="el-G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841221E5-7225-48EB-A4EE-420E7BFCF705}" type="slidenum">
              <a:rPr lang="el-GR" smtClean="0"/>
            </a:fld>
            <a:endParaRPr lang="el-G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841221E5-7225-48EB-A4EE-420E7BFCF705}" type="slidenum">
              <a:rPr lang="el-GR" smtClean="0"/>
            </a:fld>
            <a:endParaRPr lang="el-G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841221E5-7225-48EB-A4EE-420E7BFCF705}" type="slidenum">
              <a:rPr lang="el-GR" smtClean="0"/>
            </a:fld>
            <a:endParaRPr lang="el-G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841221E5-7225-48EB-A4EE-420E7BFCF705}" type="slidenum">
              <a:rPr lang="el-GR" smtClean="0"/>
            </a:fld>
            <a:endParaRPr lang="el-G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841221E5-7225-48EB-A4EE-420E7BFCF705}" type="slidenum">
              <a:rPr lang="el-GR" smtClean="0"/>
            </a:fld>
            <a:endParaRPr lang="el-G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841221E5-7225-48EB-A4EE-420E7BFCF705}" type="slidenum">
              <a:rPr lang="el-GR" smtClean="0"/>
            </a:fld>
            <a:endParaRPr lang="el-G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841221E5-7225-48EB-A4EE-420E7BFCF705}" type="slidenum">
              <a:rPr lang="el-GR" smtClean="0"/>
            </a:fld>
            <a:endParaRPr lang="el-G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841221E5-7225-48EB-A4EE-420E7BFCF705}" type="slidenum">
              <a:rPr lang="el-GR" smtClean="0"/>
            </a:fld>
            <a:endParaRPr lang="el-G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841221E5-7225-48EB-A4EE-420E7BFCF705}" type="slidenum">
              <a:rPr lang="el-GR" smtClean="0"/>
            </a:fld>
            <a:endParaRPr lang="el-G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841221E5-7225-48EB-A4EE-420E7BFCF705}" type="slidenum">
              <a:rPr lang="el-GR" smtClean="0"/>
            </a:fld>
            <a:endParaRPr lang="el-G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841221E5-7225-48EB-A4EE-420E7BFCF705}" type="slidenum">
              <a:rPr lang="el-GR" smtClean="0"/>
            </a:fld>
            <a:endParaRPr lang="el-G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841221E5-7225-48EB-A4EE-420E7BFCF705}" type="slidenum">
              <a:rPr lang="el-GR" smtClean="0"/>
            </a:fld>
            <a:endParaRPr lang="el-G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841221E5-7225-48EB-A4EE-420E7BFCF705}" type="slidenum">
              <a:rPr lang="el-GR" smtClean="0"/>
            </a:fld>
            <a:endParaRPr lang="el-GR"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841221E5-7225-48EB-A4EE-420E7BFCF705}" type="slidenum">
              <a:rPr lang="el-GR" smtClean="0"/>
            </a:fld>
            <a:endParaRPr lang="el-GR"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841221E5-7225-48EB-A4EE-420E7BFCF705}" type="slidenum">
              <a:rPr lang="el-GR" smtClean="0"/>
            </a:fld>
            <a:endParaRPr lang="el-GR"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841221E5-7225-48EB-A4EE-420E7BFCF705}" type="slidenum">
              <a:rPr lang="el-GR" smtClean="0"/>
            </a:fld>
            <a:endParaRPr lang="el-GR"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841221E5-7225-48EB-A4EE-420E7BFCF705}" type="slidenum">
              <a:rPr lang="el-GR" smtClean="0"/>
            </a:fld>
            <a:endParaRPr lang="el-GR"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841221E5-7225-48EB-A4EE-420E7BFCF705}" type="slidenum">
              <a:rPr lang="el-GR" smtClean="0"/>
            </a:fld>
            <a:endParaRPr lang="el-GR"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841221E5-7225-48EB-A4EE-420E7BFCF705}" type="slidenum">
              <a:rPr lang="el-GR" smtClean="0"/>
            </a:fld>
            <a:endParaRPr lang="el-G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841221E5-7225-48EB-A4EE-420E7BFCF705}" type="slidenum">
              <a:rPr lang="el-GR" smtClean="0"/>
            </a:fld>
            <a:endParaRPr lang="el-GR"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841221E5-7225-48EB-A4EE-420E7BFCF705}" type="slidenum">
              <a:rPr lang="el-GR" smtClean="0"/>
            </a:fld>
            <a:endParaRPr lang="el-GR"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841221E5-7225-48EB-A4EE-420E7BFCF705}" type="slidenum">
              <a:rPr lang="el-GR" smtClean="0"/>
            </a:fld>
            <a:endParaRPr lang="el-GR"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841221E5-7225-48EB-A4EE-420E7BFCF705}" type="slidenum">
              <a:rPr lang="el-GR" smtClean="0"/>
            </a:fld>
            <a:endParaRPr lang="el-GR"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841221E5-7225-48EB-A4EE-420E7BFCF705}" type="slidenum">
              <a:rPr lang="el-GR" smtClean="0"/>
            </a:fld>
            <a:endParaRPr lang="el-GR"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841221E5-7225-48EB-A4EE-420E7BFCF705}" type="slidenum">
              <a:rPr lang="el-GR" smtClean="0"/>
            </a:fld>
            <a:endParaRPr lang="el-G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841221E5-7225-48EB-A4EE-420E7BFCF705}" type="slidenum">
              <a:rPr lang="el-GR" smtClean="0"/>
            </a:fld>
            <a:endParaRPr lang="el-G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841221E5-7225-48EB-A4EE-420E7BFCF705}" type="slidenum">
              <a:rPr lang="el-GR" smtClean="0"/>
            </a:fld>
            <a:endParaRPr lang="el-G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841221E5-7225-48EB-A4EE-420E7BFCF705}" type="slidenum">
              <a:rPr lang="el-GR" smtClean="0"/>
            </a:fld>
            <a:endParaRPr lang="el-G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841221E5-7225-48EB-A4EE-420E7BFCF705}" type="slidenum">
              <a:rPr lang="el-GR" smtClean="0"/>
            </a:fld>
            <a:endParaRPr lang="el-G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841221E5-7225-48EB-A4EE-420E7BFCF705}" type="slidenum">
              <a:rPr lang="el-GR" smtClean="0"/>
            </a:fld>
            <a:endParaRPr lang="el-G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841221E5-7225-48EB-A4EE-420E7BFCF705}" type="slidenum">
              <a:rPr lang="el-GR" smtClean="0"/>
            </a:fld>
            <a:endParaRPr lang="el-GR"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Διαφάνεια τίτλου">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88828" cy="6858001"/>
          </a:xfrm>
          <a:prstGeom prst="rect">
            <a:avLst/>
          </a:prstGeom>
          <a:noFill/>
        </p:spPr>
      </p:pic>
      <p:grpSp>
        <p:nvGrpSpPr>
          <p:cNvPr id="11" name="Group 10"/>
          <p:cNvGrpSpPr/>
          <p:nvPr/>
        </p:nvGrpSpPr>
        <p:grpSpPr>
          <a:xfrm>
            <a:off x="0" y="1"/>
            <a:ext cx="23044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15" name="Rectangle 8"/>
            <p:cNvSpPr>
              <a:spLocks noChangeArrowheads="1"/>
            </p:cNvSpPr>
            <p:nvPr/>
          </p:nvSpPr>
          <p:spPr bwMode="auto">
            <a:xfrm>
              <a:off x="414338" y="9525"/>
              <a:ext cx="28575" cy="4481513"/>
            </a:xfrm>
            <a:prstGeom prst="rect">
              <a:avLst/>
            </a:prstGeom>
            <a:grpFill/>
            <a:ln>
              <a:noFill/>
            </a:ln>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p:spPr>
        </p:sp>
        <p:sp>
          <p:nvSpPr>
            <p:cNvPr id="40" name="Rectangle 33"/>
            <p:cNvSpPr>
              <a:spLocks noChangeArrowheads="1"/>
            </p:cNvSpPr>
            <p:nvPr/>
          </p:nvSpPr>
          <p:spPr bwMode="auto">
            <a:xfrm>
              <a:off x="642938" y="6610350"/>
              <a:ext cx="23813" cy="242888"/>
            </a:xfrm>
            <a:prstGeom prst="rect">
              <a:avLst/>
            </a:prstGeom>
            <a:grpFill/>
            <a:ln>
              <a:noFill/>
            </a:ln>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p:spPr>
        </p:sp>
        <p:sp>
          <p:nvSpPr>
            <p:cNvPr id="52" name="Rectangle 45"/>
            <p:cNvSpPr>
              <a:spLocks noChangeArrowheads="1"/>
            </p:cNvSpPr>
            <p:nvPr/>
          </p:nvSpPr>
          <p:spPr bwMode="auto">
            <a:xfrm>
              <a:off x="1228725" y="4662488"/>
              <a:ext cx="23813" cy="2181225"/>
            </a:xfrm>
            <a:prstGeom prst="rect">
              <a:avLst/>
            </a:prstGeom>
            <a:grpFill/>
            <a:ln>
              <a:noFill/>
            </a:ln>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p:spPr>
        </p:sp>
      </p:grpSp>
      <p:sp>
        <p:nvSpPr>
          <p:cNvPr id="2" name="Title 1"/>
          <p:cNvSpPr>
            <a:spLocks noGrp="1"/>
          </p:cNvSpPr>
          <p:nvPr>
            <p:ph type="ctrTitle" hasCustomPrompt="1"/>
          </p:nvPr>
        </p:nvSpPr>
        <p:spPr>
          <a:xfrm>
            <a:off x="1875936" y="1122363"/>
            <a:ext cx="8789286" cy="2387600"/>
          </a:xfrm>
        </p:spPr>
        <p:txBody>
          <a:bodyPr anchor="b">
            <a:normAutofit/>
          </a:bodyPr>
          <a:lstStyle>
            <a:lvl1pPr algn="l">
              <a:defRPr sz="48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hasCustomPrompt="1"/>
          </p:nvPr>
        </p:nvSpPr>
        <p:spPr>
          <a:xfrm>
            <a:off x="1875936" y="3602038"/>
            <a:ext cx="8789286"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0965" indent="0" algn="ctr">
              <a:buNone/>
              <a:defRPr sz="1600"/>
            </a:lvl4pPr>
            <a:lvl5pPr marL="1828165" indent="0" algn="ctr">
              <a:buNone/>
              <a:defRPr sz="1600"/>
            </a:lvl5pPr>
            <a:lvl6pPr marL="2285365" indent="0" algn="ctr">
              <a:buNone/>
              <a:defRPr sz="1600"/>
            </a:lvl6pPr>
            <a:lvl7pPr marL="2742565" indent="0" algn="ctr">
              <a:buNone/>
              <a:defRPr sz="1600"/>
            </a:lvl7pPr>
            <a:lvl8pPr marL="3199130" indent="0" algn="ctr">
              <a:buNone/>
              <a:defRPr sz="1600"/>
            </a:lvl8pPr>
            <a:lvl9pPr marL="365633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7075668" y="5410202"/>
            <a:ext cx="2742486" cy="365125"/>
          </a:xfrm>
        </p:spPr>
        <p:txBody>
          <a:bodyPr/>
          <a:lstStyle/>
          <a:p>
            <a:pPr rtl="0"/>
            <a:fld id="{226CD5AF-41BF-4A97-96EB-BBF7291C9F48}" type="datetime1">
              <a:rPr lang="el-GR" smtClean="0"/>
            </a:fld>
            <a:endParaRPr lang="el-GR" dirty="0"/>
          </a:p>
        </p:txBody>
      </p:sp>
      <p:sp>
        <p:nvSpPr>
          <p:cNvPr id="5" name="Footer Placeholder 4"/>
          <p:cNvSpPr>
            <a:spLocks noGrp="1"/>
          </p:cNvSpPr>
          <p:nvPr>
            <p:ph type="ftr" sz="quarter" idx="11"/>
          </p:nvPr>
        </p:nvSpPr>
        <p:spPr>
          <a:xfrm>
            <a:off x="1875936" y="5410202"/>
            <a:ext cx="5123551" cy="365125"/>
          </a:xfrm>
        </p:spPr>
        <p:txBody>
          <a:bodyPr/>
          <a:lstStyle/>
          <a:p>
            <a:pPr rtl="0"/>
            <a:r>
              <a:rPr lang="el-GR"/>
              <a:t>Προσθήκη υποσέλιδου</a:t>
            </a:r>
            <a:endParaRPr lang="el-GR" dirty="0"/>
          </a:p>
        </p:txBody>
      </p:sp>
      <p:sp>
        <p:nvSpPr>
          <p:cNvPr id="6" name="Slide Number Placeholder 5"/>
          <p:cNvSpPr>
            <a:spLocks noGrp="1"/>
          </p:cNvSpPr>
          <p:nvPr>
            <p:ph type="sldNum" sz="quarter" idx="12"/>
          </p:nvPr>
        </p:nvSpPr>
        <p:spPr>
          <a:xfrm>
            <a:off x="9894334" y="5410200"/>
            <a:ext cx="770888" cy="365125"/>
          </a:xfrm>
        </p:spPr>
        <p:txBody>
          <a:bodyPr/>
          <a:lstStyle/>
          <a:p>
            <a:pPr rtl="0"/>
            <a:fld id="{7DC1BBB0-96F0-4077-A278-0F3FB5C104D3}" type="slidenum">
              <a:rPr lang="el-GR" smtClean="0"/>
            </a:fld>
            <a:endParaRPr lang="el-GR"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41113" y="4304665"/>
            <a:ext cx="9909774" cy="819355"/>
          </a:xfrm>
        </p:spPr>
        <p:txBody>
          <a:bodyPr anchor="b">
            <a:normAutofit/>
          </a:bodyPr>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hasCustomPrompt="1"/>
          </p:nvPr>
        </p:nvSpPr>
        <p:spPr>
          <a:xfrm>
            <a:off x="1141114" y="606426"/>
            <a:ext cx="9909773"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l-GR"/>
              <a:t>Κάντε κλικ στο εικονίδιο για να προσθέσετε εικόνα</a:t>
            </a:r>
            <a:endParaRPr lang="en-US" dirty="0"/>
          </a:p>
        </p:txBody>
      </p:sp>
      <p:sp>
        <p:nvSpPr>
          <p:cNvPr id="4" name="Text Placeholder 3"/>
          <p:cNvSpPr>
            <a:spLocks noGrp="1"/>
          </p:cNvSpPr>
          <p:nvPr>
            <p:ph type="body" sz="half" idx="2" hasCustomPrompt="1"/>
          </p:nvPr>
        </p:nvSpPr>
        <p:spPr>
          <a:xfrm>
            <a:off x="1141067" y="5124020"/>
            <a:ext cx="9908278" cy="682472"/>
          </a:xfrm>
        </p:spPr>
        <p:txBody>
          <a:bodyPr>
            <a:normAutofit/>
          </a:bodyPr>
          <a:lstStyle>
            <a:lvl1pPr marL="0" indent="0">
              <a:buNone/>
              <a:defRPr sz="1600"/>
            </a:lvl1pPr>
            <a:lvl2pPr marL="457200" indent="0">
              <a:buNone/>
              <a:defRPr sz="1400"/>
            </a:lvl2pPr>
            <a:lvl3pPr marL="914400" indent="0">
              <a:buNone/>
              <a:defRPr sz="1200"/>
            </a:lvl3pPr>
            <a:lvl4pPr marL="1370965" indent="0">
              <a:buNone/>
              <a:defRPr sz="1000"/>
            </a:lvl4pPr>
            <a:lvl5pPr marL="1828165" indent="0">
              <a:buNone/>
              <a:defRPr sz="1000"/>
            </a:lvl5pPr>
            <a:lvl6pPr marL="2285365" indent="0">
              <a:buNone/>
              <a:defRPr sz="1000"/>
            </a:lvl6pPr>
            <a:lvl7pPr marL="2742565" indent="0">
              <a:buNone/>
              <a:defRPr sz="1000"/>
            </a:lvl7pPr>
            <a:lvl8pPr marL="3199130" indent="0">
              <a:buNone/>
              <a:defRPr sz="1000"/>
            </a:lvl8pPr>
            <a:lvl9pPr marL="3656330" indent="0">
              <a:buNone/>
              <a:defRPr sz="1000"/>
            </a:lvl9pPr>
          </a:lstStyle>
          <a:p>
            <a:pPr lvl="0"/>
            <a:r>
              <a:rPr lang="el-GR"/>
              <a:t>Επεξεργασία στυλ υποδείγματος κειμένου</a:t>
            </a:r>
            <a:endParaRPr lang="el-GR"/>
          </a:p>
        </p:txBody>
      </p:sp>
      <p:sp>
        <p:nvSpPr>
          <p:cNvPr id="5" name="Date Placeholder 4"/>
          <p:cNvSpPr>
            <a:spLocks noGrp="1"/>
          </p:cNvSpPr>
          <p:nvPr>
            <p:ph type="dt" sz="half" idx="10"/>
          </p:nvPr>
        </p:nvSpPr>
        <p:spPr/>
        <p:txBody>
          <a:bodyPr/>
          <a:lstStyle/>
          <a:p>
            <a:pPr rtl="0"/>
            <a:fld id="{3B67B838-77EF-40C9-87FB-20C22202D488}" type="datetime1">
              <a:rPr lang="el-GR" smtClean="0"/>
            </a:fld>
            <a:endParaRPr lang="el-GR" dirty="0"/>
          </a:p>
        </p:txBody>
      </p:sp>
      <p:sp>
        <p:nvSpPr>
          <p:cNvPr id="6" name="Footer Placeholder 5"/>
          <p:cNvSpPr>
            <a:spLocks noGrp="1"/>
          </p:cNvSpPr>
          <p:nvPr>
            <p:ph type="ftr" sz="quarter" idx="11"/>
          </p:nvPr>
        </p:nvSpPr>
        <p:spPr/>
        <p:txBody>
          <a:bodyPr/>
          <a:lstStyle/>
          <a:p>
            <a:pPr rtl="0"/>
            <a:r>
              <a:rPr lang="el-GR"/>
              <a:t>Προσθήκη υποσέλιδου</a:t>
            </a:r>
            <a:endParaRPr lang="el-GR" dirty="0"/>
          </a:p>
        </p:txBody>
      </p:sp>
      <p:sp>
        <p:nvSpPr>
          <p:cNvPr id="7" name="Slide Number Placeholder 6"/>
          <p:cNvSpPr>
            <a:spLocks noGrp="1"/>
          </p:cNvSpPr>
          <p:nvPr>
            <p:ph type="sldNum" sz="quarter" idx="12"/>
          </p:nvPr>
        </p:nvSpPr>
        <p:spPr/>
        <p:txBody>
          <a:bodyPr/>
          <a:lstStyle/>
          <a:p>
            <a:pPr rtl="0"/>
            <a:fld id="{7DC1BBB0-96F0-4077-A278-0F3FB5C104D3}" type="slidenum">
              <a:rPr lang="el-GR" smtClean="0"/>
            </a:fld>
            <a:endParaRPr lang="el-GR"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41159" y="609600"/>
            <a:ext cx="9903375" cy="3429000"/>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hasCustomPrompt="1"/>
          </p:nvPr>
        </p:nvSpPr>
        <p:spPr>
          <a:xfrm>
            <a:off x="1141113" y="4419600"/>
            <a:ext cx="9901880" cy="1371599"/>
          </a:xfrm>
        </p:spPr>
        <p:txBody>
          <a:bodyPr anchor="ctr">
            <a:normAutofit/>
          </a:bodyPr>
          <a:lstStyle>
            <a:lvl1pPr marL="0" indent="0">
              <a:buNone/>
              <a:defRPr sz="1800"/>
            </a:lvl1pPr>
            <a:lvl2pPr marL="457200" indent="0">
              <a:buNone/>
              <a:defRPr sz="1400"/>
            </a:lvl2pPr>
            <a:lvl3pPr marL="914400" indent="0">
              <a:buNone/>
              <a:defRPr sz="1200"/>
            </a:lvl3pPr>
            <a:lvl4pPr marL="1370965" indent="0">
              <a:buNone/>
              <a:defRPr sz="1000"/>
            </a:lvl4pPr>
            <a:lvl5pPr marL="1828165" indent="0">
              <a:buNone/>
              <a:defRPr sz="1000"/>
            </a:lvl5pPr>
            <a:lvl6pPr marL="2285365" indent="0">
              <a:buNone/>
              <a:defRPr sz="1000"/>
            </a:lvl6pPr>
            <a:lvl7pPr marL="2742565" indent="0">
              <a:buNone/>
              <a:defRPr sz="1000"/>
            </a:lvl7pPr>
            <a:lvl8pPr marL="3199130" indent="0">
              <a:buNone/>
              <a:defRPr sz="1000"/>
            </a:lvl8pPr>
            <a:lvl9pPr marL="3656330" indent="0">
              <a:buNone/>
              <a:defRPr sz="1000"/>
            </a:lvl9pPr>
          </a:lstStyle>
          <a:p>
            <a:pPr lvl="0"/>
            <a:r>
              <a:rPr lang="el-GR"/>
              <a:t>Επεξεργασία στυλ υποδείγματος κειμένου</a:t>
            </a:r>
            <a:endParaRPr lang="el-GR"/>
          </a:p>
        </p:txBody>
      </p:sp>
      <p:sp>
        <p:nvSpPr>
          <p:cNvPr id="5" name="Date Placeholder 4"/>
          <p:cNvSpPr>
            <a:spLocks noGrp="1"/>
          </p:cNvSpPr>
          <p:nvPr>
            <p:ph type="dt" sz="half" idx="10"/>
          </p:nvPr>
        </p:nvSpPr>
        <p:spPr/>
        <p:txBody>
          <a:bodyPr/>
          <a:lstStyle/>
          <a:p>
            <a:pPr rtl="0"/>
            <a:fld id="{3B67B838-77EF-40C9-87FB-20C22202D488}" type="datetime1">
              <a:rPr lang="el-GR" smtClean="0"/>
            </a:fld>
            <a:endParaRPr lang="el-GR" dirty="0"/>
          </a:p>
        </p:txBody>
      </p:sp>
      <p:sp>
        <p:nvSpPr>
          <p:cNvPr id="6" name="Footer Placeholder 5"/>
          <p:cNvSpPr>
            <a:spLocks noGrp="1"/>
          </p:cNvSpPr>
          <p:nvPr>
            <p:ph type="ftr" sz="quarter" idx="11"/>
          </p:nvPr>
        </p:nvSpPr>
        <p:spPr/>
        <p:txBody>
          <a:bodyPr/>
          <a:lstStyle/>
          <a:p>
            <a:pPr rtl="0"/>
            <a:r>
              <a:rPr lang="el-GR"/>
              <a:t>Προσθήκη υποσέλιδου</a:t>
            </a:r>
            <a:endParaRPr lang="el-GR" dirty="0"/>
          </a:p>
        </p:txBody>
      </p:sp>
      <p:sp>
        <p:nvSpPr>
          <p:cNvPr id="7" name="Slide Number Placeholder 6"/>
          <p:cNvSpPr>
            <a:spLocks noGrp="1"/>
          </p:cNvSpPr>
          <p:nvPr>
            <p:ph type="sldNum" sz="quarter" idx="12"/>
          </p:nvPr>
        </p:nvSpPr>
        <p:spPr/>
        <p:txBody>
          <a:bodyPr/>
          <a:lstStyle/>
          <a:p>
            <a:pPr rtl="0"/>
            <a:fld id="{7DC1BBB0-96F0-4077-A278-0F3FB5C104D3}" type="slidenum">
              <a:rPr lang="el-GR" smtClean="0"/>
            </a:fld>
            <a:endParaRPr lang="el-GR"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445836" y="609600"/>
            <a:ext cx="9300329" cy="2748429"/>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12" name="Text Placeholder 3"/>
          <p:cNvSpPr>
            <a:spLocks noGrp="1"/>
          </p:cNvSpPr>
          <p:nvPr>
            <p:ph type="body" sz="half" idx="13" hasCustomPrompt="1"/>
          </p:nvPr>
        </p:nvSpPr>
        <p:spPr>
          <a:xfrm>
            <a:off x="1720196" y="3365557"/>
            <a:ext cx="8750020" cy="548968"/>
          </a:xfrm>
        </p:spPr>
        <p:txBody>
          <a:bodyPr anchor="t">
            <a:normAutofit/>
          </a:bodyPr>
          <a:lstStyle>
            <a:lvl1pPr marL="0" indent="0">
              <a:buNone/>
              <a:defRPr sz="1400"/>
            </a:lvl1pPr>
            <a:lvl2pPr marL="457200" indent="0">
              <a:buNone/>
              <a:defRPr sz="1400"/>
            </a:lvl2pPr>
            <a:lvl3pPr marL="914400" indent="0">
              <a:buNone/>
              <a:defRPr sz="1200"/>
            </a:lvl3pPr>
            <a:lvl4pPr marL="1370965" indent="0">
              <a:buNone/>
              <a:defRPr sz="1000"/>
            </a:lvl4pPr>
            <a:lvl5pPr marL="1828165" indent="0">
              <a:buNone/>
              <a:defRPr sz="1000"/>
            </a:lvl5pPr>
            <a:lvl6pPr marL="2285365" indent="0">
              <a:buNone/>
              <a:defRPr sz="1000"/>
            </a:lvl6pPr>
            <a:lvl7pPr marL="2742565" indent="0">
              <a:buNone/>
              <a:defRPr sz="1000"/>
            </a:lvl7pPr>
            <a:lvl8pPr marL="3199130" indent="0">
              <a:buNone/>
              <a:defRPr sz="1000"/>
            </a:lvl8pPr>
            <a:lvl9pPr marL="3656330" indent="0">
              <a:buNone/>
              <a:defRPr sz="1000"/>
            </a:lvl9pPr>
          </a:lstStyle>
          <a:p>
            <a:pPr lvl="0"/>
            <a:r>
              <a:rPr lang="el-GR"/>
              <a:t>Επεξεργασία στυλ υποδείγματος κειμένου</a:t>
            </a:r>
            <a:endParaRPr lang="el-GR"/>
          </a:p>
        </p:txBody>
      </p:sp>
      <p:sp>
        <p:nvSpPr>
          <p:cNvPr id="4" name="Text Placeholder 3"/>
          <p:cNvSpPr>
            <a:spLocks noGrp="1"/>
          </p:cNvSpPr>
          <p:nvPr>
            <p:ph type="body" sz="half" idx="2" hasCustomPrompt="1"/>
          </p:nvPr>
        </p:nvSpPr>
        <p:spPr>
          <a:xfrm>
            <a:off x="1141114" y="4309919"/>
            <a:ext cx="9903422" cy="1489496"/>
          </a:xfrm>
        </p:spPr>
        <p:txBody>
          <a:bodyPr anchor="ctr">
            <a:normAutofit/>
          </a:bodyPr>
          <a:lstStyle>
            <a:lvl1pPr marL="0" indent="0">
              <a:buNone/>
              <a:defRPr sz="1800"/>
            </a:lvl1pPr>
            <a:lvl2pPr marL="457200" indent="0">
              <a:buNone/>
              <a:defRPr sz="1400"/>
            </a:lvl2pPr>
            <a:lvl3pPr marL="914400" indent="0">
              <a:buNone/>
              <a:defRPr sz="1200"/>
            </a:lvl3pPr>
            <a:lvl4pPr marL="1370965" indent="0">
              <a:buNone/>
              <a:defRPr sz="1000"/>
            </a:lvl4pPr>
            <a:lvl5pPr marL="1828165" indent="0">
              <a:buNone/>
              <a:defRPr sz="1000"/>
            </a:lvl5pPr>
            <a:lvl6pPr marL="2285365" indent="0">
              <a:buNone/>
              <a:defRPr sz="1000"/>
            </a:lvl6pPr>
            <a:lvl7pPr marL="2742565" indent="0">
              <a:buNone/>
              <a:defRPr sz="1000"/>
            </a:lvl7pPr>
            <a:lvl8pPr marL="3199130" indent="0">
              <a:buNone/>
              <a:defRPr sz="1000"/>
            </a:lvl8pPr>
            <a:lvl9pPr marL="3656330" indent="0">
              <a:buNone/>
              <a:defRPr sz="1000"/>
            </a:lvl9pPr>
          </a:lstStyle>
          <a:p>
            <a:pPr lvl="0"/>
            <a:r>
              <a:rPr lang="el-GR"/>
              <a:t>Επεξεργασία στυλ υποδείγματος κειμένου</a:t>
            </a:r>
            <a:endParaRPr lang="el-GR"/>
          </a:p>
        </p:txBody>
      </p:sp>
      <p:sp>
        <p:nvSpPr>
          <p:cNvPr id="5" name="Date Placeholder 4"/>
          <p:cNvSpPr>
            <a:spLocks noGrp="1"/>
          </p:cNvSpPr>
          <p:nvPr>
            <p:ph type="dt" sz="half" idx="10"/>
          </p:nvPr>
        </p:nvSpPr>
        <p:spPr/>
        <p:txBody>
          <a:bodyPr/>
          <a:lstStyle/>
          <a:p>
            <a:pPr rtl="0"/>
            <a:fld id="{3B67B838-77EF-40C9-87FB-20C22202D488}" type="datetime1">
              <a:rPr lang="el-GR" smtClean="0"/>
            </a:fld>
            <a:endParaRPr lang="el-GR" dirty="0"/>
          </a:p>
        </p:txBody>
      </p:sp>
      <p:sp>
        <p:nvSpPr>
          <p:cNvPr id="6" name="Footer Placeholder 5"/>
          <p:cNvSpPr>
            <a:spLocks noGrp="1"/>
          </p:cNvSpPr>
          <p:nvPr>
            <p:ph type="ftr" sz="quarter" idx="11"/>
          </p:nvPr>
        </p:nvSpPr>
        <p:spPr/>
        <p:txBody>
          <a:bodyPr/>
          <a:lstStyle/>
          <a:p>
            <a:pPr rtl="0"/>
            <a:r>
              <a:rPr lang="el-GR"/>
              <a:t>Προσθήκη υποσέλιδου</a:t>
            </a:r>
            <a:endParaRPr lang="el-GR" dirty="0"/>
          </a:p>
        </p:txBody>
      </p:sp>
      <p:sp>
        <p:nvSpPr>
          <p:cNvPr id="7" name="Slide Number Placeholder 6"/>
          <p:cNvSpPr>
            <a:spLocks noGrp="1"/>
          </p:cNvSpPr>
          <p:nvPr>
            <p:ph type="sldNum" sz="quarter" idx="12"/>
          </p:nvPr>
        </p:nvSpPr>
        <p:spPr/>
        <p:txBody>
          <a:bodyPr/>
          <a:lstStyle/>
          <a:p>
            <a:pPr rtl="0"/>
            <a:fld id="{7DC1BBB0-96F0-4077-A278-0F3FB5C104D3}" type="slidenum">
              <a:rPr lang="el-GR" smtClean="0"/>
            </a:fld>
            <a:endParaRPr lang="el-GR" dirty="0"/>
          </a:p>
        </p:txBody>
      </p:sp>
      <p:sp>
        <p:nvSpPr>
          <p:cNvPr id="60" name="TextBox 59"/>
          <p:cNvSpPr txBox="1"/>
          <p:nvPr/>
        </p:nvSpPr>
        <p:spPr>
          <a:xfrm>
            <a:off x="903277" y="732394"/>
            <a:ext cx="609441" cy="584776"/>
          </a:xfrm>
          <a:prstGeom prst="rect">
            <a:avLst/>
          </a:prstGeom>
        </p:spPr>
        <p:txBody>
          <a:bodyPr vert="horz" lIns="91416" tIns="45708" rIns="91416" bIns="4570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panose="020B0603020202020204"/>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endParaRPr lang="en-US" sz="8000" dirty="0">
              <a:solidFill>
                <a:schemeClr val="tx1"/>
              </a:solidFill>
              <a:effectLst/>
            </a:endParaRPr>
          </a:p>
        </p:txBody>
      </p:sp>
      <p:sp>
        <p:nvSpPr>
          <p:cNvPr id="61" name="TextBox 60"/>
          <p:cNvSpPr txBox="1"/>
          <p:nvPr/>
        </p:nvSpPr>
        <p:spPr>
          <a:xfrm>
            <a:off x="10534626" y="2764972"/>
            <a:ext cx="609441" cy="584776"/>
          </a:xfrm>
          <a:prstGeom prst="rect">
            <a:avLst/>
          </a:prstGeom>
        </p:spPr>
        <p:txBody>
          <a:bodyPr vert="horz" lIns="91416" tIns="45708" rIns="91416" bIns="4570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panose="020B0603020202020204"/>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endParaRPr lang="en-US" sz="8000" dirty="0">
              <a:solidFill>
                <a:schemeClr val="tx1"/>
              </a:solidFill>
              <a:effectLst/>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41113" y="2134042"/>
            <a:ext cx="9903421" cy="2511835"/>
          </a:xfrm>
        </p:spPr>
        <p:txBody>
          <a:bodyPr anchor="b">
            <a:normAutofit/>
          </a:bodyPr>
          <a:lstStyle>
            <a:lvl1pPr>
              <a:defRPr sz="36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hasCustomPrompt="1"/>
          </p:nvPr>
        </p:nvSpPr>
        <p:spPr>
          <a:xfrm>
            <a:off x="1141067" y="4657655"/>
            <a:ext cx="9901926" cy="1140644"/>
          </a:xfrm>
        </p:spPr>
        <p:txBody>
          <a:bodyPr anchor="t">
            <a:normAutofit/>
          </a:bodyPr>
          <a:lstStyle>
            <a:lvl1pPr marL="0" indent="0">
              <a:buNone/>
              <a:defRPr sz="1800"/>
            </a:lvl1pPr>
            <a:lvl2pPr marL="457200" indent="0">
              <a:buNone/>
              <a:defRPr sz="1400"/>
            </a:lvl2pPr>
            <a:lvl3pPr marL="914400" indent="0">
              <a:buNone/>
              <a:defRPr sz="1200"/>
            </a:lvl3pPr>
            <a:lvl4pPr marL="1370965" indent="0">
              <a:buNone/>
              <a:defRPr sz="1000"/>
            </a:lvl4pPr>
            <a:lvl5pPr marL="1828165" indent="0">
              <a:buNone/>
              <a:defRPr sz="1000"/>
            </a:lvl5pPr>
            <a:lvl6pPr marL="2285365" indent="0">
              <a:buNone/>
              <a:defRPr sz="1000"/>
            </a:lvl6pPr>
            <a:lvl7pPr marL="2742565" indent="0">
              <a:buNone/>
              <a:defRPr sz="1000"/>
            </a:lvl7pPr>
            <a:lvl8pPr marL="3199130" indent="0">
              <a:buNone/>
              <a:defRPr sz="1000"/>
            </a:lvl8pPr>
            <a:lvl9pPr marL="3656330" indent="0">
              <a:buNone/>
              <a:defRPr sz="1000"/>
            </a:lvl9pPr>
          </a:lstStyle>
          <a:p>
            <a:pPr lvl="0"/>
            <a:r>
              <a:rPr lang="el-GR"/>
              <a:t>Επεξεργασία στυλ υποδείγματος κειμένου</a:t>
            </a:r>
            <a:endParaRPr lang="el-GR"/>
          </a:p>
        </p:txBody>
      </p:sp>
      <p:sp>
        <p:nvSpPr>
          <p:cNvPr id="5" name="Date Placeholder 4"/>
          <p:cNvSpPr>
            <a:spLocks noGrp="1"/>
          </p:cNvSpPr>
          <p:nvPr>
            <p:ph type="dt" sz="half" idx="10"/>
          </p:nvPr>
        </p:nvSpPr>
        <p:spPr/>
        <p:txBody>
          <a:bodyPr/>
          <a:lstStyle/>
          <a:p>
            <a:pPr rtl="0"/>
            <a:fld id="{3B67B838-77EF-40C9-87FB-20C22202D488}" type="datetime1">
              <a:rPr lang="el-GR" smtClean="0"/>
            </a:fld>
            <a:endParaRPr lang="el-GR" dirty="0"/>
          </a:p>
        </p:txBody>
      </p:sp>
      <p:sp>
        <p:nvSpPr>
          <p:cNvPr id="6" name="Footer Placeholder 5"/>
          <p:cNvSpPr>
            <a:spLocks noGrp="1"/>
          </p:cNvSpPr>
          <p:nvPr>
            <p:ph type="ftr" sz="quarter" idx="11"/>
          </p:nvPr>
        </p:nvSpPr>
        <p:spPr/>
        <p:txBody>
          <a:bodyPr/>
          <a:lstStyle/>
          <a:p>
            <a:pPr rtl="0"/>
            <a:r>
              <a:rPr lang="el-GR"/>
              <a:t>Προσθήκη υποσέλιδου</a:t>
            </a:r>
            <a:endParaRPr lang="el-GR" dirty="0"/>
          </a:p>
        </p:txBody>
      </p:sp>
      <p:sp>
        <p:nvSpPr>
          <p:cNvPr id="7" name="Slide Number Placeholder 6"/>
          <p:cNvSpPr>
            <a:spLocks noGrp="1"/>
          </p:cNvSpPr>
          <p:nvPr>
            <p:ph type="sldNum" sz="quarter" idx="12"/>
          </p:nvPr>
        </p:nvSpPr>
        <p:spPr/>
        <p:txBody>
          <a:bodyPr/>
          <a:lstStyle/>
          <a:p>
            <a:pPr rtl="0"/>
            <a:fld id="{7DC1BBB0-96F0-4077-A278-0F3FB5C104D3}" type="slidenum">
              <a:rPr lang="el-GR" smtClean="0"/>
            </a:fld>
            <a:endParaRPr lang="el-GR"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15" name="Title 1"/>
          <p:cNvSpPr>
            <a:spLocks noGrp="1"/>
          </p:cNvSpPr>
          <p:nvPr>
            <p:ph type="title" hasCustomPrompt="1"/>
          </p:nvPr>
        </p:nvSpPr>
        <p:spPr>
          <a:xfrm>
            <a:off x="1141116" y="609600"/>
            <a:ext cx="9903418" cy="1905000"/>
          </a:xfrm>
        </p:spPr>
        <p:txBody>
          <a:bodyPr/>
          <a:lstStyle/>
          <a:p>
            <a:r>
              <a:rPr lang="el-GR"/>
              <a:t>Κάντε κλικ για να επεξεργαστείτε τον τίτλο υποδείγματος</a:t>
            </a:r>
            <a:endParaRPr lang="en-US" dirty="0"/>
          </a:p>
        </p:txBody>
      </p:sp>
      <p:sp>
        <p:nvSpPr>
          <p:cNvPr id="7" name="Text Placeholder 2"/>
          <p:cNvSpPr>
            <a:spLocks noGrp="1"/>
          </p:cNvSpPr>
          <p:nvPr>
            <p:ph type="body" idx="1" hasCustomPrompt="1"/>
          </p:nvPr>
        </p:nvSpPr>
        <p:spPr>
          <a:xfrm>
            <a:off x="1141113" y="2674463"/>
            <a:ext cx="3196066"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0965" indent="0">
              <a:buNone/>
              <a:defRPr sz="1600" b="1"/>
            </a:lvl4pPr>
            <a:lvl5pPr marL="1828165" indent="0">
              <a:buNone/>
              <a:defRPr sz="1600" b="1"/>
            </a:lvl5pPr>
            <a:lvl6pPr marL="2285365" indent="0">
              <a:buNone/>
              <a:defRPr sz="1600" b="1"/>
            </a:lvl6pPr>
            <a:lvl7pPr marL="2742565" indent="0">
              <a:buNone/>
              <a:defRPr sz="1600" b="1"/>
            </a:lvl7pPr>
            <a:lvl8pPr marL="3199130" indent="0">
              <a:buNone/>
              <a:defRPr sz="1600" b="1"/>
            </a:lvl8pPr>
            <a:lvl9pPr marL="3656330" indent="0">
              <a:buNone/>
              <a:defRPr sz="1600" b="1"/>
            </a:lvl9pPr>
          </a:lstStyle>
          <a:p>
            <a:pPr lvl="0"/>
            <a:r>
              <a:rPr lang="el-GR"/>
              <a:t>Επεξεργασία στυλ υποδείγματος κειμένου</a:t>
            </a:r>
            <a:endParaRPr lang="el-GR"/>
          </a:p>
        </p:txBody>
      </p:sp>
      <p:sp>
        <p:nvSpPr>
          <p:cNvPr id="8" name="Text Placeholder 3"/>
          <p:cNvSpPr>
            <a:spLocks noGrp="1"/>
          </p:cNvSpPr>
          <p:nvPr>
            <p:ph type="body" sz="half" idx="15" hasCustomPrompt="1"/>
          </p:nvPr>
        </p:nvSpPr>
        <p:spPr>
          <a:xfrm>
            <a:off x="1127625" y="3360263"/>
            <a:ext cx="3207899" cy="2430936"/>
          </a:xfrm>
        </p:spPr>
        <p:txBody>
          <a:bodyPr anchor="t">
            <a:normAutofit/>
          </a:bodyPr>
          <a:lstStyle>
            <a:lvl1pPr marL="0" indent="0">
              <a:buNone/>
              <a:defRPr sz="1400"/>
            </a:lvl1pPr>
            <a:lvl2pPr marL="457200" indent="0">
              <a:buNone/>
              <a:defRPr sz="1200"/>
            </a:lvl2pPr>
            <a:lvl3pPr marL="914400" indent="0">
              <a:buNone/>
              <a:defRPr sz="1000"/>
            </a:lvl3pPr>
            <a:lvl4pPr marL="1370965" indent="0">
              <a:buNone/>
              <a:defRPr sz="900"/>
            </a:lvl4pPr>
            <a:lvl5pPr marL="1828165" indent="0">
              <a:buNone/>
              <a:defRPr sz="900"/>
            </a:lvl5pPr>
            <a:lvl6pPr marL="2285365" indent="0">
              <a:buNone/>
              <a:defRPr sz="900"/>
            </a:lvl6pPr>
            <a:lvl7pPr marL="2742565" indent="0">
              <a:buNone/>
              <a:defRPr sz="900"/>
            </a:lvl7pPr>
            <a:lvl8pPr marL="3199130" indent="0">
              <a:buNone/>
              <a:defRPr sz="900"/>
            </a:lvl8pPr>
            <a:lvl9pPr marL="3656330" indent="0">
              <a:buNone/>
              <a:defRPr sz="900"/>
            </a:lvl9pPr>
          </a:lstStyle>
          <a:p>
            <a:pPr lvl="0"/>
            <a:r>
              <a:rPr lang="el-GR"/>
              <a:t>Επεξεργασία στυλ υποδείγματος κειμένου</a:t>
            </a:r>
            <a:endParaRPr lang="el-GR"/>
          </a:p>
        </p:txBody>
      </p:sp>
      <p:sp>
        <p:nvSpPr>
          <p:cNvPr id="9" name="Text Placeholder 4"/>
          <p:cNvSpPr>
            <a:spLocks noGrp="1"/>
          </p:cNvSpPr>
          <p:nvPr>
            <p:ph type="body" sz="quarter" idx="3" hasCustomPrompt="1"/>
          </p:nvPr>
        </p:nvSpPr>
        <p:spPr>
          <a:xfrm>
            <a:off x="4513591" y="2677635"/>
            <a:ext cx="3183556"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0965" indent="0">
              <a:buNone/>
              <a:defRPr sz="1600" b="1"/>
            </a:lvl4pPr>
            <a:lvl5pPr marL="1828165" indent="0">
              <a:buNone/>
              <a:defRPr sz="1600" b="1"/>
            </a:lvl5pPr>
            <a:lvl6pPr marL="2285365" indent="0">
              <a:buNone/>
              <a:defRPr sz="1600" b="1"/>
            </a:lvl6pPr>
            <a:lvl7pPr marL="2742565" indent="0">
              <a:buNone/>
              <a:defRPr sz="1600" b="1"/>
            </a:lvl7pPr>
            <a:lvl8pPr marL="3199130" indent="0">
              <a:buNone/>
              <a:defRPr sz="1600" b="1"/>
            </a:lvl8pPr>
            <a:lvl9pPr marL="3656330" indent="0">
              <a:buNone/>
              <a:defRPr sz="1600" b="1"/>
            </a:lvl9pPr>
          </a:lstStyle>
          <a:p>
            <a:pPr lvl="0"/>
            <a:r>
              <a:rPr lang="el-GR"/>
              <a:t>Επεξεργασία στυλ υποδείγματος κειμένου</a:t>
            </a:r>
            <a:endParaRPr lang="el-GR"/>
          </a:p>
        </p:txBody>
      </p:sp>
      <p:sp>
        <p:nvSpPr>
          <p:cNvPr id="10" name="Text Placeholder 3"/>
          <p:cNvSpPr>
            <a:spLocks noGrp="1"/>
          </p:cNvSpPr>
          <p:nvPr>
            <p:ph type="body" sz="half" idx="16" hasCustomPrompt="1"/>
          </p:nvPr>
        </p:nvSpPr>
        <p:spPr>
          <a:xfrm>
            <a:off x="4503040" y="3363435"/>
            <a:ext cx="3194998" cy="2430936"/>
          </a:xfrm>
        </p:spPr>
        <p:txBody>
          <a:bodyPr anchor="t">
            <a:normAutofit/>
          </a:bodyPr>
          <a:lstStyle>
            <a:lvl1pPr marL="0" indent="0">
              <a:buNone/>
              <a:defRPr sz="1400"/>
            </a:lvl1pPr>
            <a:lvl2pPr marL="457200" indent="0">
              <a:buNone/>
              <a:defRPr sz="1200"/>
            </a:lvl2pPr>
            <a:lvl3pPr marL="914400" indent="0">
              <a:buNone/>
              <a:defRPr sz="1000"/>
            </a:lvl3pPr>
            <a:lvl4pPr marL="1370965" indent="0">
              <a:buNone/>
              <a:defRPr sz="900"/>
            </a:lvl4pPr>
            <a:lvl5pPr marL="1828165" indent="0">
              <a:buNone/>
              <a:defRPr sz="900"/>
            </a:lvl5pPr>
            <a:lvl6pPr marL="2285365" indent="0">
              <a:buNone/>
              <a:defRPr sz="900"/>
            </a:lvl6pPr>
            <a:lvl7pPr marL="2742565" indent="0">
              <a:buNone/>
              <a:defRPr sz="900"/>
            </a:lvl7pPr>
            <a:lvl8pPr marL="3199130" indent="0">
              <a:buNone/>
              <a:defRPr sz="900"/>
            </a:lvl8pPr>
            <a:lvl9pPr marL="3656330" indent="0">
              <a:buNone/>
              <a:defRPr sz="900"/>
            </a:lvl9pPr>
          </a:lstStyle>
          <a:p>
            <a:pPr lvl="0"/>
            <a:r>
              <a:rPr lang="el-GR"/>
              <a:t>Επεξεργασία στυλ υποδείγματος κειμένου</a:t>
            </a:r>
            <a:endParaRPr lang="el-GR"/>
          </a:p>
        </p:txBody>
      </p:sp>
      <p:sp>
        <p:nvSpPr>
          <p:cNvPr id="11" name="Text Placeholder 4"/>
          <p:cNvSpPr>
            <a:spLocks noGrp="1"/>
          </p:cNvSpPr>
          <p:nvPr>
            <p:ph type="body" sz="quarter" idx="13" hasCustomPrompt="1"/>
          </p:nvPr>
        </p:nvSpPr>
        <p:spPr>
          <a:xfrm>
            <a:off x="7850397" y="2674463"/>
            <a:ext cx="3194136"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0965" indent="0">
              <a:buNone/>
              <a:defRPr sz="1600" b="1"/>
            </a:lvl4pPr>
            <a:lvl5pPr marL="1828165" indent="0">
              <a:buNone/>
              <a:defRPr sz="1600" b="1"/>
            </a:lvl5pPr>
            <a:lvl6pPr marL="2285365" indent="0">
              <a:buNone/>
              <a:defRPr sz="1600" b="1"/>
            </a:lvl6pPr>
            <a:lvl7pPr marL="2742565" indent="0">
              <a:buNone/>
              <a:defRPr sz="1600" b="1"/>
            </a:lvl7pPr>
            <a:lvl8pPr marL="3199130" indent="0">
              <a:buNone/>
              <a:defRPr sz="1600" b="1"/>
            </a:lvl8pPr>
            <a:lvl9pPr marL="3656330" indent="0">
              <a:buNone/>
              <a:defRPr sz="1600" b="1"/>
            </a:lvl9pPr>
          </a:lstStyle>
          <a:p>
            <a:pPr lvl="0"/>
            <a:r>
              <a:rPr lang="el-GR"/>
              <a:t>Επεξεργασία στυλ υποδείγματος κειμένου</a:t>
            </a:r>
            <a:endParaRPr lang="el-GR"/>
          </a:p>
        </p:txBody>
      </p:sp>
      <p:sp>
        <p:nvSpPr>
          <p:cNvPr id="12" name="Text Placeholder 3"/>
          <p:cNvSpPr>
            <a:spLocks noGrp="1"/>
          </p:cNvSpPr>
          <p:nvPr>
            <p:ph type="body" sz="half" idx="17" hasCustomPrompt="1"/>
          </p:nvPr>
        </p:nvSpPr>
        <p:spPr>
          <a:xfrm>
            <a:off x="7850397" y="3360263"/>
            <a:ext cx="3194136" cy="2430936"/>
          </a:xfrm>
        </p:spPr>
        <p:txBody>
          <a:bodyPr anchor="t">
            <a:normAutofit/>
          </a:bodyPr>
          <a:lstStyle>
            <a:lvl1pPr marL="0" indent="0">
              <a:buNone/>
              <a:defRPr sz="1400"/>
            </a:lvl1pPr>
            <a:lvl2pPr marL="457200" indent="0">
              <a:buNone/>
              <a:defRPr sz="1200"/>
            </a:lvl2pPr>
            <a:lvl3pPr marL="914400" indent="0">
              <a:buNone/>
              <a:defRPr sz="1000"/>
            </a:lvl3pPr>
            <a:lvl4pPr marL="1370965" indent="0">
              <a:buNone/>
              <a:defRPr sz="900"/>
            </a:lvl4pPr>
            <a:lvl5pPr marL="1828165" indent="0">
              <a:buNone/>
              <a:defRPr sz="900"/>
            </a:lvl5pPr>
            <a:lvl6pPr marL="2285365" indent="0">
              <a:buNone/>
              <a:defRPr sz="900"/>
            </a:lvl6pPr>
            <a:lvl7pPr marL="2742565" indent="0">
              <a:buNone/>
              <a:defRPr sz="900"/>
            </a:lvl7pPr>
            <a:lvl8pPr marL="3199130" indent="0">
              <a:buNone/>
              <a:defRPr sz="900"/>
            </a:lvl8pPr>
            <a:lvl9pPr marL="3656330" indent="0">
              <a:buNone/>
              <a:defRPr sz="900"/>
            </a:lvl9pPr>
          </a:lstStyle>
          <a:p>
            <a:pPr lvl="0"/>
            <a:r>
              <a:rPr lang="el-GR"/>
              <a:t>Επεξεργασία στυλ υποδείγματος κειμένου</a:t>
            </a:r>
            <a:endParaRPr lang="el-GR"/>
          </a:p>
        </p:txBody>
      </p:sp>
      <p:sp>
        <p:nvSpPr>
          <p:cNvPr id="3" name="Date Placeholder 2"/>
          <p:cNvSpPr>
            <a:spLocks noGrp="1"/>
          </p:cNvSpPr>
          <p:nvPr>
            <p:ph type="dt" sz="half" idx="10"/>
          </p:nvPr>
        </p:nvSpPr>
        <p:spPr/>
        <p:txBody>
          <a:bodyPr/>
          <a:lstStyle/>
          <a:p>
            <a:pPr rtl="0"/>
            <a:fld id="{3B67B838-77EF-40C9-87FB-20C22202D488}" type="datetime1">
              <a:rPr lang="el-GR" smtClean="0"/>
            </a:fld>
            <a:endParaRPr lang="el-GR" dirty="0"/>
          </a:p>
        </p:txBody>
      </p:sp>
      <p:sp>
        <p:nvSpPr>
          <p:cNvPr id="4" name="Footer Placeholder 3"/>
          <p:cNvSpPr>
            <a:spLocks noGrp="1"/>
          </p:cNvSpPr>
          <p:nvPr>
            <p:ph type="ftr" sz="quarter" idx="11"/>
          </p:nvPr>
        </p:nvSpPr>
        <p:spPr/>
        <p:txBody>
          <a:bodyPr/>
          <a:lstStyle/>
          <a:p>
            <a:pPr rtl="0"/>
            <a:r>
              <a:rPr lang="el-GR"/>
              <a:t>Προσθήκη υποσέλιδου</a:t>
            </a:r>
            <a:endParaRPr lang="el-GR" dirty="0"/>
          </a:p>
        </p:txBody>
      </p:sp>
      <p:sp>
        <p:nvSpPr>
          <p:cNvPr id="5" name="Slide Number Placeholder 4"/>
          <p:cNvSpPr>
            <a:spLocks noGrp="1"/>
          </p:cNvSpPr>
          <p:nvPr>
            <p:ph type="sldNum" sz="quarter" idx="12"/>
          </p:nvPr>
        </p:nvSpPr>
        <p:spPr/>
        <p:txBody>
          <a:bodyPr/>
          <a:lstStyle/>
          <a:p>
            <a:pPr rtl="0"/>
            <a:fld id="{7DC1BBB0-96F0-4077-A278-0F3FB5C104D3}" type="slidenum">
              <a:rPr lang="el-GR" smtClean="0"/>
            </a:fld>
            <a:endParaRPr lang="el-GR"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30" name="Title 1"/>
          <p:cNvSpPr>
            <a:spLocks noGrp="1"/>
          </p:cNvSpPr>
          <p:nvPr>
            <p:ph type="title" hasCustomPrompt="1"/>
          </p:nvPr>
        </p:nvSpPr>
        <p:spPr>
          <a:xfrm>
            <a:off x="1141114" y="609600"/>
            <a:ext cx="9903419" cy="1905000"/>
          </a:xfrm>
        </p:spPr>
        <p:txBody>
          <a:bodyPr/>
          <a:lstStyle/>
          <a:p>
            <a:r>
              <a:rPr lang="el-GR"/>
              <a:t>Κάντε κλικ για να επεξεργαστείτε τον τίτλο υποδείγματος</a:t>
            </a:r>
            <a:endParaRPr lang="en-US" dirty="0"/>
          </a:p>
        </p:txBody>
      </p:sp>
      <p:sp>
        <p:nvSpPr>
          <p:cNvPr id="19" name="Text Placeholder 2"/>
          <p:cNvSpPr>
            <a:spLocks noGrp="1"/>
          </p:cNvSpPr>
          <p:nvPr>
            <p:ph type="body" idx="1" hasCustomPrompt="1"/>
          </p:nvPr>
        </p:nvSpPr>
        <p:spPr>
          <a:xfrm>
            <a:off x="1141116" y="4404596"/>
            <a:ext cx="3194408"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0965" indent="0">
              <a:buNone/>
              <a:defRPr sz="1600" b="1"/>
            </a:lvl4pPr>
            <a:lvl5pPr marL="1828165" indent="0">
              <a:buNone/>
              <a:defRPr sz="1600" b="1"/>
            </a:lvl5pPr>
            <a:lvl6pPr marL="2285365" indent="0">
              <a:buNone/>
              <a:defRPr sz="1600" b="1"/>
            </a:lvl6pPr>
            <a:lvl7pPr marL="2742565" indent="0">
              <a:buNone/>
              <a:defRPr sz="1600" b="1"/>
            </a:lvl7pPr>
            <a:lvl8pPr marL="3199130" indent="0">
              <a:buNone/>
              <a:defRPr sz="1600" b="1"/>
            </a:lvl8pPr>
            <a:lvl9pPr marL="3656330" indent="0">
              <a:buNone/>
              <a:defRPr sz="1600" b="1"/>
            </a:lvl9pPr>
          </a:lstStyle>
          <a:p>
            <a:pPr lvl="0"/>
            <a:r>
              <a:rPr lang="el-GR"/>
              <a:t>Επεξεργασία στυλ υποδείγματος κειμένου</a:t>
            </a:r>
            <a:endParaRPr lang="el-GR"/>
          </a:p>
        </p:txBody>
      </p:sp>
      <p:sp>
        <p:nvSpPr>
          <p:cNvPr id="20" name="Picture Placeholder 2"/>
          <p:cNvSpPr>
            <a:spLocks noGrp="1" noChangeAspect="1"/>
          </p:cNvSpPr>
          <p:nvPr>
            <p:ph type="pic" idx="15" hasCustomPrompt="1"/>
          </p:nvPr>
        </p:nvSpPr>
        <p:spPr>
          <a:xfrm>
            <a:off x="1141116" y="2666998"/>
            <a:ext cx="3194408"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l-GR"/>
              <a:t>Κάντε κλικ στο εικονίδιο για να προσθέσετε εικόνα</a:t>
            </a:r>
            <a:endParaRPr lang="en-US" dirty="0"/>
          </a:p>
        </p:txBody>
      </p:sp>
      <p:sp>
        <p:nvSpPr>
          <p:cNvPr id="21" name="Text Placeholder 3"/>
          <p:cNvSpPr>
            <a:spLocks noGrp="1"/>
          </p:cNvSpPr>
          <p:nvPr>
            <p:ph type="body" sz="half" idx="18" hasCustomPrompt="1"/>
          </p:nvPr>
        </p:nvSpPr>
        <p:spPr>
          <a:xfrm>
            <a:off x="1141116" y="4980859"/>
            <a:ext cx="3194408" cy="817843"/>
          </a:xfrm>
        </p:spPr>
        <p:txBody>
          <a:bodyPr anchor="t">
            <a:normAutofit/>
          </a:bodyPr>
          <a:lstStyle>
            <a:lvl1pPr marL="0" indent="0">
              <a:buNone/>
              <a:defRPr sz="1400"/>
            </a:lvl1pPr>
            <a:lvl2pPr marL="457200" indent="0">
              <a:buNone/>
              <a:defRPr sz="1200"/>
            </a:lvl2pPr>
            <a:lvl3pPr marL="914400" indent="0">
              <a:buNone/>
              <a:defRPr sz="1000"/>
            </a:lvl3pPr>
            <a:lvl4pPr marL="1370965" indent="0">
              <a:buNone/>
              <a:defRPr sz="900"/>
            </a:lvl4pPr>
            <a:lvl5pPr marL="1828165" indent="0">
              <a:buNone/>
              <a:defRPr sz="900"/>
            </a:lvl5pPr>
            <a:lvl6pPr marL="2285365" indent="0">
              <a:buNone/>
              <a:defRPr sz="900"/>
            </a:lvl6pPr>
            <a:lvl7pPr marL="2742565" indent="0">
              <a:buNone/>
              <a:defRPr sz="900"/>
            </a:lvl7pPr>
            <a:lvl8pPr marL="3199130" indent="0">
              <a:buNone/>
              <a:defRPr sz="900"/>
            </a:lvl8pPr>
            <a:lvl9pPr marL="3656330" indent="0">
              <a:buNone/>
              <a:defRPr sz="900"/>
            </a:lvl9pPr>
          </a:lstStyle>
          <a:p>
            <a:pPr lvl="0"/>
            <a:r>
              <a:rPr lang="el-GR"/>
              <a:t>Επεξεργασία στυλ υποδείγματος κειμένου</a:t>
            </a:r>
            <a:endParaRPr lang="el-GR"/>
          </a:p>
        </p:txBody>
      </p:sp>
      <p:sp>
        <p:nvSpPr>
          <p:cNvPr id="22" name="Text Placeholder 4"/>
          <p:cNvSpPr>
            <a:spLocks noGrp="1"/>
          </p:cNvSpPr>
          <p:nvPr>
            <p:ph type="body" sz="quarter" idx="3" hasCustomPrompt="1"/>
          </p:nvPr>
        </p:nvSpPr>
        <p:spPr>
          <a:xfrm>
            <a:off x="4487884" y="4404596"/>
            <a:ext cx="3199567"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0965" indent="0">
              <a:buNone/>
              <a:defRPr sz="1600" b="1"/>
            </a:lvl4pPr>
            <a:lvl5pPr marL="1828165" indent="0">
              <a:buNone/>
              <a:defRPr sz="1600" b="1"/>
            </a:lvl5pPr>
            <a:lvl6pPr marL="2285365" indent="0">
              <a:buNone/>
              <a:defRPr sz="1600" b="1"/>
            </a:lvl6pPr>
            <a:lvl7pPr marL="2742565" indent="0">
              <a:buNone/>
              <a:defRPr sz="1600" b="1"/>
            </a:lvl7pPr>
            <a:lvl8pPr marL="3199130" indent="0">
              <a:buNone/>
              <a:defRPr sz="1600" b="1"/>
            </a:lvl8pPr>
            <a:lvl9pPr marL="3656330" indent="0">
              <a:buNone/>
              <a:defRPr sz="1600" b="1"/>
            </a:lvl9pPr>
          </a:lstStyle>
          <a:p>
            <a:pPr lvl="0"/>
            <a:r>
              <a:rPr lang="el-GR"/>
              <a:t>Επεξεργασία στυλ υποδείγματος κειμένου</a:t>
            </a:r>
            <a:endParaRPr lang="el-GR"/>
          </a:p>
        </p:txBody>
      </p:sp>
      <p:sp>
        <p:nvSpPr>
          <p:cNvPr id="23" name="Picture Placeholder 2"/>
          <p:cNvSpPr>
            <a:spLocks noGrp="1" noChangeAspect="1"/>
          </p:cNvSpPr>
          <p:nvPr>
            <p:ph type="pic" idx="21" hasCustomPrompt="1"/>
          </p:nvPr>
        </p:nvSpPr>
        <p:spPr>
          <a:xfrm>
            <a:off x="4487884" y="2666998"/>
            <a:ext cx="3198107"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l-GR"/>
              <a:t>Κάντε κλικ στο εικονίδιο για να προσθέσετε εικόνα</a:t>
            </a:r>
            <a:endParaRPr lang="en-US" dirty="0"/>
          </a:p>
        </p:txBody>
      </p:sp>
      <p:sp>
        <p:nvSpPr>
          <p:cNvPr id="24" name="Text Placeholder 3"/>
          <p:cNvSpPr>
            <a:spLocks noGrp="1"/>
          </p:cNvSpPr>
          <p:nvPr>
            <p:ph type="body" sz="half" idx="19" hasCustomPrompt="1"/>
          </p:nvPr>
        </p:nvSpPr>
        <p:spPr>
          <a:xfrm>
            <a:off x="4486424" y="4980857"/>
            <a:ext cx="3199567" cy="810342"/>
          </a:xfrm>
        </p:spPr>
        <p:txBody>
          <a:bodyPr anchor="t">
            <a:normAutofit/>
          </a:bodyPr>
          <a:lstStyle>
            <a:lvl1pPr marL="0" indent="0">
              <a:buNone/>
              <a:defRPr sz="1400"/>
            </a:lvl1pPr>
            <a:lvl2pPr marL="457200" indent="0">
              <a:buNone/>
              <a:defRPr sz="1200"/>
            </a:lvl2pPr>
            <a:lvl3pPr marL="914400" indent="0">
              <a:buNone/>
              <a:defRPr sz="1000"/>
            </a:lvl3pPr>
            <a:lvl4pPr marL="1370965" indent="0">
              <a:buNone/>
              <a:defRPr sz="900"/>
            </a:lvl4pPr>
            <a:lvl5pPr marL="1828165" indent="0">
              <a:buNone/>
              <a:defRPr sz="900"/>
            </a:lvl5pPr>
            <a:lvl6pPr marL="2285365" indent="0">
              <a:buNone/>
              <a:defRPr sz="900"/>
            </a:lvl6pPr>
            <a:lvl7pPr marL="2742565" indent="0">
              <a:buNone/>
              <a:defRPr sz="900"/>
            </a:lvl7pPr>
            <a:lvl8pPr marL="3199130" indent="0">
              <a:buNone/>
              <a:defRPr sz="900"/>
            </a:lvl8pPr>
            <a:lvl9pPr marL="3656330" indent="0">
              <a:buNone/>
              <a:defRPr sz="900"/>
            </a:lvl9pPr>
          </a:lstStyle>
          <a:p>
            <a:pPr lvl="0"/>
            <a:r>
              <a:rPr lang="el-GR"/>
              <a:t>Επεξεργασία στυλ υποδείγματος κειμένου</a:t>
            </a:r>
            <a:endParaRPr lang="el-GR"/>
          </a:p>
        </p:txBody>
      </p:sp>
      <p:sp>
        <p:nvSpPr>
          <p:cNvPr id="25" name="Text Placeholder 4"/>
          <p:cNvSpPr>
            <a:spLocks noGrp="1"/>
          </p:cNvSpPr>
          <p:nvPr>
            <p:ph type="body" sz="quarter" idx="13" hasCustomPrompt="1"/>
          </p:nvPr>
        </p:nvSpPr>
        <p:spPr>
          <a:xfrm>
            <a:off x="7850523" y="4404595"/>
            <a:ext cx="318991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0965" indent="0">
              <a:buNone/>
              <a:defRPr sz="1600" b="1"/>
            </a:lvl4pPr>
            <a:lvl5pPr marL="1828165" indent="0">
              <a:buNone/>
              <a:defRPr sz="1600" b="1"/>
            </a:lvl5pPr>
            <a:lvl6pPr marL="2285365" indent="0">
              <a:buNone/>
              <a:defRPr sz="1600" b="1"/>
            </a:lvl6pPr>
            <a:lvl7pPr marL="2742565" indent="0">
              <a:buNone/>
              <a:defRPr sz="1600" b="1"/>
            </a:lvl7pPr>
            <a:lvl8pPr marL="3199130" indent="0">
              <a:buNone/>
              <a:defRPr sz="1600" b="1"/>
            </a:lvl8pPr>
            <a:lvl9pPr marL="3656330" indent="0">
              <a:buNone/>
              <a:defRPr sz="1600" b="1"/>
            </a:lvl9pPr>
          </a:lstStyle>
          <a:p>
            <a:pPr lvl="0"/>
            <a:r>
              <a:rPr lang="el-GR"/>
              <a:t>Επεξεργασία στυλ υποδείγματος κειμένου</a:t>
            </a:r>
            <a:endParaRPr lang="el-GR"/>
          </a:p>
        </p:txBody>
      </p:sp>
      <p:sp>
        <p:nvSpPr>
          <p:cNvPr id="26" name="Picture Placeholder 2"/>
          <p:cNvSpPr>
            <a:spLocks noGrp="1" noChangeAspect="1"/>
          </p:cNvSpPr>
          <p:nvPr>
            <p:ph type="pic" idx="22" hasCustomPrompt="1"/>
          </p:nvPr>
        </p:nvSpPr>
        <p:spPr>
          <a:xfrm>
            <a:off x="7850398" y="2666998"/>
            <a:ext cx="3194137"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l-GR"/>
              <a:t>Κάντε κλικ στο εικονίδιο για να προσθέσετε εικόνα</a:t>
            </a:r>
            <a:endParaRPr lang="en-US" dirty="0"/>
          </a:p>
        </p:txBody>
      </p:sp>
      <p:sp>
        <p:nvSpPr>
          <p:cNvPr id="27" name="Text Placeholder 3"/>
          <p:cNvSpPr>
            <a:spLocks noGrp="1"/>
          </p:cNvSpPr>
          <p:nvPr>
            <p:ph type="body" sz="half" idx="20" hasCustomPrompt="1"/>
          </p:nvPr>
        </p:nvSpPr>
        <p:spPr>
          <a:xfrm>
            <a:off x="7850397" y="4980855"/>
            <a:ext cx="3194136" cy="810345"/>
          </a:xfrm>
        </p:spPr>
        <p:txBody>
          <a:bodyPr anchor="t">
            <a:normAutofit/>
          </a:bodyPr>
          <a:lstStyle>
            <a:lvl1pPr marL="0" indent="0">
              <a:buNone/>
              <a:defRPr sz="1400"/>
            </a:lvl1pPr>
            <a:lvl2pPr marL="457200" indent="0">
              <a:buNone/>
              <a:defRPr sz="1200"/>
            </a:lvl2pPr>
            <a:lvl3pPr marL="914400" indent="0">
              <a:buNone/>
              <a:defRPr sz="1000"/>
            </a:lvl3pPr>
            <a:lvl4pPr marL="1370965" indent="0">
              <a:buNone/>
              <a:defRPr sz="900"/>
            </a:lvl4pPr>
            <a:lvl5pPr marL="1828165" indent="0">
              <a:buNone/>
              <a:defRPr sz="900"/>
            </a:lvl5pPr>
            <a:lvl6pPr marL="2285365" indent="0">
              <a:buNone/>
              <a:defRPr sz="900"/>
            </a:lvl6pPr>
            <a:lvl7pPr marL="2742565" indent="0">
              <a:buNone/>
              <a:defRPr sz="900"/>
            </a:lvl7pPr>
            <a:lvl8pPr marL="3199130" indent="0">
              <a:buNone/>
              <a:defRPr sz="900"/>
            </a:lvl8pPr>
            <a:lvl9pPr marL="3656330" indent="0">
              <a:buNone/>
              <a:defRPr sz="900"/>
            </a:lvl9pPr>
          </a:lstStyle>
          <a:p>
            <a:pPr lvl="0"/>
            <a:r>
              <a:rPr lang="el-GR"/>
              <a:t>Επεξεργασία στυλ υποδείγματος κειμένου</a:t>
            </a:r>
            <a:endParaRPr lang="el-GR"/>
          </a:p>
        </p:txBody>
      </p:sp>
      <p:sp>
        <p:nvSpPr>
          <p:cNvPr id="3" name="Date Placeholder 2"/>
          <p:cNvSpPr>
            <a:spLocks noGrp="1"/>
          </p:cNvSpPr>
          <p:nvPr>
            <p:ph type="dt" sz="half" idx="10"/>
          </p:nvPr>
        </p:nvSpPr>
        <p:spPr/>
        <p:txBody>
          <a:bodyPr/>
          <a:lstStyle/>
          <a:p>
            <a:pPr rtl="0"/>
            <a:fld id="{3B67B838-77EF-40C9-87FB-20C22202D488}" type="datetime1">
              <a:rPr lang="el-GR" smtClean="0"/>
            </a:fld>
            <a:endParaRPr lang="el-GR" dirty="0"/>
          </a:p>
        </p:txBody>
      </p:sp>
      <p:sp>
        <p:nvSpPr>
          <p:cNvPr id="4" name="Footer Placeholder 3"/>
          <p:cNvSpPr>
            <a:spLocks noGrp="1"/>
          </p:cNvSpPr>
          <p:nvPr>
            <p:ph type="ftr" sz="quarter" idx="11"/>
          </p:nvPr>
        </p:nvSpPr>
        <p:spPr/>
        <p:txBody>
          <a:bodyPr/>
          <a:lstStyle/>
          <a:p>
            <a:pPr rtl="0"/>
            <a:r>
              <a:rPr lang="el-GR"/>
              <a:t>Προσθήκη υποσέλιδου</a:t>
            </a:r>
            <a:endParaRPr lang="el-GR" dirty="0"/>
          </a:p>
        </p:txBody>
      </p:sp>
      <p:sp>
        <p:nvSpPr>
          <p:cNvPr id="5" name="Slide Number Placeholder 4"/>
          <p:cNvSpPr>
            <a:spLocks noGrp="1"/>
          </p:cNvSpPr>
          <p:nvPr>
            <p:ph type="sldNum" sz="quarter" idx="12"/>
          </p:nvPr>
        </p:nvSpPr>
        <p:spPr/>
        <p:txBody>
          <a:bodyPr/>
          <a:lstStyle/>
          <a:p>
            <a:pPr rtl="0"/>
            <a:fld id="{7DC1BBB0-96F0-4077-A278-0F3FB5C104D3}" type="slidenum">
              <a:rPr lang="el-GR" smtClean="0"/>
            </a:fld>
            <a:endParaRPr lang="el-GR"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hasCustomPrompt="1"/>
          </p:nvPr>
        </p:nvSpPr>
        <p:spPr/>
        <p:txBody>
          <a:bodyPr vert="eaVert" anchor="t"/>
          <a:lstStyle/>
          <a:p>
            <a:pPr lvl="0"/>
            <a:r>
              <a:rPr lang="el-GR"/>
              <a:t>Επεξεργασία στυλ υποδείγματος κειμένου</a:t>
            </a:r>
            <a:endParaRPr lang="el-GR"/>
          </a:p>
          <a:p>
            <a:pPr lvl="1"/>
            <a:r>
              <a:rPr lang="el-GR"/>
              <a:t>Δεύτερου επιπέδου</a:t>
            </a:r>
            <a:endParaRPr lang="el-GR"/>
          </a:p>
          <a:p>
            <a:pPr lvl="2"/>
            <a:r>
              <a:rPr lang="el-GR"/>
              <a:t>Τρίτου επιπέδου</a:t>
            </a:r>
            <a:endParaRPr lang="el-GR"/>
          </a:p>
          <a:p>
            <a:pPr lvl="3"/>
            <a:r>
              <a:rPr lang="el-GR"/>
              <a:t>Τέταρτου επιπέδου</a:t>
            </a:r>
            <a:endParaRPr lang="el-GR"/>
          </a:p>
          <a:p>
            <a:pPr lvl="4"/>
            <a:r>
              <a:rPr lang="el-GR"/>
              <a:t>Πέμπτου επιπέδου</a:t>
            </a:r>
            <a:endParaRPr lang="en-US" dirty="0"/>
          </a:p>
        </p:txBody>
      </p:sp>
      <p:sp>
        <p:nvSpPr>
          <p:cNvPr id="4" name="Date Placeholder 3"/>
          <p:cNvSpPr>
            <a:spLocks noGrp="1"/>
          </p:cNvSpPr>
          <p:nvPr>
            <p:ph type="dt" sz="half" idx="10"/>
          </p:nvPr>
        </p:nvSpPr>
        <p:spPr/>
        <p:txBody>
          <a:bodyPr/>
          <a:lstStyle/>
          <a:p>
            <a:pPr rtl="0"/>
            <a:fld id="{3B67B838-77EF-40C9-87FB-20C22202D488}" type="datetime1">
              <a:rPr lang="el-GR" smtClean="0"/>
            </a:fld>
            <a:endParaRPr lang="el-GR" dirty="0"/>
          </a:p>
        </p:txBody>
      </p:sp>
      <p:sp>
        <p:nvSpPr>
          <p:cNvPr id="5" name="Footer Placeholder 4"/>
          <p:cNvSpPr>
            <a:spLocks noGrp="1"/>
          </p:cNvSpPr>
          <p:nvPr>
            <p:ph type="ftr" sz="quarter" idx="11"/>
          </p:nvPr>
        </p:nvSpPr>
        <p:spPr/>
        <p:txBody>
          <a:bodyPr/>
          <a:lstStyle/>
          <a:p>
            <a:pPr rtl="0"/>
            <a:r>
              <a:rPr lang="el-GR"/>
              <a:t>Προσθήκη υποσέλιδου</a:t>
            </a:r>
            <a:endParaRPr lang="el-GR" dirty="0"/>
          </a:p>
        </p:txBody>
      </p:sp>
      <p:sp>
        <p:nvSpPr>
          <p:cNvPr id="6" name="Slide Number Placeholder 5"/>
          <p:cNvSpPr>
            <a:spLocks noGrp="1"/>
          </p:cNvSpPr>
          <p:nvPr>
            <p:ph type="sldNum" sz="quarter" idx="12"/>
          </p:nvPr>
        </p:nvSpPr>
        <p:spPr/>
        <p:txBody>
          <a:bodyPr/>
          <a:lstStyle/>
          <a:p>
            <a:pPr rtl="0"/>
            <a:fld id="{7DC1BBB0-96F0-4077-A278-0F3FB5C104D3}" type="slidenum">
              <a:rPr lang="el-GR" smtClean="0"/>
            </a:fld>
            <a:endParaRPr lang="el-GR"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hasCustomPrompt="1"/>
          </p:nvPr>
        </p:nvSpPr>
        <p:spPr>
          <a:xfrm>
            <a:off x="9040046" y="609600"/>
            <a:ext cx="2004489" cy="5181601"/>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hasCustomPrompt="1"/>
          </p:nvPr>
        </p:nvSpPr>
        <p:spPr>
          <a:xfrm>
            <a:off x="1141113" y="609600"/>
            <a:ext cx="7746572" cy="5181601"/>
          </a:xfrm>
        </p:spPr>
        <p:txBody>
          <a:bodyPr vert="eaVert"/>
          <a:lstStyle/>
          <a:p>
            <a:pPr lvl="0"/>
            <a:r>
              <a:rPr lang="el-GR"/>
              <a:t>Επεξεργασία στυλ υποδείγματος κειμένου</a:t>
            </a:r>
            <a:endParaRPr lang="el-GR"/>
          </a:p>
          <a:p>
            <a:pPr lvl="1"/>
            <a:r>
              <a:rPr lang="el-GR"/>
              <a:t>Δεύτερου επιπέδου</a:t>
            </a:r>
            <a:endParaRPr lang="el-GR"/>
          </a:p>
          <a:p>
            <a:pPr lvl="2"/>
            <a:r>
              <a:rPr lang="el-GR"/>
              <a:t>Τρίτου επιπέδου</a:t>
            </a:r>
            <a:endParaRPr lang="el-GR"/>
          </a:p>
          <a:p>
            <a:pPr lvl="3"/>
            <a:r>
              <a:rPr lang="el-GR"/>
              <a:t>Τέταρτου επιπέδου</a:t>
            </a:r>
            <a:endParaRPr lang="el-GR"/>
          </a:p>
          <a:p>
            <a:pPr lvl="4"/>
            <a:r>
              <a:rPr lang="el-GR"/>
              <a:t>Πέμπτου επιπέδου</a:t>
            </a:r>
            <a:endParaRPr lang="en-US" dirty="0"/>
          </a:p>
        </p:txBody>
      </p:sp>
      <p:sp>
        <p:nvSpPr>
          <p:cNvPr id="4" name="Date Placeholder 3"/>
          <p:cNvSpPr>
            <a:spLocks noGrp="1"/>
          </p:cNvSpPr>
          <p:nvPr>
            <p:ph type="dt" sz="half" idx="10"/>
          </p:nvPr>
        </p:nvSpPr>
        <p:spPr/>
        <p:txBody>
          <a:bodyPr/>
          <a:lstStyle/>
          <a:p>
            <a:pPr rtl="0"/>
            <a:fld id="{3B67B838-77EF-40C9-87FB-20C22202D488}" type="datetime1">
              <a:rPr lang="el-GR" smtClean="0"/>
            </a:fld>
            <a:endParaRPr lang="el-GR" dirty="0"/>
          </a:p>
        </p:txBody>
      </p:sp>
      <p:sp>
        <p:nvSpPr>
          <p:cNvPr id="5" name="Footer Placeholder 4"/>
          <p:cNvSpPr>
            <a:spLocks noGrp="1"/>
          </p:cNvSpPr>
          <p:nvPr>
            <p:ph type="ftr" sz="quarter" idx="11"/>
          </p:nvPr>
        </p:nvSpPr>
        <p:spPr/>
        <p:txBody>
          <a:bodyPr/>
          <a:lstStyle/>
          <a:p>
            <a:pPr rtl="0"/>
            <a:r>
              <a:rPr lang="el-GR"/>
              <a:t>Προσθήκη υποσέλιδου</a:t>
            </a:r>
            <a:endParaRPr lang="el-GR" dirty="0"/>
          </a:p>
        </p:txBody>
      </p:sp>
      <p:sp>
        <p:nvSpPr>
          <p:cNvPr id="6" name="Slide Number Placeholder 5"/>
          <p:cNvSpPr>
            <a:spLocks noGrp="1"/>
          </p:cNvSpPr>
          <p:nvPr>
            <p:ph type="sldNum" sz="quarter" idx="12"/>
          </p:nvPr>
        </p:nvSpPr>
        <p:spPr/>
        <p:txBody>
          <a:bodyPr/>
          <a:lstStyle/>
          <a:p>
            <a:pPr rtl="0"/>
            <a:fld id="{7DC1BBB0-96F0-4077-A278-0F3FB5C104D3}" type="slidenum">
              <a:rPr lang="el-GR" smtClean="0"/>
            </a:fld>
            <a:endParaRPr lang="el-GR"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hasCustomPrompt="1"/>
          </p:nvPr>
        </p:nvSpPr>
        <p:spPr/>
        <p:txBody>
          <a:bodyPr/>
          <a:lstStyle/>
          <a:p>
            <a:pPr lvl="0"/>
            <a:r>
              <a:rPr lang="el-GR"/>
              <a:t>Επεξεργασία στυλ υποδείγματος κειμένου</a:t>
            </a:r>
            <a:endParaRPr lang="el-GR"/>
          </a:p>
          <a:p>
            <a:pPr lvl="1"/>
            <a:r>
              <a:rPr lang="el-GR"/>
              <a:t>Δεύτερου επιπέδου</a:t>
            </a:r>
            <a:endParaRPr lang="el-GR"/>
          </a:p>
          <a:p>
            <a:pPr lvl="2"/>
            <a:r>
              <a:rPr lang="el-GR"/>
              <a:t>Τρίτου επιπέδου</a:t>
            </a:r>
            <a:endParaRPr lang="el-GR"/>
          </a:p>
          <a:p>
            <a:pPr lvl="3"/>
            <a:r>
              <a:rPr lang="el-GR"/>
              <a:t>Τέταρτου επιπέδου</a:t>
            </a:r>
            <a:endParaRPr lang="el-GR"/>
          </a:p>
          <a:p>
            <a:pPr lvl="4"/>
            <a:r>
              <a:rPr lang="el-GR"/>
              <a:t>Πέμπτου επιπέδου</a:t>
            </a:r>
            <a:endParaRPr lang="en-US" dirty="0"/>
          </a:p>
        </p:txBody>
      </p:sp>
      <p:sp>
        <p:nvSpPr>
          <p:cNvPr id="4" name="Date Placeholder 3"/>
          <p:cNvSpPr>
            <a:spLocks noGrp="1"/>
          </p:cNvSpPr>
          <p:nvPr>
            <p:ph type="dt" sz="half" idx="10"/>
          </p:nvPr>
        </p:nvSpPr>
        <p:spPr/>
        <p:txBody>
          <a:bodyPr/>
          <a:lstStyle/>
          <a:p>
            <a:pPr rtl="0"/>
            <a:fld id="{00970C8C-7521-4333-A2D4-8FDE755E311E}" type="datetime1">
              <a:rPr lang="el-GR" smtClean="0"/>
            </a:fld>
            <a:endParaRPr lang="el-GR" dirty="0"/>
          </a:p>
        </p:txBody>
      </p:sp>
      <p:sp>
        <p:nvSpPr>
          <p:cNvPr id="5" name="Footer Placeholder 4"/>
          <p:cNvSpPr>
            <a:spLocks noGrp="1"/>
          </p:cNvSpPr>
          <p:nvPr>
            <p:ph type="ftr" sz="quarter" idx="11"/>
          </p:nvPr>
        </p:nvSpPr>
        <p:spPr/>
        <p:txBody>
          <a:bodyPr/>
          <a:lstStyle/>
          <a:p>
            <a:pPr rtl="0"/>
            <a:r>
              <a:rPr lang="el-GR"/>
              <a:t>Προσθήκη υποσέλιδου</a:t>
            </a:r>
            <a:endParaRPr lang="el-GR" dirty="0"/>
          </a:p>
        </p:txBody>
      </p:sp>
      <p:sp>
        <p:nvSpPr>
          <p:cNvPr id="6" name="Slide Number Placeholder 5"/>
          <p:cNvSpPr>
            <a:spLocks noGrp="1"/>
          </p:cNvSpPr>
          <p:nvPr>
            <p:ph type="sldNum" sz="quarter" idx="12"/>
          </p:nvPr>
        </p:nvSpPr>
        <p:spPr/>
        <p:txBody>
          <a:bodyPr/>
          <a:lstStyle/>
          <a:p>
            <a:pPr rtl="0"/>
            <a:fld id="{7DC1BBB0-96F0-4077-A278-0F3FB5C104D3}" type="slidenum">
              <a:rPr lang="el-GR" smtClean="0"/>
            </a:fld>
            <a:endParaRPr lang="el-GR"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41114" y="1419227"/>
            <a:ext cx="9903420" cy="2852737"/>
          </a:xfrm>
        </p:spPr>
        <p:txBody>
          <a:bodyPr anchor="b">
            <a:normAutofit/>
          </a:bodyPr>
          <a:lstStyle>
            <a:lvl1pPr>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hasCustomPrompt="1"/>
          </p:nvPr>
        </p:nvSpPr>
        <p:spPr>
          <a:xfrm>
            <a:off x="1141114" y="4424362"/>
            <a:ext cx="990342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0965" indent="0">
              <a:buNone/>
              <a:defRPr sz="1600">
                <a:solidFill>
                  <a:schemeClr val="tx1">
                    <a:tint val="75000"/>
                  </a:schemeClr>
                </a:solidFill>
              </a:defRPr>
            </a:lvl4pPr>
            <a:lvl5pPr marL="1828165" indent="0">
              <a:buNone/>
              <a:defRPr sz="1600">
                <a:solidFill>
                  <a:schemeClr val="tx1">
                    <a:tint val="75000"/>
                  </a:schemeClr>
                </a:solidFill>
              </a:defRPr>
            </a:lvl5pPr>
            <a:lvl6pPr marL="2285365" indent="0">
              <a:buNone/>
              <a:defRPr sz="1600">
                <a:solidFill>
                  <a:schemeClr val="tx1">
                    <a:tint val="75000"/>
                  </a:schemeClr>
                </a:solidFill>
              </a:defRPr>
            </a:lvl6pPr>
            <a:lvl7pPr marL="2742565" indent="0">
              <a:buNone/>
              <a:defRPr sz="1600">
                <a:solidFill>
                  <a:schemeClr val="tx1">
                    <a:tint val="75000"/>
                  </a:schemeClr>
                </a:solidFill>
              </a:defRPr>
            </a:lvl7pPr>
            <a:lvl8pPr marL="3199130" indent="0">
              <a:buNone/>
              <a:defRPr sz="1600">
                <a:solidFill>
                  <a:schemeClr val="tx1">
                    <a:tint val="75000"/>
                  </a:schemeClr>
                </a:solidFill>
              </a:defRPr>
            </a:lvl8pPr>
            <a:lvl9pPr marL="3656330" indent="0">
              <a:buNone/>
              <a:defRPr sz="1600">
                <a:solidFill>
                  <a:schemeClr val="tx1">
                    <a:tint val="75000"/>
                  </a:schemeClr>
                </a:solidFill>
              </a:defRPr>
            </a:lvl9pPr>
          </a:lstStyle>
          <a:p>
            <a:pPr lvl="0"/>
            <a:r>
              <a:rPr lang="el-GR"/>
              <a:t>Επεξεργασία στυλ υποδείγματος κειμένου</a:t>
            </a:r>
            <a:endParaRPr lang="el-GR"/>
          </a:p>
        </p:txBody>
      </p:sp>
      <p:sp>
        <p:nvSpPr>
          <p:cNvPr id="4" name="Date Placeholder 3"/>
          <p:cNvSpPr>
            <a:spLocks noGrp="1"/>
          </p:cNvSpPr>
          <p:nvPr>
            <p:ph type="dt" sz="half" idx="10"/>
          </p:nvPr>
        </p:nvSpPr>
        <p:spPr/>
        <p:txBody>
          <a:bodyPr/>
          <a:lstStyle/>
          <a:p>
            <a:pPr rtl="0"/>
            <a:fld id="{6F8701D3-BB76-4576-BBEC-D6511536E842}" type="datetime1">
              <a:rPr lang="el-GR" smtClean="0"/>
            </a:fld>
            <a:endParaRPr lang="el-GR" dirty="0"/>
          </a:p>
        </p:txBody>
      </p:sp>
      <p:sp>
        <p:nvSpPr>
          <p:cNvPr id="5" name="Footer Placeholder 4"/>
          <p:cNvSpPr>
            <a:spLocks noGrp="1"/>
          </p:cNvSpPr>
          <p:nvPr>
            <p:ph type="ftr" sz="quarter" idx="11"/>
          </p:nvPr>
        </p:nvSpPr>
        <p:spPr/>
        <p:txBody>
          <a:bodyPr/>
          <a:lstStyle/>
          <a:p>
            <a:pPr rtl="0"/>
            <a:r>
              <a:rPr lang="el-GR"/>
              <a:t>Προσθήκη υποσέλιδου</a:t>
            </a:r>
            <a:endParaRPr lang="el-GR" dirty="0"/>
          </a:p>
        </p:txBody>
      </p:sp>
      <p:sp>
        <p:nvSpPr>
          <p:cNvPr id="6" name="Slide Number Placeholder 5"/>
          <p:cNvSpPr>
            <a:spLocks noGrp="1"/>
          </p:cNvSpPr>
          <p:nvPr>
            <p:ph type="sldNum" sz="quarter" idx="12"/>
          </p:nvPr>
        </p:nvSpPr>
        <p:spPr/>
        <p:txBody>
          <a:bodyPr/>
          <a:lstStyle/>
          <a:p>
            <a:pPr rtl="0"/>
            <a:fld id="{7DC1BBB0-96F0-4077-A278-0F3FB5C104D3}" type="slidenum">
              <a:rPr lang="el-GR" smtClean="0"/>
            </a:fld>
            <a:endParaRPr lang="el-GR"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hasCustomPrompt="1"/>
          </p:nvPr>
        </p:nvSpPr>
        <p:spPr>
          <a:xfrm>
            <a:off x="1141113" y="2249486"/>
            <a:ext cx="4877119" cy="3541714"/>
          </a:xfrm>
        </p:spPr>
        <p:txBody>
          <a:bodyPr/>
          <a:lstStyle/>
          <a:p>
            <a:pPr lvl="0"/>
            <a:r>
              <a:rPr lang="el-GR"/>
              <a:t>Επεξεργασία στυλ υποδείγματος κειμένου</a:t>
            </a:r>
            <a:endParaRPr lang="el-GR"/>
          </a:p>
          <a:p>
            <a:pPr lvl="1"/>
            <a:r>
              <a:rPr lang="el-GR"/>
              <a:t>Δεύτερου επιπέδου</a:t>
            </a:r>
            <a:endParaRPr lang="el-GR"/>
          </a:p>
          <a:p>
            <a:pPr lvl="2"/>
            <a:r>
              <a:rPr lang="el-GR"/>
              <a:t>Τρίτου επιπέδου</a:t>
            </a:r>
            <a:endParaRPr lang="el-GR"/>
          </a:p>
          <a:p>
            <a:pPr lvl="3"/>
            <a:r>
              <a:rPr lang="el-GR"/>
              <a:t>Τέταρτου επιπέδου</a:t>
            </a:r>
            <a:endParaRPr lang="el-GR"/>
          </a:p>
          <a:p>
            <a:pPr lvl="4"/>
            <a:r>
              <a:rPr lang="el-GR"/>
              <a:t>Πέμπτου επιπέδου</a:t>
            </a:r>
            <a:endParaRPr lang="en-US" dirty="0"/>
          </a:p>
        </p:txBody>
      </p:sp>
      <p:sp>
        <p:nvSpPr>
          <p:cNvPr id="4" name="Content Placeholder 3"/>
          <p:cNvSpPr>
            <a:spLocks noGrp="1"/>
          </p:cNvSpPr>
          <p:nvPr>
            <p:ph sz="half" idx="2" hasCustomPrompt="1"/>
          </p:nvPr>
        </p:nvSpPr>
        <p:spPr>
          <a:xfrm>
            <a:off x="6170593" y="2249486"/>
            <a:ext cx="4873941" cy="3541714"/>
          </a:xfrm>
        </p:spPr>
        <p:txBody>
          <a:bodyPr/>
          <a:lstStyle/>
          <a:p>
            <a:pPr lvl="0"/>
            <a:r>
              <a:rPr lang="el-GR"/>
              <a:t>Επεξεργασία στυλ υποδείγματος κειμένου</a:t>
            </a:r>
            <a:endParaRPr lang="el-GR"/>
          </a:p>
          <a:p>
            <a:pPr lvl="1"/>
            <a:r>
              <a:rPr lang="el-GR"/>
              <a:t>Δεύτερου επιπέδου</a:t>
            </a:r>
            <a:endParaRPr lang="el-GR"/>
          </a:p>
          <a:p>
            <a:pPr lvl="2"/>
            <a:r>
              <a:rPr lang="el-GR"/>
              <a:t>Τρίτου επιπέδου</a:t>
            </a:r>
            <a:endParaRPr lang="el-GR"/>
          </a:p>
          <a:p>
            <a:pPr lvl="3"/>
            <a:r>
              <a:rPr lang="el-GR"/>
              <a:t>Τέταρτου επιπέδου</a:t>
            </a:r>
            <a:endParaRPr lang="el-GR"/>
          </a:p>
          <a:p>
            <a:pPr lvl="4"/>
            <a:r>
              <a:rPr lang="el-GR"/>
              <a:t>Πέμπτου επιπέδου</a:t>
            </a:r>
            <a:endParaRPr lang="en-US" dirty="0"/>
          </a:p>
        </p:txBody>
      </p:sp>
      <p:sp>
        <p:nvSpPr>
          <p:cNvPr id="5" name="Date Placeholder 4"/>
          <p:cNvSpPr>
            <a:spLocks noGrp="1"/>
          </p:cNvSpPr>
          <p:nvPr>
            <p:ph type="dt" sz="half" idx="10"/>
          </p:nvPr>
        </p:nvSpPr>
        <p:spPr/>
        <p:txBody>
          <a:bodyPr/>
          <a:lstStyle/>
          <a:p>
            <a:pPr rtl="0"/>
            <a:fld id="{9F8E28EC-16A4-4C84-9505-D9615340AE9F}" type="datetime1">
              <a:rPr lang="el-GR" smtClean="0"/>
            </a:fld>
            <a:endParaRPr lang="el-GR" dirty="0"/>
          </a:p>
        </p:txBody>
      </p:sp>
      <p:sp>
        <p:nvSpPr>
          <p:cNvPr id="6" name="Footer Placeholder 5"/>
          <p:cNvSpPr>
            <a:spLocks noGrp="1"/>
          </p:cNvSpPr>
          <p:nvPr>
            <p:ph type="ftr" sz="quarter" idx="11"/>
          </p:nvPr>
        </p:nvSpPr>
        <p:spPr/>
        <p:txBody>
          <a:bodyPr/>
          <a:lstStyle/>
          <a:p>
            <a:pPr rtl="0"/>
            <a:r>
              <a:rPr lang="el-GR"/>
              <a:t>Προσθήκη υποσέλιδου</a:t>
            </a:r>
            <a:endParaRPr lang="el-GR" dirty="0"/>
          </a:p>
        </p:txBody>
      </p:sp>
      <p:sp>
        <p:nvSpPr>
          <p:cNvPr id="7" name="Slide Number Placeholder 6"/>
          <p:cNvSpPr>
            <a:spLocks noGrp="1"/>
          </p:cNvSpPr>
          <p:nvPr>
            <p:ph type="sldNum" sz="quarter" idx="12"/>
          </p:nvPr>
        </p:nvSpPr>
        <p:spPr/>
        <p:txBody>
          <a:bodyPr/>
          <a:lstStyle/>
          <a:p>
            <a:pPr rtl="0"/>
            <a:fld id="{7DC1BBB0-96F0-4077-A278-0F3FB5C104D3}" type="slidenum">
              <a:rPr lang="el-GR" smtClean="0"/>
            </a:fld>
            <a:endParaRPr lang="el-GR"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41114" y="619127"/>
            <a:ext cx="9903420" cy="1477961"/>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hasCustomPrompt="1"/>
          </p:nvPr>
        </p:nvSpPr>
        <p:spPr>
          <a:xfrm>
            <a:off x="1369663" y="2249486"/>
            <a:ext cx="464857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0965" indent="0">
              <a:buNone/>
              <a:defRPr sz="1600" b="1"/>
            </a:lvl4pPr>
            <a:lvl5pPr marL="1828165" indent="0">
              <a:buNone/>
              <a:defRPr sz="1600" b="1"/>
            </a:lvl5pPr>
            <a:lvl6pPr marL="2285365" indent="0">
              <a:buNone/>
              <a:defRPr sz="1600" b="1"/>
            </a:lvl6pPr>
            <a:lvl7pPr marL="2742565" indent="0">
              <a:buNone/>
              <a:defRPr sz="1600" b="1"/>
            </a:lvl7pPr>
            <a:lvl8pPr marL="3199130" indent="0">
              <a:buNone/>
              <a:defRPr sz="1600" b="1"/>
            </a:lvl8pPr>
            <a:lvl9pPr marL="3656330" indent="0">
              <a:buNone/>
              <a:defRPr sz="1600" b="1"/>
            </a:lvl9pPr>
          </a:lstStyle>
          <a:p>
            <a:pPr lvl="0"/>
            <a:r>
              <a:rPr lang="el-GR"/>
              <a:t>Επεξεργασία στυλ υποδείγματος κειμένου</a:t>
            </a:r>
            <a:endParaRPr lang="el-GR"/>
          </a:p>
        </p:txBody>
      </p:sp>
      <p:sp>
        <p:nvSpPr>
          <p:cNvPr id="4" name="Content Placeholder 3"/>
          <p:cNvSpPr>
            <a:spLocks noGrp="1"/>
          </p:cNvSpPr>
          <p:nvPr>
            <p:ph sz="half" idx="2" hasCustomPrompt="1"/>
          </p:nvPr>
        </p:nvSpPr>
        <p:spPr>
          <a:xfrm>
            <a:off x="1141113" y="3073398"/>
            <a:ext cx="4877121" cy="2717801"/>
          </a:xfrm>
        </p:spPr>
        <p:txBody>
          <a:bodyPr/>
          <a:lstStyle/>
          <a:p>
            <a:pPr lvl="0"/>
            <a:r>
              <a:rPr lang="el-GR"/>
              <a:t>Επεξεργασία στυλ υποδείγματος κειμένου</a:t>
            </a:r>
            <a:endParaRPr lang="el-GR"/>
          </a:p>
          <a:p>
            <a:pPr lvl="1"/>
            <a:r>
              <a:rPr lang="el-GR"/>
              <a:t>Δεύτερου επιπέδου</a:t>
            </a:r>
            <a:endParaRPr lang="el-GR"/>
          </a:p>
          <a:p>
            <a:pPr lvl="2"/>
            <a:r>
              <a:rPr lang="el-GR"/>
              <a:t>Τρίτου επιπέδου</a:t>
            </a:r>
            <a:endParaRPr lang="el-GR"/>
          </a:p>
          <a:p>
            <a:pPr lvl="3"/>
            <a:r>
              <a:rPr lang="el-GR"/>
              <a:t>Τέταρτου επιπέδου</a:t>
            </a:r>
            <a:endParaRPr lang="el-GR"/>
          </a:p>
          <a:p>
            <a:pPr lvl="4"/>
            <a:r>
              <a:rPr lang="el-GR"/>
              <a:t>Πέμπτου επιπέδου</a:t>
            </a:r>
            <a:endParaRPr lang="en-US" dirty="0"/>
          </a:p>
        </p:txBody>
      </p:sp>
      <p:sp>
        <p:nvSpPr>
          <p:cNvPr id="5" name="Text Placeholder 4"/>
          <p:cNvSpPr>
            <a:spLocks noGrp="1"/>
          </p:cNvSpPr>
          <p:nvPr>
            <p:ph type="body" sz="quarter" idx="3" hasCustomPrompt="1"/>
          </p:nvPr>
        </p:nvSpPr>
        <p:spPr>
          <a:xfrm>
            <a:off x="6399141" y="2249485"/>
            <a:ext cx="464539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0965" indent="0">
              <a:buNone/>
              <a:defRPr sz="1600" b="1"/>
            </a:lvl4pPr>
            <a:lvl5pPr marL="1828165" indent="0">
              <a:buNone/>
              <a:defRPr sz="1600" b="1"/>
            </a:lvl5pPr>
            <a:lvl6pPr marL="2285365" indent="0">
              <a:buNone/>
              <a:defRPr sz="1600" b="1"/>
            </a:lvl6pPr>
            <a:lvl7pPr marL="2742565" indent="0">
              <a:buNone/>
              <a:defRPr sz="1600" b="1"/>
            </a:lvl7pPr>
            <a:lvl8pPr marL="3199130" indent="0">
              <a:buNone/>
              <a:defRPr sz="1600" b="1"/>
            </a:lvl8pPr>
            <a:lvl9pPr marL="3656330" indent="0">
              <a:buNone/>
              <a:defRPr sz="1600" b="1"/>
            </a:lvl9pPr>
          </a:lstStyle>
          <a:p>
            <a:pPr lvl="0"/>
            <a:r>
              <a:rPr lang="el-GR"/>
              <a:t>Επεξεργασία στυλ υποδείγματος κειμένου</a:t>
            </a:r>
            <a:endParaRPr lang="el-GR"/>
          </a:p>
        </p:txBody>
      </p:sp>
      <p:sp>
        <p:nvSpPr>
          <p:cNvPr id="6" name="Content Placeholder 5"/>
          <p:cNvSpPr>
            <a:spLocks noGrp="1"/>
          </p:cNvSpPr>
          <p:nvPr>
            <p:ph sz="quarter" idx="4" hasCustomPrompt="1"/>
          </p:nvPr>
        </p:nvSpPr>
        <p:spPr>
          <a:xfrm>
            <a:off x="6170593" y="3073398"/>
            <a:ext cx="4873940" cy="2717801"/>
          </a:xfrm>
        </p:spPr>
        <p:txBody>
          <a:bodyPr/>
          <a:lstStyle/>
          <a:p>
            <a:pPr lvl="0"/>
            <a:r>
              <a:rPr lang="el-GR"/>
              <a:t>Επεξεργασία στυλ υποδείγματος κειμένου</a:t>
            </a:r>
            <a:endParaRPr lang="el-GR"/>
          </a:p>
          <a:p>
            <a:pPr lvl="1"/>
            <a:r>
              <a:rPr lang="el-GR"/>
              <a:t>Δεύτερου επιπέδου</a:t>
            </a:r>
            <a:endParaRPr lang="el-GR"/>
          </a:p>
          <a:p>
            <a:pPr lvl="2"/>
            <a:r>
              <a:rPr lang="el-GR"/>
              <a:t>Τρίτου επιπέδου</a:t>
            </a:r>
            <a:endParaRPr lang="el-GR"/>
          </a:p>
          <a:p>
            <a:pPr lvl="3"/>
            <a:r>
              <a:rPr lang="el-GR"/>
              <a:t>Τέταρτου επιπέδου</a:t>
            </a:r>
            <a:endParaRPr lang="el-GR"/>
          </a:p>
          <a:p>
            <a:pPr lvl="4"/>
            <a:r>
              <a:rPr lang="el-GR"/>
              <a:t>Πέμπτου επιπέδου</a:t>
            </a:r>
            <a:endParaRPr lang="en-US" dirty="0"/>
          </a:p>
        </p:txBody>
      </p:sp>
      <p:sp>
        <p:nvSpPr>
          <p:cNvPr id="7" name="Date Placeholder 6"/>
          <p:cNvSpPr>
            <a:spLocks noGrp="1"/>
          </p:cNvSpPr>
          <p:nvPr>
            <p:ph type="dt" sz="half" idx="10"/>
          </p:nvPr>
        </p:nvSpPr>
        <p:spPr/>
        <p:txBody>
          <a:bodyPr/>
          <a:lstStyle/>
          <a:p>
            <a:pPr rtl="0"/>
            <a:fld id="{C1891DA8-0051-4982-8D40-4AA13BC8B551}" type="datetime1">
              <a:rPr lang="el-GR" smtClean="0"/>
            </a:fld>
            <a:endParaRPr lang="el-GR" dirty="0"/>
          </a:p>
        </p:txBody>
      </p:sp>
      <p:sp>
        <p:nvSpPr>
          <p:cNvPr id="8" name="Footer Placeholder 7"/>
          <p:cNvSpPr>
            <a:spLocks noGrp="1"/>
          </p:cNvSpPr>
          <p:nvPr>
            <p:ph type="ftr" sz="quarter" idx="11"/>
          </p:nvPr>
        </p:nvSpPr>
        <p:spPr/>
        <p:txBody>
          <a:bodyPr/>
          <a:lstStyle/>
          <a:p>
            <a:pPr rtl="0"/>
            <a:r>
              <a:rPr lang="el-GR"/>
              <a:t>Προσθήκη υποσέλιδου</a:t>
            </a:r>
            <a:endParaRPr lang="el-GR" dirty="0"/>
          </a:p>
        </p:txBody>
      </p:sp>
      <p:sp>
        <p:nvSpPr>
          <p:cNvPr id="9" name="Slide Number Placeholder 8"/>
          <p:cNvSpPr>
            <a:spLocks noGrp="1"/>
          </p:cNvSpPr>
          <p:nvPr>
            <p:ph type="sldNum" sz="quarter" idx="12"/>
          </p:nvPr>
        </p:nvSpPr>
        <p:spPr/>
        <p:txBody>
          <a:bodyPr/>
          <a:lstStyle/>
          <a:p>
            <a:pPr rtl="0"/>
            <a:fld id="{7DC1BBB0-96F0-4077-A278-0F3FB5C104D3}" type="slidenum">
              <a:rPr lang="el-GR" smtClean="0"/>
            </a:fld>
            <a:endParaRPr lang="el-GR"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pPr rtl="0"/>
            <a:fld id="{943A2E94-2C9F-4369-9E33-5C30AA775F7A}" type="datetime1">
              <a:rPr lang="el-GR" smtClean="0"/>
            </a:fld>
            <a:endParaRPr lang="el-GR" dirty="0"/>
          </a:p>
        </p:txBody>
      </p:sp>
      <p:sp>
        <p:nvSpPr>
          <p:cNvPr id="4" name="Footer Placeholder 3"/>
          <p:cNvSpPr>
            <a:spLocks noGrp="1"/>
          </p:cNvSpPr>
          <p:nvPr>
            <p:ph type="ftr" sz="quarter" idx="11"/>
          </p:nvPr>
        </p:nvSpPr>
        <p:spPr/>
        <p:txBody>
          <a:bodyPr/>
          <a:lstStyle/>
          <a:p>
            <a:pPr rtl="0"/>
            <a:r>
              <a:rPr lang="el-GR"/>
              <a:t>Προσθήκη υποσέλιδου</a:t>
            </a:r>
            <a:endParaRPr lang="el-GR" dirty="0"/>
          </a:p>
        </p:txBody>
      </p:sp>
      <p:sp>
        <p:nvSpPr>
          <p:cNvPr id="5" name="Slide Number Placeholder 4"/>
          <p:cNvSpPr>
            <a:spLocks noGrp="1"/>
          </p:cNvSpPr>
          <p:nvPr>
            <p:ph type="sldNum" sz="quarter" idx="12"/>
          </p:nvPr>
        </p:nvSpPr>
        <p:spPr/>
        <p:txBody>
          <a:bodyPr/>
          <a:lstStyle/>
          <a:p>
            <a:pPr rtl="0"/>
            <a:fld id="{7DC1BBB0-96F0-4077-A278-0F3FB5C104D3}" type="slidenum">
              <a:rPr lang="el-GR" smtClean="0"/>
            </a:fld>
            <a:endParaRPr lang="el-GR"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rtl="0"/>
            <a:fld id="{C6411D2D-BE5D-4550-91E5-2DC7D930CDD3}" type="datetime1">
              <a:rPr lang="el-GR" smtClean="0"/>
            </a:fld>
            <a:endParaRPr lang="el-GR" dirty="0"/>
          </a:p>
        </p:txBody>
      </p:sp>
      <p:sp>
        <p:nvSpPr>
          <p:cNvPr id="3" name="Footer Placeholder 2"/>
          <p:cNvSpPr>
            <a:spLocks noGrp="1"/>
          </p:cNvSpPr>
          <p:nvPr>
            <p:ph type="ftr" sz="quarter" idx="11"/>
          </p:nvPr>
        </p:nvSpPr>
        <p:spPr/>
        <p:txBody>
          <a:bodyPr/>
          <a:lstStyle/>
          <a:p>
            <a:pPr rtl="0"/>
            <a:r>
              <a:rPr lang="el-GR"/>
              <a:t>Προσθήκη υποσέλιδου</a:t>
            </a:r>
            <a:endParaRPr lang="el-GR" dirty="0"/>
          </a:p>
        </p:txBody>
      </p:sp>
      <p:sp>
        <p:nvSpPr>
          <p:cNvPr id="4" name="Slide Number Placeholder 3"/>
          <p:cNvSpPr>
            <a:spLocks noGrp="1"/>
          </p:cNvSpPr>
          <p:nvPr>
            <p:ph type="sldNum" sz="quarter" idx="12"/>
          </p:nvPr>
        </p:nvSpPr>
        <p:spPr/>
        <p:txBody>
          <a:bodyPr/>
          <a:lstStyle/>
          <a:p>
            <a:pPr rtl="0"/>
            <a:fld id="{7DC1BBB0-96F0-4077-A278-0F3FB5C104D3}" type="slidenum">
              <a:rPr lang="el-GR" smtClean="0"/>
            </a:fld>
            <a:endParaRPr lang="el-GR"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46407" y="609601"/>
            <a:ext cx="3855033" cy="1639884"/>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hasCustomPrompt="1"/>
          </p:nvPr>
        </p:nvSpPr>
        <p:spPr>
          <a:xfrm>
            <a:off x="5154858" y="592666"/>
            <a:ext cx="5889675" cy="5198534"/>
          </a:xfrm>
        </p:spPr>
        <p:txBody>
          <a:bodyPr anchor="ctr"/>
          <a:lstStyle/>
          <a:p>
            <a:pPr lvl="0"/>
            <a:r>
              <a:rPr lang="el-GR"/>
              <a:t>Επεξεργασία στυλ υποδείγματος κειμένου</a:t>
            </a:r>
            <a:endParaRPr lang="el-GR"/>
          </a:p>
          <a:p>
            <a:pPr lvl="1"/>
            <a:r>
              <a:rPr lang="el-GR"/>
              <a:t>Δεύτερου επιπέδου</a:t>
            </a:r>
            <a:endParaRPr lang="el-GR"/>
          </a:p>
          <a:p>
            <a:pPr lvl="2"/>
            <a:r>
              <a:rPr lang="el-GR"/>
              <a:t>Τρίτου επιπέδου</a:t>
            </a:r>
            <a:endParaRPr lang="el-GR"/>
          </a:p>
          <a:p>
            <a:pPr lvl="3"/>
            <a:r>
              <a:rPr lang="el-GR"/>
              <a:t>Τέταρτου επιπέδου</a:t>
            </a:r>
            <a:endParaRPr lang="el-GR"/>
          </a:p>
          <a:p>
            <a:pPr lvl="4"/>
            <a:r>
              <a:rPr lang="el-GR"/>
              <a:t>Πέμπτου επιπέδου</a:t>
            </a:r>
            <a:endParaRPr lang="en-US" dirty="0"/>
          </a:p>
        </p:txBody>
      </p:sp>
      <p:sp>
        <p:nvSpPr>
          <p:cNvPr id="4" name="Text Placeholder 3"/>
          <p:cNvSpPr>
            <a:spLocks noGrp="1"/>
          </p:cNvSpPr>
          <p:nvPr>
            <p:ph type="body" sz="half" idx="2" hasCustomPrompt="1"/>
          </p:nvPr>
        </p:nvSpPr>
        <p:spPr>
          <a:xfrm>
            <a:off x="1146407" y="2249486"/>
            <a:ext cx="3855033" cy="3541714"/>
          </a:xfrm>
        </p:spPr>
        <p:txBody>
          <a:bodyPr/>
          <a:lstStyle>
            <a:lvl1pPr marL="0" indent="0">
              <a:buNone/>
              <a:defRPr sz="1600"/>
            </a:lvl1pPr>
            <a:lvl2pPr marL="457200" indent="0">
              <a:buNone/>
              <a:defRPr sz="1400"/>
            </a:lvl2pPr>
            <a:lvl3pPr marL="914400" indent="0">
              <a:buNone/>
              <a:defRPr sz="1200"/>
            </a:lvl3pPr>
            <a:lvl4pPr marL="1370965" indent="0">
              <a:buNone/>
              <a:defRPr sz="1000"/>
            </a:lvl4pPr>
            <a:lvl5pPr marL="1828165" indent="0">
              <a:buNone/>
              <a:defRPr sz="1000"/>
            </a:lvl5pPr>
            <a:lvl6pPr marL="2285365" indent="0">
              <a:buNone/>
              <a:defRPr sz="1000"/>
            </a:lvl6pPr>
            <a:lvl7pPr marL="2742565" indent="0">
              <a:buNone/>
              <a:defRPr sz="1000"/>
            </a:lvl7pPr>
            <a:lvl8pPr marL="3199130" indent="0">
              <a:buNone/>
              <a:defRPr sz="1000"/>
            </a:lvl8pPr>
            <a:lvl9pPr marL="3656330" indent="0">
              <a:buNone/>
              <a:defRPr sz="1000"/>
            </a:lvl9pPr>
          </a:lstStyle>
          <a:p>
            <a:pPr lvl="0"/>
            <a:r>
              <a:rPr lang="el-GR"/>
              <a:t>Επεξεργασία στυλ υποδείγματος κειμένου</a:t>
            </a:r>
            <a:endParaRPr lang="el-GR"/>
          </a:p>
        </p:txBody>
      </p:sp>
      <p:sp>
        <p:nvSpPr>
          <p:cNvPr id="5" name="Date Placeholder 4"/>
          <p:cNvSpPr>
            <a:spLocks noGrp="1"/>
          </p:cNvSpPr>
          <p:nvPr>
            <p:ph type="dt" sz="half" idx="10"/>
          </p:nvPr>
        </p:nvSpPr>
        <p:spPr/>
        <p:txBody>
          <a:bodyPr/>
          <a:lstStyle/>
          <a:p>
            <a:pPr rtl="0"/>
            <a:fld id="{D7B2FD9D-0080-49F7-8B52-E0679D6C3F48}" type="datetime1">
              <a:rPr lang="el-GR" smtClean="0"/>
            </a:fld>
            <a:endParaRPr lang="el-GR" dirty="0"/>
          </a:p>
        </p:txBody>
      </p:sp>
      <p:sp>
        <p:nvSpPr>
          <p:cNvPr id="6" name="Footer Placeholder 5"/>
          <p:cNvSpPr>
            <a:spLocks noGrp="1"/>
          </p:cNvSpPr>
          <p:nvPr>
            <p:ph type="ftr" sz="quarter" idx="11"/>
          </p:nvPr>
        </p:nvSpPr>
        <p:spPr/>
        <p:txBody>
          <a:bodyPr/>
          <a:lstStyle/>
          <a:p>
            <a:pPr rtl="0"/>
            <a:r>
              <a:rPr lang="el-GR"/>
              <a:t>Προσθήκη υποσέλιδου</a:t>
            </a:r>
            <a:endParaRPr lang="el-GR" dirty="0"/>
          </a:p>
        </p:txBody>
      </p:sp>
      <p:sp>
        <p:nvSpPr>
          <p:cNvPr id="7" name="Slide Number Placeholder 6"/>
          <p:cNvSpPr>
            <a:spLocks noGrp="1"/>
          </p:cNvSpPr>
          <p:nvPr>
            <p:ph type="sldNum" sz="quarter" idx="12"/>
          </p:nvPr>
        </p:nvSpPr>
        <p:spPr/>
        <p:txBody>
          <a:bodyPr/>
          <a:lstStyle/>
          <a:p>
            <a:pPr rtl="0"/>
            <a:fld id="{7DC1BBB0-96F0-4077-A278-0F3FB5C104D3}" type="slidenum">
              <a:rPr lang="el-GR" smtClean="0"/>
            </a:fld>
            <a:endParaRPr lang="el-GR"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41116" y="609600"/>
            <a:ext cx="5932963" cy="1639886"/>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hasCustomPrompt="1"/>
          </p:nvPr>
        </p:nvSpPr>
        <p:spPr>
          <a:xfrm>
            <a:off x="7378799" y="609602"/>
            <a:ext cx="3665735"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0965" indent="0">
              <a:buNone/>
              <a:defRPr sz="2000"/>
            </a:lvl4pPr>
            <a:lvl5pPr marL="1828165" indent="0">
              <a:buNone/>
              <a:defRPr sz="2000"/>
            </a:lvl5pPr>
            <a:lvl6pPr marL="2285365" indent="0">
              <a:buNone/>
              <a:defRPr sz="2000"/>
            </a:lvl6pPr>
            <a:lvl7pPr marL="2742565" indent="0">
              <a:buNone/>
              <a:defRPr sz="2000"/>
            </a:lvl7pPr>
            <a:lvl8pPr marL="3199130" indent="0">
              <a:buNone/>
              <a:defRPr sz="2000"/>
            </a:lvl8pPr>
            <a:lvl9pPr marL="365633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hasCustomPrompt="1"/>
          </p:nvPr>
        </p:nvSpPr>
        <p:spPr>
          <a:xfrm>
            <a:off x="1141113" y="2249486"/>
            <a:ext cx="5932966" cy="3541714"/>
          </a:xfrm>
        </p:spPr>
        <p:txBody>
          <a:bodyPr/>
          <a:lstStyle>
            <a:lvl1pPr marL="0" indent="0">
              <a:buNone/>
              <a:defRPr sz="1600"/>
            </a:lvl1pPr>
            <a:lvl2pPr marL="457200" indent="0">
              <a:buNone/>
              <a:defRPr sz="1400"/>
            </a:lvl2pPr>
            <a:lvl3pPr marL="914400" indent="0">
              <a:buNone/>
              <a:defRPr sz="1200"/>
            </a:lvl3pPr>
            <a:lvl4pPr marL="1370965" indent="0">
              <a:buNone/>
              <a:defRPr sz="1000"/>
            </a:lvl4pPr>
            <a:lvl5pPr marL="1828165" indent="0">
              <a:buNone/>
              <a:defRPr sz="1000"/>
            </a:lvl5pPr>
            <a:lvl6pPr marL="2285365" indent="0">
              <a:buNone/>
              <a:defRPr sz="1000"/>
            </a:lvl6pPr>
            <a:lvl7pPr marL="2742565" indent="0">
              <a:buNone/>
              <a:defRPr sz="1000"/>
            </a:lvl7pPr>
            <a:lvl8pPr marL="3199130" indent="0">
              <a:buNone/>
              <a:defRPr sz="1000"/>
            </a:lvl8pPr>
            <a:lvl9pPr marL="3656330" indent="0">
              <a:buNone/>
              <a:defRPr sz="1000"/>
            </a:lvl9pPr>
          </a:lstStyle>
          <a:p>
            <a:pPr lvl="0"/>
            <a:r>
              <a:rPr lang="el-GR"/>
              <a:t>Επεξεργασία στυλ υποδείγματος κειμένου</a:t>
            </a:r>
            <a:endParaRPr lang="el-GR"/>
          </a:p>
        </p:txBody>
      </p:sp>
      <p:sp>
        <p:nvSpPr>
          <p:cNvPr id="5" name="Date Placeholder 4"/>
          <p:cNvSpPr>
            <a:spLocks noGrp="1"/>
          </p:cNvSpPr>
          <p:nvPr>
            <p:ph type="dt" sz="half" idx="10"/>
          </p:nvPr>
        </p:nvSpPr>
        <p:spPr/>
        <p:txBody>
          <a:bodyPr/>
          <a:lstStyle/>
          <a:p>
            <a:pPr rtl="0"/>
            <a:fld id="{1294F10B-4B65-4452-9D0E-1AFA71F8F9C3}" type="datetime1">
              <a:rPr lang="el-GR" smtClean="0"/>
            </a:fld>
            <a:endParaRPr lang="el-GR" dirty="0"/>
          </a:p>
        </p:txBody>
      </p:sp>
      <p:sp>
        <p:nvSpPr>
          <p:cNvPr id="6" name="Footer Placeholder 5"/>
          <p:cNvSpPr>
            <a:spLocks noGrp="1"/>
          </p:cNvSpPr>
          <p:nvPr>
            <p:ph type="ftr" sz="quarter" idx="11"/>
          </p:nvPr>
        </p:nvSpPr>
        <p:spPr/>
        <p:txBody>
          <a:bodyPr/>
          <a:lstStyle/>
          <a:p>
            <a:pPr rtl="0"/>
            <a:r>
              <a:rPr lang="el-GR"/>
              <a:t>Προσθήκη υποσέλιδου</a:t>
            </a:r>
            <a:endParaRPr lang="el-GR" dirty="0"/>
          </a:p>
        </p:txBody>
      </p:sp>
      <p:sp>
        <p:nvSpPr>
          <p:cNvPr id="7" name="Slide Number Placeholder 6"/>
          <p:cNvSpPr>
            <a:spLocks noGrp="1"/>
          </p:cNvSpPr>
          <p:nvPr>
            <p:ph type="sldNum" sz="quarter" idx="12"/>
          </p:nvPr>
        </p:nvSpPr>
        <p:spPr/>
        <p:txBody>
          <a:bodyPr/>
          <a:lstStyle/>
          <a:p>
            <a:pPr rtl="0"/>
            <a:fld id="{7DC1BBB0-96F0-4077-A278-0F3FB5C104D3}" type="slidenum">
              <a:rPr lang="el-GR" smtClean="0"/>
            </a:fld>
            <a:endParaRPr lang="el-GR"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9" Type="http://schemas.openxmlformats.org/officeDocument/2006/relationships/theme" Target="../theme/theme1.xml"/><Relationship Id="rId18" Type="http://schemas.openxmlformats.org/officeDocument/2006/relationships/image" Target="../media/image1.png"/><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8">
            <a:alphaModFix amt="30000"/>
            <a:extLst>
              <a:ext uri="{28A0092B-C50C-407E-A947-70E740481C1C}">
                <a14:useLocalDpi xmlns:a14="http://schemas.microsoft.com/office/drawing/2010/main" val="0"/>
              </a:ext>
            </a:extLst>
          </a:blip>
          <a:srcRect/>
          <a:stretch>
            <a:fillRect/>
          </a:stretch>
        </p:blipFill>
        <p:spPr bwMode="auto">
          <a:xfrm>
            <a:off x="0" y="-1"/>
            <a:ext cx="12188828" cy="6858001"/>
          </a:xfrm>
          <a:prstGeom prst="rect">
            <a:avLst/>
          </a:prstGeom>
          <a:noFill/>
        </p:spPr>
      </p:pic>
      <p:grpSp>
        <p:nvGrpSpPr>
          <p:cNvPr id="8" name="Group 7"/>
          <p:cNvGrpSpPr/>
          <p:nvPr/>
        </p:nvGrpSpPr>
        <p:grpSpPr>
          <a:xfrm>
            <a:off x="-14284" y="1"/>
            <a:ext cx="12050749"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p:spPr>
          </p:sp>
          <p:sp>
            <p:nvSpPr>
              <p:cNvPr id="37" name="Rectangle 21"/>
              <p:cNvSpPr>
                <a:spLocks noChangeArrowheads="1"/>
              </p:cNvSpPr>
              <p:nvPr/>
            </p:nvSpPr>
            <p:spPr bwMode="auto">
              <a:xfrm>
                <a:off x="133350" y="4662488"/>
                <a:ext cx="23813" cy="2181225"/>
              </a:xfrm>
              <a:prstGeom prst="rect">
                <a:avLst/>
              </a:prstGeom>
              <a:grpFill/>
              <a:ln>
                <a:noFill/>
              </a:ln>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p:spPr>
          </p:sp>
          <p:sp>
            <p:nvSpPr>
              <p:cNvPr id="20" name="Rectangle 41"/>
              <p:cNvSpPr>
                <a:spLocks noChangeArrowheads="1"/>
              </p:cNvSpPr>
              <p:nvPr/>
            </p:nvSpPr>
            <p:spPr bwMode="auto">
              <a:xfrm>
                <a:off x="11939587" y="6596063"/>
                <a:ext cx="23813" cy="252413"/>
              </a:xfrm>
              <a:prstGeom prst="rect">
                <a:avLst/>
              </a:prstGeom>
              <a:grpFill/>
              <a:ln>
                <a:noFill/>
              </a:ln>
            </p:spPr>
          </p:sp>
        </p:grpSp>
      </p:grpSp>
      <p:sp>
        <p:nvSpPr>
          <p:cNvPr id="2" name="Title Placeholder 1"/>
          <p:cNvSpPr>
            <a:spLocks noGrp="1"/>
          </p:cNvSpPr>
          <p:nvPr>
            <p:ph type="title"/>
          </p:nvPr>
        </p:nvSpPr>
        <p:spPr>
          <a:xfrm>
            <a:off x="1141116" y="618518"/>
            <a:ext cx="990341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115" y="2249487"/>
            <a:ext cx="9903419" cy="3541714"/>
          </a:xfrm>
          <a:prstGeom prst="rect">
            <a:avLst/>
          </a:prstGeom>
        </p:spPr>
        <p:txBody>
          <a:bodyPr vert="horz" lIns="91440" tIns="45720" rIns="91440" bIns="45720" rtlCol="0">
            <a:normAutofit/>
          </a:bodyPr>
          <a:lstStyle/>
          <a:p>
            <a:pPr lvl="0"/>
            <a:r>
              <a:rPr lang="el-GR"/>
              <a:t>Επεξεργασία στυλ υποδείγματος κειμένου</a:t>
            </a:r>
            <a:endParaRPr lang="el-GR"/>
          </a:p>
          <a:p>
            <a:pPr lvl="1"/>
            <a:r>
              <a:rPr lang="el-GR"/>
              <a:t>Δεύτερου επιπέδου</a:t>
            </a:r>
            <a:endParaRPr lang="el-GR"/>
          </a:p>
          <a:p>
            <a:pPr lvl="2"/>
            <a:r>
              <a:rPr lang="el-GR"/>
              <a:t>Τρίτου επιπέδου</a:t>
            </a:r>
            <a:endParaRPr lang="el-GR"/>
          </a:p>
          <a:p>
            <a:pPr lvl="3"/>
            <a:r>
              <a:rPr lang="el-GR"/>
              <a:t>Τέταρτου επιπέδου</a:t>
            </a:r>
            <a:endParaRPr lang="el-GR"/>
          </a:p>
          <a:p>
            <a:pPr lvl="4"/>
            <a:r>
              <a:rPr lang="el-GR"/>
              <a:t>Πέμπτου επιπέδου</a:t>
            </a:r>
            <a:endParaRPr lang="en-US" dirty="0"/>
          </a:p>
        </p:txBody>
      </p:sp>
      <p:sp>
        <p:nvSpPr>
          <p:cNvPr id="4" name="Date Placeholder 3"/>
          <p:cNvSpPr>
            <a:spLocks noGrp="1"/>
          </p:cNvSpPr>
          <p:nvPr>
            <p:ph type="dt" sz="half" idx="2"/>
          </p:nvPr>
        </p:nvSpPr>
        <p:spPr>
          <a:xfrm>
            <a:off x="7454979" y="5883277"/>
            <a:ext cx="2742486"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rtl="0"/>
            <a:fld id="{3B67B838-77EF-40C9-87FB-20C22202D488}" type="datetime1">
              <a:rPr lang="el-GR" smtClean="0"/>
            </a:fld>
            <a:endParaRPr lang="el-GR" dirty="0"/>
          </a:p>
        </p:txBody>
      </p:sp>
      <p:sp>
        <p:nvSpPr>
          <p:cNvPr id="5" name="Footer Placeholder 4"/>
          <p:cNvSpPr>
            <a:spLocks noGrp="1"/>
          </p:cNvSpPr>
          <p:nvPr>
            <p:ph type="ftr" sz="quarter" idx="3"/>
          </p:nvPr>
        </p:nvSpPr>
        <p:spPr>
          <a:xfrm>
            <a:off x="1141114" y="5883276"/>
            <a:ext cx="6237684"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pPr rtl="0"/>
            <a:r>
              <a:rPr lang="el-GR"/>
              <a:t>Προσθήκη υποσέλιδου</a:t>
            </a:r>
            <a:endParaRPr lang="el-GR" dirty="0"/>
          </a:p>
        </p:txBody>
      </p:sp>
      <p:sp>
        <p:nvSpPr>
          <p:cNvPr id="6" name="Slide Number Placeholder 5"/>
          <p:cNvSpPr>
            <a:spLocks noGrp="1"/>
          </p:cNvSpPr>
          <p:nvPr>
            <p:ph type="sldNum" sz="quarter" idx="4"/>
          </p:nvPr>
        </p:nvSpPr>
        <p:spPr>
          <a:xfrm>
            <a:off x="10273645" y="5883275"/>
            <a:ext cx="770888"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rtl="0"/>
            <a:fld id="{7DC1BBB0-96F0-4077-A278-0F3FB5C104D3}" type="slidenum">
              <a:rPr lang="el-GR" smtClean="0"/>
            </a:fld>
            <a:endParaRPr lang="el-GR"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hf sldNum="0" hdr="0" ftr="0" dt="0"/>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2365"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599565"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6765"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3965"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165"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773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493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0965" algn="l" defTabSz="914400" rtl="0" eaLnBrk="1" latinLnBrk="0" hangingPunct="1">
        <a:defRPr sz="1800" kern="1200">
          <a:solidFill>
            <a:schemeClr val="tx1"/>
          </a:solidFill>
          <a:latin typeface="+mn-lt"/>
          <a:ea typeface="+mn-ea"/>
          <a:cs typeface="+mn-cs"/>
        </a:defRPr>
      </a:lvl4pPr>
      <a:lvl5pPr marL="1828165" algn="l" defTabSz="914400" rtl="0" eaLnBrk="1" latinLnBrk="0" hangingPunct="1">
        <a:defRPr sz="1800" kern="1200">
          <a:solidFill>
            <a:schemeClr val="tx1"/>
          </a:solidFill>
          <a:latin typeface="+mn-lt"/>
          <a:ea typeface="+mn-ea"/>
          <a:cs typeface="+mn-cs"/>
        </a:defRPr>
      </a:lvl5pPr>
      <a:lvl6pPr marL="2285365" algn="l" defTabSz="914400" rtl="0" eaLnBrk="1" latinLnBrk="0" hangingPunct="1">
        <a:defRPr sz="1800" kern="1200">
          <a:solidFill>
            <a:schemeClr val="tx1"/>
          </a:solidFill>
          <a:latin typeface="+mn-lt"/>
          <a:ea typeface="+mn-ea"/>
          <a:cs typeface="+mn-cs"/>
        </a:defRPr>
      </a:lvl6pPr>
      <a:lvl7pPr marL="2742565" algn="l" defTabSz="914400" rtl="0" eaLnBrk="1" latinLnBrk="0" hangingPunct="1">
        <a:defRPr sz="1800" kern="1200">
          <a:solidFill>
            <a:schemeClr val="tx1"/>
          </a:solidFill>
          <a:latin typeface="+mn-lt"/>
          <a:ea typeface="+mn-ea"/>
          <a:cs typeface="+mn-cs"/>
        </a:defRPr>
      </a:lvl7pPr>
      <a:lvl8pPr marL="3199130" algn="l" defTabSz="914400" rtl="0" eaLnBrk="1" latinLnBrk="0" hangingPunct="1">
        <a:defRPr sz="1800" kern="1200">
          <a:solidFill>
            <a:schemeClr val="tx1"/>
          </a:solidFill>
          <a:latin typeface="+mn-lt"/>
          <a:ea typeface="+mn-ea"/>
          <a:cs typeface="+mn-cs"/>
        </a:defRPr>
      </a:lvl8pPr>
      <a:lvl9pPr marL="365633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6.xml"/><Relationship Id="rId1" Type="http://schemas.openxmlformats.org/officeDocument/2006/relationships/image" Target="../media/image4.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6.xml"/><Relationship Id="rId1" Type="http://schemas.openxmlformats.org/officeDocument/2006/relationships/image" Target="../media/image5.pn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6.xml"/><Relationship Id="rId1" Type="http://schemas.openxmlformats.org/officeDocument/2006/relationships/image" Target="../media/image6.png"/></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6.xml"/><Relationship Id="rId1"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598613" y="836713"/>
            <a:ext cx="8283272" cy="1592560"/>
          </a:xfrm>
        </p:spPr>
        <p:txBody>
          <a:bodyPr rtlCol="0">
            <a:noAutofit/>
          </a:bodyPr>
          <a:lstStyle/>
          <a:p>
            <a:pPr algn="ctr" rtl="0"/>
            <a:r>
              <a:rPr lang="el-GR" sz="4800" dirty="0" smtClean="0"/>
              <a:t>ΕΠΙΚΟΙΝΩΝΙΑ</a:t>
            </a:r>
            <a:endParaRPr lang="el-GR" sz="4800" dirty="0"/>
          </a:p>
        </p:txBody>
      </p:sp>
      <p:sp>
        <p:nvSpPr>
          <p:cNvPr id="5" name="Σύμβολο κράτησης θέσης κειμένου 4"/>
          <p:cNvSpPr>
            <a:spLocks noGrp="1"/>
          </p:cNvSpPr>
          <p:nvPr>
            <p:ph type="body" idx="1"/>
          </p:nvPr>
        </p:nvSpPr>
        <p:spPr>
          <a:xfrm>
            <a:off x="1598613" y="4581128"/>
            <a:ext cx="7264623" cy="829071"/>
          </a:xfrm>
        </p:spPr>
        <p:txBody>
          <a:bodyPr rtlCol="0">
            <a:normAutofit/>
          </a:bodyPr>
          <a:lstStyle/>
          <a:p>
            <a:pPr algn="ctr" rtl="0"/>
            <a:r>
              <a:rPr lang="en-US" dirty="0"/>
              <a:t>                     </a:t>
            </a:r>
            <a:r>
              <a:rPr lang="el-GR" sz="2400" dirty="0" err="1"/>
              <a:t>Εξαμηνο</a:t>
            </a:r>
            <a:r>
              <a:rPr lang="en-US" sz="2400" dirty="0"/>
              <a:t>: </a:t>
            </a:r>
            <a:r>
              <a:rPr lang="el-GR" sz="2400" dirty="0" smtClean="0"/>
              <a:t>2024</a:t>
            </a:r>
            <a:r>
              <a:rPr lang="en-US" sz="2400" dirty="0" smtClean="0"/>
              <a:t>B</a:t>
            </a:r>
            <a:endParaRPr lang="el-GR" sz="2400"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141116" y="618518"/>
            <a:ext cx="9903418" cy="1154298"/>
          </a:xfrm>
        </p:spPr>
        <p:txBody>
          <a:bodyPr rtlCol="0">
            <a:normAutofit/>
          </a:bodyPr>
          <a:lstStyle/>
          <a:p>
            <a:pPr algn="ctr" rtl="0"/>
            <a:r>
              <a:rPr lang="el-GR" sz="3200" b="1" dirty="0" smtClean="0"/>
              <a:t>ΟΙ ΦΑΣΕΙΣ ΤΗΣ ΕΠΙΚΟΙΝΩΝΙΑΚΗΣ ΔΙΑΔΙΚΑΣΙΑΣ</a:t>
            </a:r>
            <a:endParaRPr lang="el-GR" sz="3200" b="1" dirty="0"/>
          </a:p>
        </p:txBody>
      </p:sp>
      <p:sp>
        <p:nvSpPr>
          <p:cNvPr id="3" name="TextBox 2"/>
          <p:cNvSpPr txBox="1"/>
          <p:nvPr/>
        </p:nvSpPr>
        <p:spPr>
          <a:xfrm>
            <a:off x="981844" y="1700808"/>
            <a:ext cx="10407474" cy="3970318"/>
          </a:xfrm>
          <a:prstGeom prst="rect">
            <a:avLst/>
          </a:prstGeom>
          <a:noFill/>
        </p:spPr>
        <p:txBody>
          <a:bodyPr wrap="square" rtlCol="0">
            <a:spAutoFit/>
          </a:bodyPr>
          <a:lstStyle/>
          <a:p>
            <a:r>
              <a:rPr lang="el-GR" sz="2800" b="1" dirty="0" smtClean="0">
                <a:solidFill>
                  <a:srgbClr val="FF0000"/>
                </a:solidFill>
              </a:rPr>
              <a:t>Ο στόχος/δέκτης</a:t>
            </a:r>
            <a:r>
              <a:rPr lang="en-US" sz="2800" b="1" dirty="0" smtClean="0">
                <a:solidFill>
                  <a:srgbClr val="FF0000"/>
                </a:solidFill>
              </a:rPr>
              <a:t>:</a:t>
            </a:r>
            <a:endParaRPr lang="el-GR" sz="2800" b="1" dirty="0" smtClean="0">
              <a:solidFill>
                <a:srgbClr val="FF0000"/>
              </a:solidFill>
            </a:endParaRPr>
          </a:p>
          <a:p>
            <a:endParaRPr lang="el-GR" sz="2800" dirty="0" smtClean="0">
              <a:solidFill>
                <a:srgbClr val="FF0000"/>
              </a:solidFill>
            </a:endParaRPr>
          </a:p>
          <a:p>
            <a:pPr algn="just"/>
            <a:r>
              <a:rPr lang="el-GR" sz="2800" dirty="0" smtClean="0"/>
              <a:t>Άτομο ή ομάδα ατόμων με το/τα οποία η πηγή επιχειρεί να επικοινωνήσει. </a:t>
            </a:r>
            <a:endParaRPr lang="en-US" sz="2800" dirty="0" smtClean="0"/>
          </a:p>
          <a:p>
            <a:pPr algn="just"/>
            <a:r>
              <a:rPr lang="el-GR" sz="2800" dirty="0" smtClean="0"/>
              <a:t>Ο στόχος</a:t>
            </a:r>
            <a:r>
              <a:rPr lang="en-US" sz="2800" dirty="0" smtClean="0"/>
              <a:t>/</a:t>
            </a:r>
            <a:r>
              <a:rPr lang="el-GR" sz="2800" dirty="0" smtClean="0"/>
              <a:t>δέκτης συλλαμβάνει το μήνυμα με τις αισθήσεις του</a:t>
            </a:r>
            <a:r>
              <a:rPr lang="el-GR" sz="2800" i="1" dirty="0" smtClean="0"/>
              <a:t>, </a:t>
            </a:r>
            <a:r>
              <a:rPr lang="el-GR" sz="2800" dirty="0" smtClean="0"/>
              <a:t>το αποκωδικοποιεί, σύμφωνα με τις αντιλήψεις του, και το μετατρέπει σε πληροφορίες. </a:t>
            </a:r>
            <a:endParaRPr lang="el-GR" sz="2800" dirty="0" smtClean="0"/>
          </a:p>
          <a:p>
            <a:pPr algn="just"/>
            <a:r>
              <a:rPr lang="el-GR" sz="2800" dirty="0" smtClean="0"/>
              <a:t>Για να είναι αποτελεσματική η αποκωδικοποίηση, ο δέκτης και ο πομπός πρέπει να έχουν κοινό γνωστικό πεδίο.  </a:t>
            </a:r>
            <a:endParaRPr lang="el-GR" sz="2800" dirty="0" smtClean="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141116" y="618518"/>
            <a:ext cx="9903418" cy="1154298"/>
          </a:xfrm>
        </p:spPr>
        <p:txBody>
          <a:bodyPr rtlCol="0">
            <a:normAutofit/>
          </a:bodyPr>
          <a:lstStyle/>
          <a:p>
            <a:pPr algn="ctr" rtl="0"/>
            <a:r>
              <a:rPr lang="el-GR" sz="3200" b="1" dirty="0" smtClean="0"/>
              <a:t>ΟΙ ΦΑΣΕΙΣ ΤΗΣ ΕΠΙΚΟΙΝΩΝΙΑΚΗΣ ΔΙΑΔΙΚΑΣΙΑΣ</a:t>
            </a:r>
            <a:endParaRPr lang="el-GR" sz="3200" b="1" dirty="0"/>
          </a:p>
        </p:txBody>
      </p:sp>
      <p:sp>
        <p:nvSpPr>
          <p:cNvPr id="3" name="TextBox 2"/>
          <p:cNvSpPr txBox="1"/>
          <p:nvPr/>
        </p:nvSpPr>
        <p:spPr>
          <a:xfrm>
            <a:off x="981844" y="1700808"/>
            <a:ext cx="10407474" cy="4401205"/>
          </a:xfrm>
          <a:prstGeom prst="rect">
            <a:avLst/>
          </a:prstGeom>
          <a:noFill/>
        </p:spPr>
        <p:txBody>
          <a:bodyPr wrap="square" rtlCol="0">
            <a:spAutoFit/>
          </a:bodyPr>
          <a:lstStyle/>
          <a:p>
            <a:r>
              <a:rPr lang="el-GR" sz="2800" b="1" dirty="0" smtClean="0">
                <a:solidFill>
                  <a:srgbClr val="FF0000"/>
                </a:solidFill>
              </a:rPr>
              <a:t>Ο στόχος/δέκτης</a:t>
            </a:r>
            <a:r>
              <a:rPr lang="en-US" sz="2800" b="1" dirty="0" smtClean="0">
                <a:solidFill>
                  <a:srgbClr val="FF0000"/>
                </a:solidFill>
              </a:rPr>
              <a:t>:</a:t>
            </a:r>
            <a:endParaRPr lang="el-GR" sz="2800" b="1" dirty="0" smtClean="0">
              <a:solidFill>
                <a:srgbClr val="FF0000"/>
              </a:solidFill>
            </a:endParaRPr>
          </a:p>
          <a:p>
            <a:endParaRPr lang="el-GR" sz="2800" b="1" dirty="0" smtClean="0">
              <a:solidFill>
                <a:srgbClr val="FF0000"/>
              </a:solidFill>
            </a:endParaRPr>
          </a:p>
          <a:p>
            <a:pPr algn="just"/>
            <a:r>
              <a:rPr lang="el-GR" sz="2800" dirty="0" smtClean="0"/>
              <a:t>Τα χαρακτηριστικά του δέκτη επηρεάζουν τον τρόπο που αντιλαμβάνεται και ερμηνεύει το μήνυμα και  σε αυτά περιλαμβάνονται:</a:t>
            </a:r>
            <a:endParaRPr lang="el-GR" sz="2800" dirty="0" smtClean="0"/>
          </a:p>
          <a:p>
            <a:pPr lvl="1"/>
            <a:r>
              <a:rPr lang="el-GR" sz="2800" i="1" dirty="0" smtClean="0"/>
              <a:t>Η διάθεση του απέναντι στην πηγή.</a:t>
            </a:r>
            <a:endParaRPr lang="el-GR" sz="2800" i="1" dirty="0" smtClean="0"/>
          </a:p>
          <a:p>
            <a:pPr lvl="1"/>
            <a:r>
              <a:rPr lang="el-GR" sz="2800" i="1" dirty="0" smtClean="0"/>
              <a:t>Η προσωπικότητά του.</a:t>
            </a:r>
            <a:endParaRPr lang="el-GR" sz="2800" i="1" dirty="0" smtClean="0"/>
          </a:p>
          <a:p>
            <a:pPr lvl="1"/>
            <a:r>
              <a:rPr lang="el-GR" sz="2800" i="1" dirty="0" smtClean="0"/>
              <a:t>Οι δικές του ιδέες.</a:t>
            </a:r>
            <a:endParaRPr lang="el-GR" sz="2800" i="1" dirty="0" smtClean="0"/>
          </a:p>
          <a:p>
            <a:pPr lvl="1"/>
            <a:r>
              <a:rPr lang="el-GR" sz="2800" i="1" dirty="0" smtClean="0"/>
              <a:t>Η αντίστασή του στις αλλαγές στάσεων. </a:t>
            </a:r>
            <a:endParaRPr lang="el-GR" sz="2800" i="1" dirty="0" smtClean="0"/>
          </a:p>
          <a:p>
            <a:pPr lvl="1"/>
            <a:r>
              <a:rPr lang="el-GR" sz="2800" i="1" dirty="0" smtClean="0"/>
              <a:t>Οι οικογενειακές και κοινωνικές συνθήκες στις οποίες ζει</a:t>
            </a:r>
            <a:r>
              <a:rPr lang="el-GR" sz="2800" dirty="0" smtClean="0"/>
              <a:t>.</a:t>
            </a:r>
            <a:endParaRPr lang="el-GR" sz="2800"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141116" y="618518"/>
            <a:ext cx="9903418" cy="1154298"/>
          </a:xfrm>
        </p:spPr>
        <p:txBody>
          <a:bodyPr rtlCol="0">
            <a:normAutofit/>
          </a:bodyPr>
          <a:lstStyle/>
          <a:p>
            <a:pPr algn="ctr" rtl="0"/>
            <a:r>
              <a:rPr lang="el-GR" sz="3200" b="1" dirty="0" smtClean="0"/>
              <a:t>ΟΙ ΦΑΣΕΙΣ ΤΗΣ ΕΠΙΚΟΙΝΩΝΙΑΚΗΣ ΔΙΑΔΙΚΑΣΙΑΣ</a:t>
            </a:r>
            <a:endParaRPr lang="el-GR" sz="3200" b="1" dirty="0"/>
          </a:p>
        </p:txBody>
      </p:sp>
      <p:sp>
        <p:nvSpPr>
          <p:cNvPr id="3" name="TextBox 2"/>
          <p:cNvSpPr txBox="1"/>
          <p:nvPr/>
        </p:nvSpPr>
        <p:spPr>
          <a:xfrm>
            <a:off x="981844" y="1700808"/>
            <a:ext cx="10407474" cy="3108543"/>
          </a:xfrm>
          <a:prstGeom prst="rect">
            <a:avLst/>
          </a:prstGeom>
          <a:noFill/>
        </p:spPr>
        <p:txBody>
          <a:bodyPr wrap="square" rtlCol="0">
            <a:spAutoFit/>
          </a:bodyPr>
          <a:lstStyle/>
          <a:p>
            <a:r>
              <a:rPr lang="el-GR" sz="2800" b="1" dirty="0" smtClean="0">
                <a:solidFill>
                  <a:srgbClr val="FF0000"/>
                </a:solidFill>
              </a:rPr>
              <a:t>Ανταπόκριση στο μήνυμα</a:t>
            </a:r>
            <a:r>
              <a:rPr lang="en-US" sz="2800" b="1" dirty="0" smtClean="0">
                <a:solidFill>
                  <a:srgbClr val="FF0000"/>
                </a:solidFill>
              </a:rPr>
              <a:t>:</a:t>
            </a:r>
            <a:endParaRPr lang="el-GR" sz="2800" b="1" dirty="0" smtClean="0">
              <a:solidFill>
                <a:srgbClr val="FF0000"/>
              </a:solidFill>
            </a:endParaRPr>
          </a:p>
          <a:p>
            <a:endParaRPr lang="el-GR" sz="2800" b="1" dirty="0" smtClean="0">
              <a:solidFill>
                <a:srgbClr val="FF0000"/>
              </a:solidFill>
            </a:endParaRPr>
          </a:p>
          <a:p>
            <a:pPr algn="just"/>
            <a:r>
              <a:rPr lang="el-GR" sz="2800" dirty="0" smtClean="0"/>
              <a:t>Η διαδικασία της ολοκληρωμένης επικοινωνίας περιλαμβάνει την ανταπόκριση/ανατροφοδότηση του δέκτη. </a:t>
            </a:r>
            <a:endParaRPr lang="el-GR" sz="2800" dirty="0" smtClean="0"/>
          </a:p>
          <a:p>
            <a:pPr algn="just"/>
            <a:r>
              <a:rPr lang="el-GR" sz="2800" dirty="0" smtClean="0"/>
              <a:t>Οι όροι της επικοινωνίας αντιστρέφονται. </a:t>
            </a:r>
            <a:endParaRPr lang="el-GR" sz="2800" dirty="0" smtClean="0"/>
          </a:p>
          <a:p>
            <a:pPr algn="just"/>
            <a:r>
              <a:rPr lang="el-GR" sz="2800" dirty="0" smtClean="0"/>
              <a:t>Ο δέκτης επιβεβαιώνει τον πομπό για τη λήψη και κατανόηση του μηνύματος . </a:t>
            </a:r>
            <a:endParaRPr lang="el-GR" sz="2800"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141116" y="618518"/>
            <a:ext cx="9903418" cy="1154298"/>
          </a:xfrm>
        </p:spPr>
        <p:txBody>
          <a:bodyPr rtlCol="0">
            <a:normAutofit/>
          </a:bodyPr>
          <a:lstStyle/>
          <a:p>
            <a:pPr algn="ctr" rtl="0"/>
            <a:r>
              <a:rPr lang="el-GR" sz="3200" b="1" dirty="0" smtClean="0"/>
              <a:t>ΟΙ ΦΑΣΕΙΣ ΤΗΣ ΕΠΙΚΟΙΝΩΝΙΑΚΗΣ ΔΙΑΔΙΚΑΣΙΑΣ</a:t>
            </a:r>
            <a:endParaRPr lang="el-GR" sz="3200" b="1" dirty="0"/>
          </a:p>
        </p:txBody>
      </p:sp>
      <p:sp>
        <p:nvSpPr>
          <p:cNvPr id="3" name="TextBox 2"/>
          <p:cNvSpPr txBox="1"/>
          <p:nvPr/>
        </p:nvSpPr>
        <p:spPr>
          <a:xfrm>
            <a:off x="981844" y="1700808"/>
            <a:ext cx="10407474" cy="4832092"/>
          </a:xfrm>
          <a:prstGeom prst="rect">
            <a:avLst/>
          </a:prstGeom>
          <a:noFill/>
        </p:spPr>
        <p:txBody>
          <a:bodyPr wrap="square" rtlCol="0">
            <a:spAutoFit/>
          </a:bodyPr>
          <a:lstStyle/>
          <a:p>
            <a:r>
              <a:rPr lang="el-GR" sz="2800" b="1" dirty="0" smtClean="0">
                <a:solidFill>
                  <a:srgbClr val="FF0000"/>
                </a:solidFill>
              </a:rPr>
              <a:t>Ανταπόκριση στο μήνυμα</a:t>
            </a:r>
            <a:r>
              <a:rPr lang="en-US" sz="2800" b="1" dirty="0" smtClean="0">
                <a:solidFill>
                  <a:srgbClr val="FF0000"/>
                </a:solidFill>
              </a:rPr>
              <a:t>:</a:t>
            </a:r>
            <a:endParaRPr lang="el-GR" sz="2800" b="1" dirty="0" smtClean="0">
              <a:solidFill>
                <a:srgbClr val="FF0000"/>
              </a:solidFill>
            </a:endParaRPr>
          </a:p>
          <a:p>
            <a:pPr algn="just"/>
            <a:r>
              <a:rPr lang="el-GR" sz="2800" dirty="0" smtClean="0"/>
              <a:t>Ο προορισμός της επικοινωνίας εκπληρώνεται όταν υπάρχει αμοιβαία κατανόηση μεταξύ του αποστολέα και του λήπτη δηλαδή ο αποστολέας αναγνωρίζει ότι ο λήπτης έχει ερμηνεύσει σωστά το μήνυμα, μέσω της ανατροφοδότησης που θα πάρει.   Τότε, η επικοινωνία χαρακτηρίζεται ως </a:t>
            </a:r>
            <a:r>
              <a:rPr lang="el-GR" sz="2800" b="1" u="sng" dirty="0" smtClean="0"/>
              <a:t>ανοικτή ή δυο κατευθύνσεων</a:t>
            </a:r>
            <a:r>
              <a:rPr lang="el-GR" sz="2800" dirty="0" smtClean="0"/>
              <a:t> </a:t>
            </a:r>
            <a:endParaRPr lang="el-GR" sz="2800" dirty="0" smtClean="0"/>
          </a:p>
          <a:p>
            <a:pPr algn="just"/>
            <a:r>
              <a:rPr lang="el-GR" sz="2800" dirty="0" smtClean="0"/>
              <a:t>Όταν ο δέκτης παραμένει παθητικός και δεν ανατροφοδοτεί τον πομπό, ο τελευταίος δεν μπορεί να γνωρίζει το αποτέλεσμα της αποκωδικοποίησης των μηνυμάτων του η επικοινωνία είναι </a:t>
            </a:r>
            <a:r>
              <a:rPr lang="el-GR" sz="2800" b="1" u="sng" dirty="0" smtClean="0"/>
              <a:t>μονής κατεύθυνσης</a:t>
            </a:r>
            <a:r>
              <a:rPr lang="el-GR" sz="2800" b="1" dirty="0" smtClean="0"/>
              <a:t>.</a:t>
            </a:r>
            <a:endParaRPr lang="el-GR" sz="2800"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141116" y="618518"/>
            <a:ext cx="9903418" cy="1154298"/>
          </a:xfrm>
        </p:spPr>
        <p:txBody>
          <a:bodyPr rtlCol="0">
            <a:normAutofit/>
          </a:bodyPr>
          <a:lstStyle/>
          <a:p>
            <a:pPr algn="ctr" rtl="0"/>
            <a:r>
              <a:rPr lang="el-GR" sz="3200" b="1" dirty="0" smtClean="0"/>
              <a:t>ΟΙ ΦΑΣΕΙΣ ΤΗΣ ΕΠΙΚΟΙΝΩΝΙΑΚΗΣ ΔΙΑΔΙΚΑΣΙΑΣ</a:t>
            </a:r>
            <a:endParaRPr lang="el-GR" sz="3200" b="1" dirty="0"/>
          </a:p>
        </p:txBody>
      </p:sp>
      <p:pic>
        <p:nvPicPr>
          <p:cNvPr id="4" name="3 - Εικόνα"/>
          <p:cNvPicPr/>
          <p:nvPr/>
        </p:nvPicPr>
        <p:blipFill>
          <a:blip r:embed="rId1" cstate="print"/>
          <a:srcRect/>
          <a:stretch>
            <a:fillRect/>
          </a:stretch>
        </p:blipFill>
        <p:spPr bwMode="auto">
          <a:xfrm>
            <a:off x="1341884" y="1795491"/>
            <a:ext cx="9361040" cy="4585837"/>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141116" y="618518"/>
            <a:ext cx="9903418" cy="1154298"/>
          </a:xfrm>
        </p:spPr>
        <p:txBody>
          <a:bodyPr rtlCol="0">
            <a:normAutofit/>
          </a:bodyPr>
          <a:lstStyle/>
          <a:p>
            <a:pPr algn="ctr" rtl="0"/>
            <a:r>
              <a:rPr lang="el-GR" sz="3200" b="1" dirty="0" smtClean="0"/>
              <a:t>ΕΠΙΚΟΙΝΩΝΙΑ </a:t>
            </a:r>
            <a:r>
              <a:rPr lang="el-GR" sz="3200" b="1" dirty="0" err="1" smtClean="0"/>
              <a:t>στΙΣ</a:t>
            </a:r>
            <a:r>
              <a:rPr lang="el-GR" sz="3200" b="1" dirty="0" smtClean="0"/>
              <a:t> ΕΠΙΧΕΙΡΗΣΕΙΣ</a:t>
            </a:r>
            <a:endParaRPr lang="el-GR" sz="3200" b="1" dirty="0"/>
          </a:p>
        </p:txBody>
      </p:sp>
      <p:sp>
        <p:nvSpPr>
          <p:cNvPr id="3" name="TextBox 2"/>
          <p:cNvSpPr txBox="1"/>
          <p:nvPr/>
        </p:nvSpPr>
        <p:spPr>
          <a:xfrm>
            <a:off x="981844" y="1700808"/>
            <a:ext cx="10407474" cy="3416320"/>
          </a:xfrm>
          <a:prstGeom prst="rect">
            <a:avLst/>
          </a:prstGeom>
          <a:noFill/>
        </p:spPr>
        <p:txBody>
          <a:bodyPr wrap="square" rtlCol="0">
            <a:spAutoFit/>
          </a:bodyPr>
          <a:lstStyle/>
          <a:p>
            <a:pPr algn="just"/>
            <a:endParaRPr lang="el-GR" sz="2800" b="1" dirty="0" smtClean="0"/>
          </a:p>
          <a:p>
            <a:pPr algn="just"/>
            <a:endParaRPr lang="el-GR" sz="2800" b="1" dirty="0" smtClean="0"/>
          </a:p>
          <a:p>
            <a:pPr algn="just"/>
            <a:r>
              <a:rPr lang="el-GR" sz="3200" b="1" dirty="0" smtClean="0"/>
              <a:t>Η επιχειρησιακή επικοινωνία είναι η διαδικασία εκείνη η οποία αποτελεί το συνδετικό κρίκο των λειτουργιών της επιχείρησης, και εξετάζεται σε συνδυασμό με το οργανωτικό και διοικητικό περιβάλλον της επιχείρησης</a:t>
            </a:r>
            <a:endParaRPr lang="el-GR" sz="3200"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141116" y="618518"/>
            <a:ext cx="9903418" cy="1154298"/>
          </a:xfrm>
        </p:spPr>
        <p:txBody>
          <a:bodyPr rtlCol="0">
            <a:normAutofit/>
          </a:bodyPr>
          <a:lstStyle/>
          <a:p>
            <a:pPr algn="ctr" rtl="0"/>
            <a:r>
              <a:rPr lang="el-GR" sz="3200" b="1" dirty="0" smtClean="0"/>
              <a:t>ΕΠΙΚΟΙΝΩΝΙΑ </a:t>
            </a:r>
            <a:r>
              <a:rPr lang="el-GR" sz="3200" b="1" dirty="0" err="1" smtClean="0"/>
              <a:t>στΙΣ</a:t>
            </a:r>
            <a:r>
              <a:rPr lang="el-GR" sz="3200" b="1" dirty="0" smtClean="0"/>
              <a:t> ΕΠΙΧΕΙΡΗΣΕΙΣ</a:t>
            </a:r>
            <a:endParaRPr lang="el-GR" sz="3200" b="1" dirty="0"/>
          </a:p>
        </p:txBody>
      </p:sp>
      <p:sp>
        <p:nvSpPr>
          <p:cNvPr id="3" name="TextBox 2"/>
          <p:cNvSpPr txBox="1"/>
          <p:nvPr/>
        </p:nvSpPr>
        <p:spPr>
          <a:xfrm>
            <a:off x="981844" y="1700808"/>
            <a:ext cx="10407474" cy="3477875"/>
          </a:xfrm>
          <a:prstGeom prst="rect">
            <a:avLst/>
          </a:prstGeom>
          <a:noFill/>
        </p:spPr>
        <p:txBody>
          <a:bodyPr wrap="square" rtlCol="0">
            <a:spAutoFit/>
          </a:bodyPr>
          <a:lstStyle/>
          <a:p>
            <a:pPr algn="just"/>
            <a:endParaRPr lang="el-GR" sz="2800" b="1" dirty="0" smtClean="0"/>
          </a:p>
          <a:p>
            <a:pPr algn="just"/>
            <a:r>
              <a:rPr lang="el-GR" sz="3200" b="1" dirty="0" smtClean="0"/>
              <a:t>Στις επιχειρήσεις όταν μιλούμε για επιχειρησιακές επικοινωνίες εννοούμε τις </a:t>
            </a:r>
            <a:r>
              <a:rPr lang="el-GR" sz="3200" b="1" u="sng" dirty="0" smtClean="0">
                <a:solidFill>
                  <a:srgbClr val="FF0000"/>
                </a:solidFill>
              </a:rPr>
              <a:t>σκόπιμες</a:t>
            </a:r>
            <a:r>
              <a:rPr lang="el-GR" sz="3200" b="1" dirty="0" smtClean="0"/>
              <a:t> ανταλλαγές ιδεών, γνωμών, πληροφοριών, οδηγιών κτλ μεταξύ των εργαζομένων, προσωπικά ή απρόσωπα με τη χρησιμοποίηση συμβόλων ή σημάτων για να επιτευχθούν οι στόχοι της επιχείρησης.</a:t>
            </a:r>
            <a:endParaRPr lang="el-GR" sz="3200"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141116" y="618518"/>
            <a:ext cx="9903418" cy="1154298"/>
          </a:xfrm>
        </p:spPr>
        <p:txBody>
          <a:bodyPr rtlCol="0">
            <a:normAutofit/>
          </a:bodyPr>
          <a:lstStyle/>
          <a:p>
            <a:pPr algn="ctr" rtl="0"/>
            <a:r>
              <a:rPr lang="el-GR" sz="3200" b="1" dirty="0" smtClean="0"/>
              <a:t>ΕΠΙΚΟΙΝΩΝΙΑ </a:t>
            </a:r>
            <a:r>
              <a:rPr lang="el-GR" sz="3200" b="1" dirty="0" err="1" smtClean="0"/>
              <a:t>στΙΣ</a:t>
            </a:r>
            <a:r>
              <a:rPr lang="el-GR" sz="3200" b="1" dirty="0" smtClean="0"/>
              <a:t> ΕΠΙΧΕΙΡΗΣΕΙΣ</a:t>
            </a:r>
            <a:endParaRPr lang="el-GR" sz="3200" b="1" dirty="0"/>
          </a:p>
        </p:txBody>
      </p:sp>
      <p:sp>
        <p:nvSpPr>
          <p:cNvPr id="3" name="TextBox 2"/>
          <p:cNvSpPr txBox="1"/>
          <p:nvPr/>
        </p:nvSpPr>
        <p:spPr>
          <a:xfrm>
            <a:off x="981844" y="1700808"/>
            <a:ext cx="10407474" cy="3477875"/>
          </a:xfrm>
          <a:prstGeom prst="rect">
            <a:avLst/>
          </a:prstGeom>
          <a:noFill/>
        </p:spPr>
        <p:txBody>
          <a:bodyPr wrap="square" rtlCol="0">
            <a:spAutoFit/>
          </a:bodyPr>
          <a:lstStyle/>
          <a:p>
            <a:pPr algn="just"/>
            <a:endParaRPr lang="el-GR" sz="2800" b="1" dirty="0" smtClean="0"/>
          </a:p>
          <a:p>
            <a:pPr algn="just"/>
            <a:r>
              <a:rPr lang="el-GR" sz="3200" b="1" dirty="0" smtClean="0"/>
              <a:t>Με τον όρο σκόπιμες εννοούμε ότι οι επιχειρησιακές επικοινωνίες πρέπει να έχουν προκαθορισμένο αντικειμενικό σκοπό για την επίτευξη των στόχων της επιχείρησης, μπορεί να είναι τυπικές ή άτυπες αλλά όχι κοινωνικές, εκτός εάν συμπίπτουν με τους</a:t>
            </a:r>
            <a:endParaRPr lang="el-GR" sz="3200" b="1" dirty="0" smtClean="0"/>
          </a:p>
          <a:p>
            <a:pPr algn="just"/>
            <a:r>
              <a:rPr lang="el-GR" sz="3200" b="1" dirty="0" smtClean="0"/>
              <a:t>στόχους της επιχείρησης.</a:t>
            </a:r>
            <a:endParaRPr lang="el-GR" sz="3200"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141116" y="618518"/>
            <a:ext cx="9903418" cy="1154298"/>
          </a:xfrm>
        </p:spPr>
        <p:txBody>
          <a:bodyPr rtlCol="0">
            <a:normAutofit/>
          </a:bodyPr>
          <a:lstStyle/>
          <a:p>
            <a:pPr algn="ctr" rtl="0"/>
            <a:r>
              <a:rPr lang="el-GR" sz="3200" b="1" dirty="0" smtClean="0"/>
              <a:t>ΕΠΙΚΟΙΝΩΝΙΑ </a:t>
            </a:r>
            <a:r>
              <a:rPr lang="el-GR" sz="3200" b="1" dirty="0" err="1" smtClean="0"/>
              <a:t>στΙΣ</a:t>
            </a:r>
            <a:r>
              <a:rPr lang="el-GR" sz="3200" b="1" dirty="0" smtClean="0"/>
              <a:t> ΕΠΙΧΕΙΡΗΣΕΙΣ</a:t>
            </a:r>
            <a:endParaRPr lang="el-GR" sz="3200" b="1" dirty="0"/>
          </a:p>
        </p:txBody>
      </p:sp>
      <p:sp>
        <p:nvSpPr>
          <p:cNvPr id="3" name="TextBox 2"/>
          <p:cNvSpPr txBox="1"/>
          <p:nvPr/>
        </p:nvSpPr>
        <p:spPr>
          <a:xfrm>
            <a:off x="981844" y="1700808"/>
            <a:ext cx="10407474" cy="4524315"/>
          </a:xfrm>
          <a:prstGeom prst="rect">
            <a:avLst/>
          </a:prstGeom>
          <a:noFill/>
        </p:spPr>
        <p:txBody>
          <a:bodyPr wrap="square" rtlCol="0">
            <a:spAutoFit/>
          </a:bodyPr>
          <a:lstStyle/>
          <a:p>
            <a:pPr algn="just"/>
            <a:r>
              <a:rPr lang="el-GR" sz="3200" b="1" dirty="0" smtClean="0"/>
              <a:t>Μιλούμε επίσης για ανταλλαγές γιατί πάντοτε δύο ή περισσότερα πρόσωπα συμμετέχουν στην επικοινωνία, συμπεριλαμβανομένων του αποστολέα και του αποδέκτη. </a:t>
            </a:r>
            <a:endParaRPr lang="el-GR" sz="3200" b="1" dirty="0" smtClean="0"/>
          </a:p>
          <a:p>
            <a:pPr algn="just"/>
            <a:r>
              <a:rPr lang="el-GR" sz="3200" b="1" dirty="0" smtClean="0"/>
              <a:t>Για ανταλλαγές ιδεών, γνωμών, πληροφοριών ή οδηγιών κτλ γιατί αυτά αποτελούν το περιεχόμενο του μηνύματος, το οποίο ποικίλλει ανάλογα με το σκοπό και την περίπτωση για την οποία γίνεται η επικοινωνία.</a:t>
            </a:r>
            <a:endParaRPr lang="el-GR" sz="3200"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141116" y="618518"/>
            <a:ext cx="9903418" cy="1154298"/>
          </a:xfrm>
        </p:spPr>
        <p:txBody>
          <a:bodyPr rtlCol="0">
            <a:normAutofit/>
          </a:bodyPr>
          <a:lstStyle/>
          <a:p>
            <a:pPr algn="ctr" rtl="0"/>
            <a:r>
              <a:rPr lang="el-GR" sz="3200" b="1" dirty="0" smtClean="0"/>
              <a:t>ΧΡΗΣΙΜΟΤΗΤΑ ΤΩΝ ΕΠΙΧΕΙΡΗΣΙΑΚΩΝ ΕΠΙΚΟΙΝΩΝΙΩΝ</a:t>
            </a:r>
            <a:endParaRPr lang="el-GR" sz="3200" b="1" dirty="0"/>
          </a:p>
        </p:txBody>
      </p:sp>
      <p:sp>
        <p:nvSpPr>
          <p:cNvPr id="3" name="TextBox 2"/>
          <p:cNvSpPr txBox="1"/>
          <p:nvPr/>
        </p:nvSpPr>
        <p:spPr>
          <a:xfrm>
            <a:off x="981844" y="1700808"/>
            <a:ext cx="10407474" cy="4093428"/>
          </a:xfrm>
          <a:prstGeom prst="rect">
            <a:avLst/>
          </a:prstGeom>
          <a:noFill/>
        </p:spPr>
        <p:txBody>
          <a:bodyPr wrap="square" rtlCol="0">
            <a:spAutoFit/>
          </a:bodyPr>
          <a:lstStyle/>
          <a:p>
            <a:pPr algn="just"/>
            <a:r>
              <a:rPr lang="el-GR" sz="3200" b="1" dirty="0" smtClean="0"/>
              <a:t>Τα στελέχη της επιχείρησης στηρίζονται στην επιχειρησιακή επικοινωνία</a:t>
            </a:r>
            <a:r>
              <a:rPr lang="en-US" sz="3200" b="1" dirty="0" smtClean="0"/>
              <a:t>:</a:t>
            </a:r>
            <a:endParaRPr lang="en-US" sz="3200" b="1" dirty="0" smtClean="0"/>
          </a:p>
          <a:p>
            <a:pPr>
              <a:buFont typeface="Wingdings" panose="05000000000000000000" pitchFamily="2" charset="2"/>
              <a:buChar char="q"/>
            </a:pPr>
            <a:r>
              <a:rPr lang="el-GR" sz="2800" b="1" dirty="0" smtClean="0"/>
              <a:t> για τη συγκέντρωση πληροφοριών </a:t>
            </a:r>
            <a:endParaRPr lang="en-US" sz="2800" b="1" dirty="0" smtClean="0"/>
          </a:p>
          <a:p>
            <a:pPr>
              <a:buFont typeface="Wingdings" panose="05000000000000000000" pitchFamily="2" charset="2"/>
              <a:buChar char="q"/>
            </a:pPr>
            <a:r>
              <a:rPr lang="en-US" sz="2800" b="1" dirty="0" smtClean="0"/>
              <a:t> </a:t>
            </a:r>
            <a:r>
              <a:rPr lang="el-GR" sz="2800" b="1" dirty="0" smtClean="0"/>
              <a:t>για τη λήψη</a:t>
            </a:r>
            <a:r>
              <a:rPr lang="en-US" sz="2800" b="1" dirty="0" smtClean="0"/>
              <a:t> </a:t>
            </a:r>
            <a:r>
              <a:rPr lang="el-GR" sz="2800" b="1" dirty="0" smtClean="0"/>
              <a:t>αποφάσεων</a:t>
            </a:r>
            <a:endParaRPr lang="en-US" sz="2800" b="1" dirty="0" smtClean="0"/>
          </a:p>
          <a:p>
            <a:pPr>
              <a:buFont typeface="Wingdings" panose="05000000000000000000" pitchFamily="2" charset="2"/>
              <a:buChar char="q"/>
            </a:pPr>
            <a:r>
              <a:rPr lang="el-GR" sz="2800" b="1" dirty="0" smtClean="0"/>
              <a:t> για τον έλεγχο των αναμενόμενων αποτελεσμάτων </a:t>
            </a:r>
            <a:endParaRPr lang="el-GR" sz="2800" b="1" dirty="0" smtClean="0"/>
          </a:p>
          <a:p>
            <a:pPr>
              <a:buFont typeface="Wingdings" panose="05000000000000000000" pitchFamily="2" charset="2"/>
              <a:buChar char="q"/>
            </a:pPr>
            <a:r>
              <a:rPr lang="el-GR" sz="2800" b="1" dirty="0" smtClean="0"/>
              <a:t> για να επηρεάσουν τους εργαζόμενους τους οποίους πείθουν και παρακινούν για να πράξουν αυτά τα οποία εκείνοι θέλουν </a:t>
            </a:r>
            <a:endParaRPr lang="el-GR" sz="2800" b="1" dirty="0" smtClean="0"/>
          </a:p>
          <a:p>
            <a:pPr>
              <a:buFont typeface="Wingdings" panose="05000000000000000000" pitchFamily="2" charset="2"/>
              <a:buChar char="q"/>
            </a:pPr>
            <a:r>
              <a:rPr lang="el-GR" sz="2800" b="1" dirty="0" smtClean="0"/>
              <a:t>ελέγχουν κάθε φορά τα επιδιωκόμενα αποτελέσματα</a:t>
            </a:r>
            <a:endParaRPr lang="el-GR" sz="2800"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normAutofit/>
          </a:bodyPr>
          <a:lstStyle/>
          <a:p>
            <a:pPr algn="ctr" rtl="0"/>
            <a:r>
              <a:rPr lang="el-GR" sz="3200" b="1" dirty="0" smtClean="0"/>
              <a:t>ΟΙ ΦΑΣΕΙΣ ΤΗΣ ΕΠΙΚΟΙΝΩΝΙΑΚΗΣ ΔΙΑΔΙΚΑΣΙΑΣ</a:t>
            </a:r>
            <a:endParaRPr lang="el-GR" sz="3200" b="1" dirty="0"/>
          </a:p>
        </p:txBody>
      </p:sp>
      <p:sp>
        <p:nvSpPr>
          <p:cNvPr id="3" name="TextBox 2"/>
          <p:cNvSpPr txBox="1"/>
          <p:nvPr/>
        </p:nvSpPr>
        <p:spPr>
          <a:xfrm>
            <a:off x="837828" y="2708920"/>
            <a:ext cx="10407474" cy="3046988"/>
          </a:xfrm>
          <a:prstGeom prst="rect">
            <a:avLst/>
          </a:prstGeom>
          <a:noFill/>
        </p:spPr>
        <p:txBody>
          <a:bodyPr wrap="square" rtlCol="0">
            <a:spAutoFit/>
          </a:bodyPr>
          <a:lstStyle/>
          <a:p>
            <a:pPr algn="just" fontAlgn="base"/>
            <a:r>
              <a:rPr lang="el-GR" sz="3200" b="1" dirty="0" smtClean="0"/>
              <a:t>Η αποτελεσματικότητα στις Επικοινωνιακές Δεξιότητες είναι κρίσιμο συστατικό για την επαγγελματική και την προσωπική μας ζωή.</a:t>
            </a:r>
            <a:endParaRPr lang="el-GR" sz="3200" b="1" dirty="0" smtClean="0"/>
          </a:p>
          <a:p>
            <a:pPr algn="just" fontAlgn="base"/>
            <a:r>
              <a:rPr lang="el-GR" sz="3200" b="1" dirty="0" smtClean="0"/>
              <a:t>Όλοι μας  χρησιμοποιούμε ποικίλες επικοινωνιακές τεχνικές προκειμένου να κατανοούμε τους άλλους αλλά και να μας κατανοούν κι αυτοί.</a:t>
            </a:r>
            <a:endParaRPr lang="el-GR" sz="3200" b="1"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141116" y="618518"/>
            <a:ext cx="9903418" cy="1154298"/>
          </a:xfrm>
        </p:spPr>
        <p:txBody>
          <a:bodyPr rtlCol="0">
            <a:normAutofit/>
          </a:bodyPr>
          <a:lstStyle/>
          <a:p>
            <a:pPr algn="ctr" rtl="0"/>
            <a:r>
              <a:rPr lang="el-GR" sz="3200" b="1" dirty="0" smtClean="0"/>
              <a:t>ΧΡΗΣΙΜΟΤΗΤΑ ΤΩΝ ΕΠΙΧΕΙΡΗΣΙΑΚΩΝ ΕΠΙΚΟΙΝΩΝΙΩΝ</a:t>
            </a:r>
            <a:endParaRPr lang="el-GR" sz="3200" b="1" dirty="0"/>
          </a:p>
        </p:txBody>
      </p:sp>
      <p:sp>
        <p:nvSpPr>
          <p:cNvPr id="3" name="TextBox 2"/>
          <p:cNvSpPr txBox="1"/>
          <p:nvPr/>
        </p:nvSpPr>
        <p:spPr>
          <a:xfrm>
            <a:off x="981844" y="1700808"/>
            <a:ext cx="10407474" cy="4093428"/>
          </a:xfrm>
          <a:prstGeom prst="rect">
            <a:avLst/>
          </a:prstGeom>
          <a:noFill/>
        </p:spPr>
        <p:txBody>
          <a:bodyPr wrap="square" rtlCol="0">
            <a:spAutoFit/>
          </a:bodyPr>
          <a:lstStyle/>
          <a:p>
            <a:pPr algn="just"/>
            <a:r>
              <a:rPr lang="el-GR" sz="3200" b="1" dirty="0" smtClean="0"/>
              <a:t>Τα στελέχη της επιχείρησης στηρίζονται στην επιχειρησιακή επικοινωνία</a:t>
            </a:r>
            <a:r>
              <a:rPr lang="en-US" sz="3200" b="1" dirty="0" smtClean="0"/>
              <a:t>:</a:t>
            </a:r>
            <a:endParaRPr lang="en-US" sz="3200" b="1" dirty="0" smtClean="0"/>
          </a:p>
          <a:p>
            <a:pPr>
              <a:buFont typeface="Wingdings" panose="05000000000000000000" pitchFamily="2" charset="2"/>
              <a:buChar char="q"/>
            </a:pPr>
            <a:r>
              <a:rPr lang="el-GR" sz="2800" b="1" dirty="0" smtClean="0"/>
              <a:t> για τη συγκέντρωση πληροφοριών </a:t>
            </a:r>
            <a:endParaRPr lang="en-US" sz="2800" b="1" dirty="0" smtClean="0"/>
          </a:p>
          <a:p>
            <a:pPr>
              <a:buFont typeface="Wingdings" panose="05000000000000000000" pitchFamily="2" charset="2"/>
              <a:buChar char="q"/>
            </a:pPr>
            <a:r>
              <a:rPr lang="en-US" sz="2800" b="1" dirty="0" smtClean="0"/>
              <a:t> </a:t>
            </a:r>
            <a:r>
              <a:rPr lang="el-GR" sz="2800" b="1" dirty="0" smtClean="0"/>
              <a:t>για τη λήψη</a:t>
            </a:r>
            <a:r>
              <a:rPr lang="en-US" sz="2800" b="1" dirty="0" smtClean="0"/>
              <a:t> </a:t>
            </a:r>
            <a:r>
              <a:rPr lang="el-GR" sz="2800" b="1" dirty="0" smtClean="0"/>
              <a:t>αποφάσεων</a:t>
            </a:r>
            <a:endParaRPr lang="en-US" sz="2800" b="1" dirty="0" smtClean="0"/>
          </a:p>
          <a:p>
            <a:pPr>
              <a:buFont typeface="Wingdings" panose="05000000000000000000" pitchFamily="2" charset="2"/>
              <a:buChar char="q"/>
            </a:pPr>
            <a:r>
              <a:rPr lang="el-GR" sz="2800" b="1" dirty="0" smtClean="0"/>
              <a:t> για τον έλεγχο των αναμενόμενων αποτελεσμάτων </a:t>
            </a:r>
            <a:endParaRPr lang="el-GR" sz="2800" b="1" dirty="0" smtClean="0"/>
          </a:p>
          <a:p>
            <a:pPr>
              <a:buFont typeface="Wingdings" panose="05000000000000000000" pitchFamily="2" charset="2"/>
              <a:buChar char="q"/>
            </a:pPr>
            <a:r>
              <a:rPr lang="el-GR" sz="2800" b="1" dirty="0" smtClean="0"/>
              <a:t> για να επηρεάσουν τους εργαζόμενους τους οποίους πείθουν και παρακινούν για να πράξουν αυτά τα οποία εκείνοι θέλουν </a:t>
            </a:r>
            <a:endParaRPr lang="el-GR" sz="2800" b="1" dirty="0" smtClean="0"/>
          </a:p>
          <a:p>
            <a:pPr>
              <a:buFont typeface="Wingdings" panose="05000000000000000000" pitchFamily="2" charset="2"/>
              <a:buChar char="q"/>
            </a:pPr>
            <a:r>
              <a:rPr lang="el-GR" sz="2800" b="1" dirty="0" smtClean="0"/>
              <a:t>ελέγχουν κάθε φορά τα επιδιωκόμενα αποτελέσματα</a:t>
            </a:r>
            <a:endParaRPr lang="el-GR" sz="2800"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normAutofit/>
          </a:bodyPr>
          <a:lstStyle/>
          <a:p>
            <a:pPr algn="ctr"/>
            <a:r>
              <a:rPr lang="el-GR" sz="3200" b="1" dirty="0" smtClean="0">
                <a:solidFill>
                  <a:schemeClr val="accent6">
                    <a:lumMod val="50000"/>
                  </a:schemeClr>
                </a:solidFill>
                <a:latin typeface="Arial" panose="020B0604020202020204" pitchFamily="34" charset="0"/>
                <a:cs typeface="Arial" panose="020B0604020202020204" pitchFamily="34" charset="0"/>
              </a:rPr>
              <a:t>Η ΔΙΑΔΙΚΑΣΙΑ ΤΗΣ ΕΣΩΤΕΡΙΚΗΣ ΕΠΙΧΕΙΡΗΣΙΑΚΗΣ ΕΠΙΚΟΙΝΩΝΙΑΣ</a:t>
            </a:r>
            <a:endParaRPr lang="el-GR" sz="3200" b="1" dirty="0">
              <a:solidFill>
                <a:schemeClr val="accent6">
                  <a:lumMod val="50000"/>
                </a:schemeClr>
              </a:solidFill>
              <a:latin typeface="Arial" panose="020B0604020202020204" pitchFamily="34" charset="0"/>
              <a:cs typeface="Arial" panose="020B0604020202020204" pitchFamily="34" charset="0"/>
            </a:endParaRPr>
          </a:p>
        </p:txBody>
      </p:sp>
      <p:sp>
        <p:nvSpPr>
          <p:cNvPr id="3" name="TextBox 2"/>
          <p:cNvSpPr txBox="1"/>
          <p:nvPr/>
        </p:nvSpPr>
        <p:spPr>
          <a:xfrm>
            <a:off x="837828" y="2708920"/>
            <a:ext cx="10407474" cy="3046988"/>
          </a:xfrm>
          <a:prstGeom prst="rect">
            <a:avLst/>
          </a:prstGeom>
          <a:noFill/>
        </p:spPr>
        <p:txBody>
          <a:bodyPr wrap="square" rtlCol="0">
            <a:spAutoFit/>
          </a:bodyPr>
          <a:lstStyle/>
          <a:p>
            <a:pPr algn="just" fontAlgn="base"/>
            <a:r>
              <a:rPr lang="el-GR" sz="3200" b="1" dirty="0" smtClean="0">
                <a:latin typeface="Arial" panose="020B0604020202020204" pitchFamily="34" charset="0"/>
                <a:cs typeface="Arial" panose="020B0604020202020204" pitchFamily="34" charset="0"/>
              </a:rPr>
              <a:t>Μιλώντας για εσωτερική επικοινωνία στους κόλπους επιχειρήσεων και οργανισμών αναφερόμαστε σε ένα σύστημα καθημερινών λειτουργιών (γραπτών, προφορικών και ηλεκτρονικών) που αφορούν στην άμεση επικοινωνία μεταξύ διοίκησης και εργαζομένων, αλλά και εργαζομένων μεταξύ τους.</a:t>
            </a:r>
            <a:endParaRPr lang="el-GR" sz="3200"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normAutofit/>
          </a:bodyPr>
          <a:lstStyle/>
          <a:p>
            <a:pPr algn="ctr"/>
            <a:r>
              <a:rPr lang="el-GR" sz="3200" b="1" dirty="0" smtClean="0">
                <a:solidFill>
                  <a:schemeClr val="accent6">
                    <a:lumMod val="50000"/>
                  </a:schemeClr>
                </a:solidFill>
                <a:latin typeface="Arial" panose="020B0604020202020204" pitchFamily="34" charset="0"/>
                <a:cs typeface="Arial" panose="020B0604020202020204" pitchFamily="34" charset="0"/>
              </a:rPr>
              <a:t>Η ΔΙΑΔΙΚΑΣΙΑ ΤΗΣ ΕΣΩΤΕΡΙΚΗΣ ΕΠΙΧΕΙΡΗΣΙΑΚΗΣ ΕΠΙΚΟΙΝΩΝΙΑΣ</a:t>
            </a:r>
            <a:endParaRPr lang="el-GR" sz="3200" b="1" dirty="0">
              <a:solidFill>
                <a:schemeClr val="accent6">
                  <a:lumMod val="50000"/>
                </a:schemeClr>
              </a:solidFill>
              <a:latin typeface="Arial" panose="020B0604020202020204" pitchFamily="34" charset="0"/>
              <a:cs typeface="Arial" panose="020B0604020202020204" pitchFamily="34" charset="0"/>
            </a:endParaRPr>
          </a:p>
        </p:txBody>
      </p:sp>
      <p:sp>
        <p:nvSpPr>
          <p:cNvPr id="3" name="TextBox 2"/>
          <p:cNvSpPr txBox="1"/>
          <p:nvPr/>
        </p:nvSpPr>
        <p:spPr>
          <a:xfrm>
            <a:off x="837828" y="2276872"/>
            <a:ext cx="10407474" cy="4093428"/>
          </a:xfrm>
          <a:prstGeom prst="rect">
            <a:avLst/>
          </a:prstGeom>
          <a:noFill/>
        </p:spPr>
        <p:txBody>
          <a:bodyPr wrap="square" rtlCol="0">
            <a:spAutoFit/>
          </a:bodyPr>
          <a:lstStyle/>
          <a:p>
            <a:pPr algn="just" fontAlgn="base"/>
            <a:r>
              <a:rPr lang="el-GR" sz="3200" b="1" dirty="0" smtClean="0">
                <a:latin typeface="Arial" panose="020B0604020202020204" pitchFamily="34" charset="0"/>
                <a:cs typeface="Arial" panose="020B0604020202020204" pitchFamily="34" charset="0"/>
              </a:rPr>
              <a:t>Στα πλαίσια των γενικών στόχων της εσωτερικής</a:t>
            </a:r>
            <a:endParaRPr lang="el-GR" sz="3200" b="1" dirty="0" smtClean="0">
              <a:latin typeface="Arial" panose="020B0604020202020204" pitchFamily="34" charset="0"/>
              <a:cs typeface="Arial" panose="020B0604020202020204" pitchFamily="34" charset="0"/>
            </a:endParaRPr>
          </a:p>
          <a:p>
            <a:pPr algn="just" fontAlgn="base"/>
            <a:r>
              <a:rPr lang="el-GR" sz="3200" b="1" dirty="0" smtClean="0">
                <a:latin typeface="Arial" panose="020B0604020202020204" pitchFamily="34" charset="0"/>
                <a:cs typeface="Arial" panose="020B0604020202020204" pitchFamily="34" charset="0"/>
              </a:rPr>
              <a:t>επικοινωνίας ανήκουν</a:t>
            </a:r>
            <a:r>
              <a:rPr lang="en-US" sz="3200" b="1" dirty="0" smtClean="0">
                <a:latin typeface="Arial" panose="020B0604020202020204" pitchFamily="34" charset="0"/>
                <a:cs typeface="Arial" panose="020B0604020202020204" pitchFamily="34" charset="0"/>
              </a:rPr>
              <a:t>:</a:t>
            </a:r>
            <a:endParaRPr lang="el-GR" sz="3200" b="1" dirty="0" smtClean="0">
              <a:latin typeface="Arial" panose="020B0604020202020204" pitchFamily="34" charset="0"/>
              <a:cs typeface="Arial" panose="020B0604020202020204" pitchFamily="34" charset="0"/>
            </a:endParaRPr>
          </a:p>
          <a:p>
            <a:pPr fontAlgn="base">
              <a:buFont typeface="Wingdings" panose="05000000000000000000" pitchFamily="2" charset="2"/>
              <a:buChar char="Ø"/>
            </a:pPr>
            <a:r>
              <a:rPr lang="el-GR" sz="2800" b="1" dirty="0" smtClean="0">
                <a:latin typeface="Arial" panose="020B0604020202020204" pitchFamily="34" charset="0"/>
                <a:cs typeface="Arial" panose="020B0604020202020204" pitchFamily="34" charset="0"/>
              </a:rPr>
              <a:t> η καλλιέργεια των ανθρώπινων σχέσεων</a:t>
            </a:r>
            <a:endParaRPr lang="el-GR" sz="2800" b="1" dirty="0" smtClean="0">
              <a:latin typeface="Arial" panose="020B0604020202020204" pitchFamily="34" charset="0"/>
              <a:cs typeface="Arial" panose="020B0604020202020204" pitchFamily="34" charset="0"/>
            </a:endParaRPr>
          </a:p>
          <a:p>
            <a:pPr fontAlgn="base">
              <a:buFont typeface="Wingdings" panose="05000000000000000000" pitchFamily="2" charset="2"/>
              <a:buChar char="Ø"/>
            </a:pPr>
            <a:r>
              <a:rPr lang="el-GR" sz="2800" b="1" dirty="0" smtClean="0">
                <a:latin typeface="Arial" panose="020B0604020202020204" pitchFamily="34" charset="0"/>
                <a:cs typeface="Arial" panose="020B0604020202020204" pitchFamily="34" charset="0"/>
              </a:rPr>
              <a:t> η δημιουργία </a:t>
            </a:r>
            <a:r>
              <a:rPr lang="el-GR" sz="2800" b="1" dirty="0" err="1" smtClean="0">
                <a:latin typeface="Arial" panose="020B0604020202020204" pitchFamily="34" charset="0"/>
                <a:cs typeface="Arial" panose="020B0604020202020204" pitchFamily="34" charset="0"/>
              </a:rPr>
              <a:t>οργανωσιακού</a:t>
            </a:r>
            <a:r>
              <a:rPr lang="el-GR" sz="2800" b="1" dirty="0" smtClean="0">
                <a:latin typeface="Arial" panose="020B0604020202020204" pitchFamily="34" charset="0"/>
                <a:cs typeface="Arial" panose="020B0604020202020204" pitchFamily="34" charset="0"/>
              </a:rPr>
              <a:t> κλίματος και εταιρικής </a:t>
            </a:r>
            <a:endParaRPr lang="el-GR" sz="2800" b="1" dirty="0" smtClean="0">
              <a:latin typeface="Arial" panose="020B0604020202020204" pitchFamily="34" charset="0"/>
              <a:cs typeface="Arial" panose="020B0604020202020204" pitchFamily="34" charset="0"/>
            </a:endParaRPr>
          </a:p>
          <a:p>
            <a:pPr fontAlgn="base"/>
            <a:r>
              <a:rPr lang="el-GR" sz="2800" b="1" dirty="0" smtClean="0">
                <a:latin typeface="Arial" panose="020B0604020202020204" pitchFamily="34" charset="0"/>
                <a:cs typeface="Arial" panose="020B0604020202020204" pitchFamily="34" charset="0"/>
              </a:rPr>
              <a:t>    κουλτούρας</a:t>
            </a:r>
            <a:endParaRPr lang="el-GR" sz="2800" b="1" dirty="0" smtClean="0">
              <a:latin typeface="Arial" panose="020B0604020202020204" pitchFamily="34" charset="0"/>
              <a:cs typeface="Arial" panose="020B0604020202020204" pitchFamily="34" charset="0"/>
            </a:endParaRPr>
          </a:p>
          <a:p>
            <a:pPr fontAlgn="base">
              <a:buFont typeface="Wingdings" panose="05000000000000000000" pitchFamily="2" charset="2"/>
              <a:buChar char="Ø"/>
            </a:pPr>
            <a:r>
              <a:rPr lang="el-GR" sz="2800" b="1" dirty="0" smtClean="0">
                <a:latin typeface="Arial" panose="020B0604020202020204" pitchFamily="34" charset="0"/>
                <a:cs typeface="Arial" panose="020B0604020202020204" pitchFamily="34" charset="0"/>
              </a:rPr>
              <a:t> η ρύθμιση/έλεγχος της συμπεριφοράς των εργαζομένων       </a:t>
            </a:r>
            <a:endParaRPr lang="el-GR" sz="2800" b="1" dirty="0" smtClean="0">
              <a:latin typeface="Arial" panose="020B0604020202020204" pitchFamily="34" charset="0"/>
              <a:cs typeface="Arial" panose="020B0604020202020204" pitchFamily="34" charset="0"/>
            </a:endParaRPr>
          </a:p>
          <a:p>
            <a:pPr fontAlgn="base"/>
            <a:r>
              <a:rPr lang="el-GR" sz="2800" b="1" dirty="0" smtClean="0">
                <a:latin typeface="Arial" panose="020B0604020202020204" pitchFamily="34" charset="0"/>
                <a:cs typeface="Arial" panose="020B0604020202020204" pitchFamily="34" charset="0"/>
              </a:rPr>
              <a:t>    κατά το επιθυμητό</a:t>
            </a:r>
            <a:endParaRPr lang="el-GR" sz="2800" b="1" dirty="0" smtClean="0">
              <a:latin typeface="Arial" panose="020B0604020202020204" pitchFamily="34" charset="0"/>
              <a:cs typeface="Arial" panose="020B0604020202020204" pitchFamily="34" charset="0"/>
            </a:endParaRPr>
          </a:p>
          <a:p>
            <a:pPr fontAlgn="base">
              <a:buFont typeface="Wingdings" panose="05000000000000000000" pitchFamily="2" charset="2"/>
              <a:buChar char="Ø"/>
            </a:pPr>
            <a:r>
              <a:rPr lang="el-GR" sz="2800" b="1" dirty="0" smtClean="0">
                <a:latin typeface="Arial" panose="020B0604020202020204" pitchFamily="34" charset="0"/>
                <a:cs typeface="Arial" panose="020B0604020202020204" pitchFamily="34" charset="0"/>
              </a:rPr>
              <a:t> η αλληλοκατανόηση </a:t>
            </a:r>
            <a:endParaRPr lang="el-GR" sz="2800" b="1" dirty="0" smtClean="0">
              <a:latin typeface="Arial" panose="020B0604020202020204" pitchFamily="34" charset="0"/>
              <a:cs typeface="Arial" panose="020B0604020202020204" pitchFamily="34" charset="0"/>
            </a:endParaRPr>
          </a:p>
          <a:p>
            <a:pPr fontAlgn="base">
              <a:buFont typeface="Wingdings" panose="05000000000000000000" pitchFamily="2" charset="2"/>
              <a:buChar char="Ø"/>
            </a:pPr>
            <a:r>
              <a:rPr lang="el-GR" sz="2800" b="1" dirty="0" smtClean="0">
                <a:latin typeface="Arial" panose="020B0604020202020204" pitchFamily="34" charset="0"/>
                <a:cs typeface="Arial" panose="020B0604020202020204" pitchFamily="34" charset="0"/>
              </a:rPr>
              <a:t> ο σαφής προσδιορισμός υπευθυνοτήτων και ρόλων.</a:t>
            </a:r>
            <a:endParaRPr lang="el-GR" sz="2800"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normAutofit/>
          </a:bodyPr>
          <a:lstStyle/>
          <a:p>
            <a:pPr algn="ctr"/>
            <a:r>
              <a:rPr lang="el-GR" sz="3200" b="1" dirty="0" smtClean="0">
                <a:solidFill>
                  <a:schemeClr val="accent6">
                    <a:lumMod val="50000"/>
                  </a:schemeClr>
                </a:solidFill>
                <a:latin typeface="Arial" panose="020B0604020202020204" pitchFamily="34" charset="0"/>
                <a:cs typeface="Arial" panose="020B0604020202020204" pitchFamily="34" charset="0"/>
              </a:rPr>
              <a:t>Η ΔΙΑΔΙΚΑΣΙΑ ΤΗΣ ΕΣΩΤΕΡΙΚΗΣ ΕΠΙΧΕΙΡΗΣΙΑΚΗΣ ΕΠΙΚΟΙΝΩΝΙΑΣ</a:t>
            </a:r>
            <a:endParaRPr lang="el-GR" sz="3200" b="1" dirty="0">
              <a:solidFill>
                <a:schemeClr val="accent6">
                  <a:lumMod val="50000"/>
                </a:schemeClr>
              </a:solidFill>
              <a:latin typeface="Arial" panose="020B0604020202020204" pitchFamily="34" charset="0"/>
              <a:cs typeface="Arial" panose="020B0604020202020204" pitchFamily="34" charset="0"/>
            </a:endParaRPr>
          </a:p>
        </p:txBody>
      </p:sp>
      <p:sp>
        <p:nvSpPr>
          <p:cNvPr id="3" name="TextBox 2"/>
          <p:cNvSpPr txBox="1"/>
          <p:nvPr/>
        </p:nvSpPr>
        <p:spPr>
          <a:xfrm>
            <a:off x="837828" y="2276872"/>
            <a:ext cx="10407474" cy="4093428"/>
          </a:xfrm>
          <a:prstGeom prst="rect">
            <a:avLst/>
          </a:prstGeom>
          <a:noFill/>
        </p:spPr>
        <p:txBody>
          <a:bodyPr wrap="square" rtlCol="0">
            <a:spAutoFit/>
          </a:bodyPr>
          <a:lstStyle/>
          <a:p>
            <a:pPr algn="just" fontAlgn="base"/>
            <a:r>
              <a:rPr lang="el-GR" sz="3200" b="1" dirty="0" smtClean="0">
                <a:latin typeface="Arial" panose="020B0604020202020204" pitchFamily="34" charset="0"/>
                <a:cs typeface="Arial" panose="020B0604020202020204" pitchFamily="34" charset="0"/>
              </a:rPr>
              <a:t>Στα πλαίσια των </a:t>
            </a:r>
            <a:r>
              <a:rPr lang="el-GR" sz="3200" b="1" i="1" dirty="0" smtClean="0">
                <a:solidFill>
                  <a:srgbClr val="FF0000"/>
                </a:solidFill>
                <a:latin typeface="Arial" panose="020B0604020202020204" pitchFamily="34" charset="0"/>
                <a:cs typeface="Arial" panose="020B0604020202020204" pitchFamily="34" charset="0"/>
              </a:rPr>
              <a:t>γενικών στόχων </a:t>
            </a:r>
            <a:r>
              <a:rPr lang="el-GR" sz="3200" b="1" dirty="0" smtClean="0">
                <a:latin typeface="Arial" panose="020B0604020202020204" pitchFamily="34" charset="0"/>
                <a:cs typeface="Arial" panose="020B0604020202020204" pitchFamily="34" charset="0"/>
              </a:rPr>
              <a:t>της εσωτερικής</a:t>
            </a:r>
            <a:endParaRPr lang="el-GR" sz="3200" b="1" dirty="0" smtClean="0">
              <a:latin typeface="Arial" panose="020B0604020202020204" pitchFamily="34" charset="0"/>
              <a:cs typeface="Arial" panose="020B0604020202020204" pitchFamily="34" charset="0"/>
            </a:endParaRPr>
          </a:p>
          <a:p>
            <a:pPr algn="just" fontAlgn="base"/>
            <a:r>
              <a:rPr lang="el-GR" sz="3200" b="1" dirty="0" smtClean="0">
                <a:latin typeface="Arial" panose="020B0604020202020204" pitchFamily="34" charset="0"/>
                <a:cs typeface="Arial" panose="020B0604020202020204" pitchFamily="34" charset="0"/>
              </a:rPr>
              <a:t>επικοινωνίας ανήκουν</a:t>
            </a:r>
            <a:r>
              <a:rPr lang="en-US" sz="3200" b="1" dirty="0" smtClean="0">
                <a:latin typeface="Arial" panose="020B0604020202020204" pitchFamily="34" charset="0"/>
                <a:cs typeface="Arial" panose="020B0604020202020204" pitchFamily="34" charset="0"/>
              </a:rPr>
              <a:t>:</a:t>
            </a:r>
            <a:endParaRPr lang="el-GR" sz="3200" b="1" dirty="0" smtClean="0">
              <a:latin typeface="Arial" panose="020B0604020202020204" pitchFamily="34" charset="0"/>
              <a:cs typeface="Arial" panose="020B0604020202020204" pitchFamily="34" charset="0"/>
            </a:endParaRPr>
          </a:p>
          <a:p>
            <a:pPr fontAlgn="base">
              <a:buFont typeface="Wingdings" panose="05000000000000000000" pitchFamily="2" charset="2"/>
              <a:buChar char="Ø"/>
            </a:pPr>
            <a:r>
              <a:rPr lang="el-GR" sz="2800" b="1" dirty="0" smtClean="0">
                <a:latin typeface="Arial" panose="020B0604020202020204" pitchFamily="34" charset="0"/>
                <a:cs typeface="Arial" panose="020B0604020202020204" pitchFamily="34" charset="0"/>
              </a:rPr>
              <a:t> η καλλιέργεια των ανθρώπινων σχέσεων</a:t>
            </a:r>
            <a:endParaRPr lang="el-GR" sz="2800" b="1" dirty="0" smtClean="0">
              <a:latin typeface="Arial" panose="020B0604020202020204" pitchFamily="34" charset="0"/>
              <a:cs typeface="Arial" panose="020B0604020202020204" pitchFamily="34" charset="0"/>
            </a:endParaRPr>
          </a:p>
          <a:p>
            <a:pPr fontAlgn="base">
              <a:buFont typeface="Wingdings" panose="05000000000000000000" pitchFamily="2" charset="2"/>
              <a:buChar char="Ø"/>
            </a:pPr>
            <a:r>
              <a:rPr lang="el-GR" sz="2800" b="1" dirty="0" smtClean="0">
                <a:latin typeface="Arial" panose="020B0604020202020204" pitchFamily="34" charset="0"/>
                <a:cs typeface="Arial" panose="020B0604020202020204" pitchFamily="34" charset="0"/>
              </a:rPr>
              <a:t> η δημιουργία </a:t>
            </a:r>
            <a:r>
              <a:rPr lang="el-GR" sz="2800" b="1" dirty="0" err="1" smtClean="0">
                <a:latin typeface="Arial" panose="020B0604020202020204" pitchFamily="34" charset="0"/>
                <a:cs typeface="Arial" panose="020B0604020202020204" pitchFamily="34" charset="0"/>
              </a:rPr>
              <a:t>οργανωσιακού</a:t>
            </a:r>
            <a:r>
              <a:rPr lang="el-GR" sz="2800" b="1" dirty="0" smtClean="0">
                <a:latin typeface="Arial" panose="020B0604020202020204" pitchFamily="34" charset="0"/>
                <a:cs typeface="Arial" panose="020B0604020202020204" pitchFamily="34" charset="0"/>
              </a:rPr>
              <a:t> κλίματος και εταιρικής </a:t>
            </a:r>
            <a:endParaRPr lang="el-GR" sz="2800" b="1" dirty="0" smtClean="0">
              <a:latin typeface="Arial" panose="020B0604020202020204" pitchFamily="34" charset="0"/>
              <a:cs typeface="Arial" panose="020B0604020202020204" pitchFamily="34" charset="0"/>
            </a:endParaRPr>
          </a:p>
          <a:p>
            <a:pPr fontAlgn="base"/>
            <a:r>
              <a:rPr lang="el-GR" sz="2800" b="1" dirty="0" smtClean="0">
                <a:latin typeface="Arial" panose="020B0604020202020204" pitchFamily="34" charset="0"/>
                <a:cs typeface="Arial" panose="020B0604020202020204" pitchFamily="34" charset="0"/>
              </a:rPr>
              <a:t>    κουλτούρας</a:t>
            </a:r>
            <a:endParaRPr lang="el-GR" sz="2800" b="1" dirty="0" smtClean="0">
              <a:latin typeface="Arial" panose="020B0604020202020204" pitchFamily="34" charset="0"/>
              <a:cs typeface="Arial" panose="020B0604020202020204" pitchFamily="34" charset="0"/>
            </a:endParaRPr>
          </a:p>
          <a:p>
            <a:pPr fontAlgn="base">
              <a:buFont typeface="Wingdings" panose="05000000000000000000" pitchFamily="2" charset="2"/>
              <a:buChar char="Ø"/>
            </a:pPr>
            <a:r>
              <a:rPr lang="el-GR" sz="2800" b="1" dirty="0" smtClean="0">
                <a:latin typeface="Arial" panose="020B0604020202020204" pitchFamily="34" charset="0"/>
                <a:cs typeface="Arial" panose="020B0604020202020204" pitchFamily="34" charset="0"/>
              </a:rPr>
              <a:t> η ρύθμιση/έλεγχος της συμπεριφοράς των εργαζομένων       </a:t>
            </a:r>
            <a:endParaRPr lang="el-GR" sz="2800" b="1" dirty="0" smtClean="0">
              <a:latin typeface="Arial" panose="020B0604020202020204" pitchFamily="34" charset="0"/>
              <a:cs typeface="Arial" panose="020B0604020202020204" pitchFamily="34" charset="0"/>
            </a:endParaRPr>
          </a:p>
          <a:p>
            <a:pPr fontAlgn="base"/>
            <a:r>
              <a:rPr lang="el-GR" sz="2800" b="1" dirty="0" smtClean="0">
                <a:latin typeface="Arial" panose="020B0604020202020204" pitchFamily="34" charset="0"/>
                <a:cs typeface="Arial" panose="020B0604020202020204" pitchFamily="34" charset="0"/>
              </a:rPr>
              <a:t>    κατά το επιθυμητό</a:t>
            </a:r>
            <a:endParaRPr lang="el-GR" sz="2800" b="1" dirty="0" smtClean="0">
              <a:latin typeface="Arial" panose="020B0604020202020204" pitchFamily="34" charset="0"/>
              <a:cs typeface="Arial" panose="020B0604020202020204" pitchFamily="34" charset="0"/>
            </a:endParaRPr>
          </a:p>
          <a:p>
            <a:pPr fontAlgn="base">
              <a:buFont typeface="Wingdings" panose="05000000000000000000" pitchFamily="2" charset="2"/>
              <a:buChar char="Ø"/>
            </a:pPr>
            <a:r>
              <a:rPr lang="el-GR" sz="2800" b="1" dirty="0" smtClean="0">
                <a:latin typeface="Arial" panose="020B0604020202020204" pitchFamily="34" charset="0"/>
                <a:cs typeface="Arial" panose="020B0604020202020204" pitchFamily="34" charset="0"/>
              </a:rPr>
              <a:t> η αλληλοκατανόηση </a:t>
            </a:r>
            <a:endParaRPr lang="el-GR" sz="2800" b="1" dirty="0" smtClean="0">
              <a:latin typeface="Arial" panose="020B0604020202020204" pitchFamily="34" charset="0"/>
              <a:cs typeface="Arial" panose="020B0604020202020204" pitchFamily="34" charset="0"/>
            </a:endParaRPr>
          </a:p>
          <a:p>
            <a:pPr fontAlgn="base">
              <a:buFont typeface="Wingdings" panose="05000000000000000000" pitchFamily="2" charset="2"/>
              <a:buChar char="Ø"/>
            </a:pPr>
            <a:r>
              <a:rPr lang="el-GR" sz="2800" b="1" dirty="0" smtClean="0">
                <a:latin typeface="Arial" panose="020B0604020202020204" pitchFamily="34" charset="0"/>
                <a:cs typeface="Arial" panose="020B0604020202020204" pitchFamily="34" charset="0"/>
              </a:rPr>
              <a:t> ο σαφής προσδιορισμός υπευθυνοτήτων και ρόλων.</a:t>
            </a:r>
            <a:endParaRPr lang="el-GR" sz="2800"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normAutofit/>
          </a:bodyPr>
          <a:lstStyle/>
          <a:p>
            <a:pPr algn="ctr"/>
            <a:r>
              <a:rPr lang="el-GR" sz="3200" b="1" dirty="0" smtClean="0">
                <a:solidFill>
                  <a:schemeClr val="accent6">
                    <a:lumMod val="50000"/>
                  </a:schemeClr>
                </a:solidFill>
                <a:latin typeface="Arial" panose="020B0604020202020204" pitchFamily="34" charset="0"/>
                <a:cs typeface="Arial" panose="020B0604020202020204" pitchFamily="34" charset="0"/>
              </a:rPr>
              <a:t>Η ΔΙΑΔΙΚΑΣΙΑ ΤΗΣ ΕΣΩΤΕΡΙΚΗΣ ΕΠΙΧΕΙΡΗΣΙΑΚΗΣ ΕΠΙΚΟΙΝΩΝΙΑΣ</a:t>
            </a:r>
            <a:endParaRPr lang="el-GR" sz="3200" b="1" dirty="0">
              <a:solidFill>
                <a:schemeClr val="accent6">
                  <a:lumMod val="50000"/>
                </a:schemeClr>
              </a:solidFill>
              <a:latin typeface="Arial" panose="020B0604020202020204" pitchFamily="34" charset="0"/>
              <a:cs typeface="Arial" panose="020B0604020202020204" pitchFamily="34" charset="0"/>
            </a:endParaRPr>
          </a:p>
        </p:txBody>
      </p:sp>
      <p:sp>
        <p:nvSpPr>
          <p:cNvPr id="3" name="TextBox 2"/>
          <p:cNvSpPr txBox="1"/>
          <p:nvPr/>
        </p:nvSpPr>
        <p:spPr>
          <a:xfrm>
            <a:off x="837828" y="2276872"/>
            <a:ext cx="10407474" cy="3231654"/>
          </a:xfrm>
          <a:prstGeom prst="rect">
            <a:avLst/>
          </a:prstGeom>
          <a:noFill/>
        </p:spPr>
        <p:txBody>
          <a:bodyPr wrap="square" rtlCol="0">
            <a:spAutoFit/>
          </a:bodyPr>
          <a:lstStyle/>
          <a:p>
            <a:pPr algn="just" fontAlgn="base"/>
            <a:r>
              <a:rPr lang="el-GR" sz="3200" b="1" dirty="0" smtClean="0">
                <a:latin typeface="Arial" panose="020B0604020202020204" pitchFamily="34" charset="0"/>
                <a:cs typeface="Arial" panose="020B0604020202020204" pitchFamily="34" charset="0"/>
              </a:rPr>
              <a:t>Στα πλαίσια των </a:t>
            </a:r>
            <a:r>
              <a:rPr lang="el-GR" sz="3200" b="1" i="1" dirty="0" smtClean="0">
                <a:solidFill>
                  <a:srgbClr val="FF0000"/>
                </a:solidFill>
                <a:latin typeface="Arial" panose="020B0604020202020204" pitchFamily="34" charset="0"/>
                <a:cs typeface="Arial" panose="020B0604020202020204" pitchFamily="34" charset="0"/>
              </a:rPr>
              <a:t>ειδικών στόχων </a:t>
            </a:r>
            <a:r>
              <a:rPr lang="el-GR" sz="3200" b="1" dirty="0" smtClean="0">
                <a:latin typeface="Arial" panose="020B0604020202020204" pitchFamily="34" charset="0"/>
                <a:cs typeface="Arial" panose="020B0604020202020204" pitchFamily="34" charset="0"/>
              </a:rPr>
              <a:t>της εσωτερικής</a:t>
            </a:r>
            <a:endParaRPr lang="el-GR" sz="3200" b="1" dirty="0" smtClean="0">
              <a:latin typeface="Arial" panose="020B0604020202020204" pitchFamily="34" charset="0"/>
              <a:cs typeface="Arial" panose="020B0604020202020204" pitchFamily="34" charset="0"/>
            </a:endParaRPr>
          </a:p>
          <a:p>
            <a:pPr algn="just" fontAlgn="base"/>
            <a:r>
              <a:rPr lang="el-GR" sz="3200" b="1" dirty="0" smtClean="0">
                <a:latin typeface="Arial" panose="020B0604020202020204" pitchFamily="34" charset="0"/>
                <a:cs typeface="Arial" panose="020B0604020202020204" pitchFamily="34" charset="0"/>
              </a:rPr>
              <a:t>επικοινωνίας ανήκουν</a:t>
            </a:r>
            <a:r>
              <a:rPr lang="en-US" sz="3200" b="1" dirty="0" smtClean="0">
                <a:latin typeface="Arial" panose="020B0604020202020204" pitchFamily="34" charset="0"/>
                <a:cs typeface="Arial" panose="020B0604020202020204" pitchFamily="34" charset="0"/>
              </a:rPr>
              <a:t>:</a:t>
            </a:r>
            <a:endParaRPr lang="el-GR" sz="3200" b="1" dirty="0" smtClean="0">
              <a:latin typeface="Arial" panose="020B0604020202020204" pitchFamily="34" charset="0"/>
              <a:cs typeface="Arial" panose="020B0604020202020204" pitchFamily="34" charset="0"/>
            </a:endParaRPr>
          </a:p>
          <a:p>
            <a:pPr fontAlgn="base">
              <a:buFont typeface="Wingdings" panose="05000000000000000000" pitchFamily="2" charset="2"/>
              <a:buChar char="Ø"/>
            </a:pPr>
            <a:r>
              <a:rPr lang="el-GR" sz="2800" b="1" dirty="0" smtClean="0">
                <a:latin typeface="Arial" panose="020B0604020202020204" pitchFamily="34" charset="0"/>
                <a:cs typeface="Arial" panose="020B0604020202020204" pitchFamily="34" charset="0"/>
              </a:rPr>
              <a:t> η ενημέρωση/κατανόηση για </a:t>
            </a:r>
            <a:r>
              <a:rPr lang="el-GR" sz="2800" b="1" dirty="0" err="1" smtClean="0">
                <a:latin typeface="Arial" panose="020B0604020202020204" pitchFamily="34" charset="0"/>
                <a:cs typeface="Arial" panose="020B0604020202020204" pitchFamily="34" charset="0"/>
              </a:rPr>
              <a:t>επικείμενεςοργανωτικές</a:t>
            </a:r>
            <a:r>
              <a:rPr lang="el-GR" sz="2800" b="1" dirty="0" smtClean="0">
                <a:latin typeface="Arial" panose="020B0604020202020204" pitchFamily="34" charset="0"/>
                <a:cs typeface="Arial" panose="020B0604020202020204" pitchFamily="34" charset="0"/>
              </a:rPr>
              <a:t> αλλαγές</a:t>
            </a:r>
            <a:endParaRPr lang="el-GR" sz="2800" b="1" dirty="0" smtClean="0">
              <a:latin typeface="Arial" panose="020B0604020202020204" pitchFamily="34" charset="0"/>
              <a:cs typeface="Arial" panose="020B0604020202020204" pitchFamily="34" charset="0"/>
            </a:endParaRPr>
          </a:p>
          <a:p>
            <a:pPr fontAlgn="base">
              <a:buFont typeface="Wingdings" panose="05000000000000000000" pitchFamily="2" charset="2"/>
              <a:buChar char="Ø"/>
            </a:pPr>
            <a:r>
              <a:rPr lang="el-GR" sz="2800" b="1" dirty="0" smtClean="0">
                <a:latin typeface="Arial" panose="020B0604020202020204" pitchFamily="34" charset="0"/>
                <a:cs typeface="Arial" panose="020B0604020202020204" pitchFamily="34" charset="0"/>
              </a:rPr>
              <a:t> η αντιμετώπιση της ανησυχίας των εργαζομένων και η</a:t>
            </a:r>
            <a:endParaRPr lang="el-GR" sz="2800" b="1" dirty="0" smtClean="0">
              <a:latin typeface="Arial" panose="020B0604020202020204" pitchFamily="34" charset="0"/>
              <a:cs typeface="Arial" panose="020B0604020202020204" pitchFamily="34" charset="0"/>
            </a:endParaRPr>
          </a:p>
          <a:p>
            <a:pPr fontAlgn="base"/>
            <a:r>
              <a:rPr lang="el-GR" sz="2800" b="1" dirty="0" smtClean="0">
                <a:latin typeface="Arial" panose="020B0604020202020204" pitchFamily="34" charset="0"/>
                <a:cs typeface="Arial" panose="020B0604020202020204" pitchFamily="34" charset="0"/>
              </a:rPr>
              <a:t>    ενδυνάμωση</a:t>
            </a:r>
            <a:endParaRPr lang="el-GR" sz="2800" b="1" dirty="0" smtClean="0">
              <a:latin typeface="Arial" panose="020B0604020202020204" pitchFamily="34" charset="0"/>
              <a:cs typeface="Arial" panose="020B0604020202020204" pitchFamily="34" charset="0"/>
            </a:endParaRPr>
          </a:p>
          <a:p>
            <a:pPr fontAlgn="base">
              <a:buFont typeface="Wingdings" panose="05000000000000000000" pitchFamily="2" charset="2"/>
              <a:buChar char="Ø"/>
            </a:pPr>
            <a:r>
              <a:rPr lang="el-GR" sz="2800" b="1" dirty="0" smtClean="0">
                <a:latin typeface="Arial" panose="020B0604020202020204" pitchFamily="34" charset="0"/>
                <a:cs typeface="Arial" panose="020B0604020202020204" pitchFamily="34" charset="0"/>
              </a:rPr>
              <a:t> των μεσαίων στελεχών.</a:t>
            </a:r>
            <a:endParaRPr lang="el-GR" sz="2800"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normAutofit/>
          </a:bodyPr>
          <a:lstStyle/>
          <a:p>
            <a:pPr algn="ctr"/>
            <a:r>
              <a:rPr lang="el-GR" sz="3200" b="1" dirty="0" smtClean="0">
                <a:solidFill>
                  <a:schemeClr val="accent6">
                    <a:lumMod val="50000"/>
                  </a:schemeClr>
                </a:solidFill>
                <a:latin typeface="Arial" panose="020B0604020202020204" pitchFamily="34" charset="0"/>
                <a:cs typeface="Arial" panose="020B0604020202020204" pitchFamily="34" charset="0"/>
              </a:rPr>
              <a:t>Η ΔΙΑΔΙΚΑΣΙΑ ΤΗΣ ΕΣΩΤΕΡΙΚΗΣ ΕΠΙΧΕΙΡΗΣΙΑΚΗΣ ΕΠΙΚΟΙΝΩΝΙΑΣ</a:t>
            </a:r>
            <a:endParaRPr lang="el-GR" sz="3200" b="1" dirty="0">
              <a:solidFill>
                <a:schemeClr val="accent6">
                  <a:lumMod val="50000"/>
                </a:schemeClr>
              </a:solidFill>
              <a:latin typeface="Arial" panose="020B0604020202020204" pitchFamily="34" charset="0"/>
              <a:cs typeface="Arial" panose="020B0604020202020204" pitchFamily="34" charset="0"/>
            </a:endParaRPr>
          </a:p>
        </p:txBody>
      </p:sp>
      <p:sp>
        <p:nvSpPr>
          <p:cNvPr id="3" name="TextBox 2"/>
          <p:cNvSpPr txBox="1"/>
          <p:nvPr/>
        </p:nvSpPr>
        <p:spPr>
          <a:xfrm>
            <a:off x="837828" y="2276872"/>
            <a:ext cx="10407474" cy="3539430"/>
          </a:xfrm>
          <a:prstGeom prst="rect">
            <a:avLst/>
          </a:prstGeom>
          <a:noFill/>
        </p:spPr>
        <p:txBody>
          <a:bodyPr wrap="square" rtlCol="0">
            <a:spAutoFit/>
          </a:bodyPr>
          <a:lstStyle/>
          <a:p>
            <a:pPr algn="just" fontAlgn="base"/>
            <a:r>
              <a:rPr lang="el-GR" sz="3200" b="1" dirty="0" smtClean="0">
                <a:latin typeface="Arial" panose="020B0604020202020204" pitchFamily="34" charset="0"/>
                <a:cs typeface="Arial" panose="020B0604020202020204" pitchFamily="34" charset="0"/>
              </a:rPr>
              <a:t>Η αποτελεσματική υλοποίηση των στόχων της επιχείρησης/οργανισμού προϋποθέτει ένα αποτελεσματικό εσωτερικό σύστημα επικοινωνίας. Η συνεργασία, ο συντονισμός και το ευνοϊκό εργασιακό κλίμα απαιτούν την αμφίδρομη ροή πληροφοριών από τα ανώτερα προς τα κατώτερα κλιμάκια της διοικητικής ιεραρχίας και αντιστρόφως. </a:t>
            </a:r>
            <a:endParaRPr lang="el-GR" sz="2800"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normAutofit/>
          </a:bodyPr>
          <a:lstStyle/>
          <a:p>
            <a:pPr algn="ctr"/>
            <a:r>
              <a:rPr lang="el-GR" sz="3200" b="1" dirty="0" smtClean="0">
                <a:solidFill>
                  <a:schemeClr val="accent6">
                    <a:lumMod val="50000"/>
                  </a:schemeClr>
                </a:solidFill>
                <a:latin typeface="Arial" panose="020B0604020202020204" pitchFamily="34" charset="0"/>
                <a:cs typeface="Arial" panose="020B0604020202020204" pitchFamily="34" charset="0"/>
              </a:rPr>
              <a:t>Η ΔΙΑΔΙΚΑΣΙΑ ΤΗΣ ΕΣΩΤΕΡΙΚΗΣ ΕΠΙΧΕΙΡΗΣΙΑΚΗΣ ΕΠΙΚΟΙΝΩΝΙΑΣ</a:t>
            </a:r>
            <a:endParaRPr lang="el-GR" sz="3200" b="1" dirty="0">
              <a:solidFill>
                <a:schemeClr val="accent6">
                  <a:lumMod val="50000"/>
                </a:schemeClr>
              </a:solidFill>
              <a:latin typeface="Arial" panose="020B0604020202020204" pitchFamily="34" charset="0"/>
              <a:cs typeface="Arial" panose="020B0604020202020204" pitchFamily="34" charset="0"/>
            </a:endParaRPr>
          </a:p>
        </p:txBody>
      </p:sp>
      <p:sp>
        <p:nvSpPr>
          <p:cNvPr id="3" name="TextBox 2"/>
          <p:cNvSpPr txBox="1"/>
          <p:nvPr/>
        </p:nvSpPr>
        <p:spPr>
          <a:xfrm>
            <a:off x="837828" y="2276872"/>
            <a:ext cx="10407474" cy="5940088"/>
          </a:xfrm>
          <a:prstGeom prst="rect">
            <a:avLst/>
          </a:prstGeom>
          <a:noFill/>
        </p:spPr>
        <p:txBody>
          <a:bodyPr wrap="square" rtlCol="0">
            <a:spAutoFit/>
          </a:bodyPr>
          <a:lstStyle/>
          <a:p>
            <a:pPr algn="just" fontAlgn="base"/>
            <a:r>
              <a:rPr lang="el-GR" sz="3200" b="1" dirty="0" smtClean="0">
                <a:latin typeface="Arial" panose="020B0604020202020204" pitchFamily="34" charset="0"/>
                <a:cs typeface="Arial" panose="020B0604020202020204" pitchFamily="34" charset="0"/>
              </a:rPr>
              <a:t>Αυτή η ροή για να είναι αποτελεσματική, απαιτεί με τη σειρά της κατάλληλες δομές, δίκτυα πληροφοριών και διαδικασίες επικοινωνίας.</a:t>
            </a:r>
            <a:endParaRPr lang="el-GR" sz="3200" b="1" dirty="0" smtClean="0">
              <a:latin typeface="Arial" panose="020B0604020202020204" pitchFamily="34" charset="0"/>
              <a:cs typeface="Arial" panose="020B0604020202020204" pitchFamily="34" charset="0"/>
            </a:endParaRPr>
          </a:p>
          <a:p>
            <a:pPr algn="just" fontAlgn="base"/>
            <a:endParaRPr lang="el-GR" sz="3200" b="1" dirty="0" smtClean="0">
              <a:latin typeface="Arial" panose="020B0604020202020204" pitchFamily="34" charset="0"/>
              <a:cs typeface="Arial" panose="020B0604020202020204" pitchFamily="34" charset="0"/>
            </a:endParaRPr>
          </a:p>
          <a:p>
            <a:pPr algn="just" fontAlgn="base"/>
            <a:r>
              <a:rPr lang="el-GR" sz="3200" b="1" dirty="0" smtClean="0">
                <a:latin typeface="Arial" panose="020B0604020202020204" pitchFamily="34" charset="0"/>
                <a:cs typeface="Arial" panose="020B0604020202020204" pitchFamily="34" charset="0"/>
              </a:rPr>
              <a:t>Υπάρχουν δύο βασικοί τύποι επικοινωνίας </a:t>
            </a:r>
            <a:r>
              <a:rPr lang="en-US" sz="3200" b="1" dirty="0" smtClean="0">
                <a:latin typeface="Arial" panose="020B0604020202020204" pitchFamily="34" charset="0"/>
                <a:cs typeface="Arial" panose="020B0604020202020204" pitchFamily="34" charset="0"/>
              </a:rPr>
              <a:t>:</a:t>
            </a:r>
            <a:endParaRPr lang="en-US" sz="3200" b="1" dirty="0" smtClean="0">
              <a:latin typeface="Arial" panose="020B0604020202020204" pitchFamily="34" charset="0"/>
              <a:cs typeface="Arial" panose="020B0604020202020204" pitchFamily="34" charset="0"/>
            </a:endParaRPr>
          </a:p>
          <a:p>
            <a:pPr algn="just" fontAlgn="base">
              <a:buFont typeface="Wingdings" panose="05000000000000000000" pitchFamily="2" charset="2"/>
              <a:buChar char="q"/>
            </a:pPr>
            <a:r>
              <a:rPr lang="el-GR" sz="3200" b="1" dirty="0" smtClean="0">
                <a:latin typeface="Arial" panose="020B0604020202020204" pitchFamily="34" charset="0"/>
                <a:cs typeface="Arial" panose="020B0604020202020204" pitchFamily="34" charset="0"/>
              </a:rPr>
              <a:t> Η τυπική / επίσημη</a:t>
            </a:r>
            <a:endParaRPr lang="el-GR" sz="3200" b="1" dirty="0" smtClean="0">
              <a:latin typeface="Arial" panose="020B0604020202020204" pitchFamily="34" charset="0"/>
              <a:cs typeface="Arial" panose="020B0604020202020204" pitchFamily="34" charset="0"/>
            </a:endParaRPr>
          </a:p>
          <a:p>
            <a:pPr algn="just" fontAlgn="base">
              <a:buFont typeface="Wingdings" panose="05000000000000000000" pitchFamily="2" charset="2"/>
              <a:buChar char="q"/>
            </a:pPr>
            <a:r>
              <a:rPr lang="el-GR" sz="3200" b="1" dirty="0" smtClean="0">
                <a:latin typeface="Arial" panose="020B0604020202020204" pitchFamily="34" charset="0"/>
                <a:cs typeface="Arial" panose="020B0604020202020204" pitchFamily="34" charset="0"/>
              </a:rPr>
              <a:t> Η άτυπη/ ανεπίσημη </a:t>
            </a:r>
            <a:endParaRPr lang="en-US" sz="3200" b="1" dirty="0" smtClean="0">
              <a:latin typeface="Arial" panose="020B0604020202020204" pitchFamily="34" charset="0"/>
              <a:cs typeface="Arial" panose="020B0604020202020204" pitchFamily="34" charset="0"/>
            </a:endParaRPr>
          </a:p>
          <a:p>
            <a:pPr algn="just" fontAlgn="base"/>
            <a:endParaRPr lang="en-US" sz="3200" b="1" dirty="0" smtClean="0">
              <a:latin typeface="Arial" panose="020B0604020202020204" pitchFamily="34" charset="0"/>
              <a:cs typeface="Arial" panose="020B0604020202020204" pitchFamily="34" charset="0"/>
            </a:endParaRPr>
          </a:p>
          <a:p>
            <a:pPr algn="just" fontAlgn="base"/>
            <a:endParaRPr lang="en-US" sz="3200" b="1" dirty="0" smtClean="0">
              <a:latin typeface="Arial" panose="020B0604020202020204" pitchFamily="34" charset="0"/>
              <a:cs typeface="Arial" panose="020B0604020202020204" pitchFamily="34" charset="0"/>
            </a:endParaRPr>
          </a:p>
          <a:p>
            <a:pPr algn="just" fontAlgn="base"/>
            <a:endParaRPr lang="el-GR" sz="3200" b="1" dirty="0" smtClean="0">
              <a:latin typeface="Arial" panose="020B0604020202020204" pitchFamily="34" charset="0"/>
              <a:cs typeface="Arial" panose="020B0604020202020204" pitchFamily="34" charset="0"/>
            </a:endParaRPr>
          </a:p>
          <a:p>
            <a:pPr algn="just" fontAlgn="base"/>
            <a:endParaRPr lang="el-GR" sz="3200" b="1" dirty="0" smtClean="0">
              <a:latin typeface="Arial" panose="020B0604020202020204" pitchFamily="34" charset="0"/>
              <a:cs typeface="Arial" panose="020B0604020202020204" pitchFamily="34" charset="0"/>
            </a:endParaRPr>
          </a:p>
          <a:p>
            <a:pPr algn="just" fontAlgn="base"/>
            <a:endParaRPr lang="el-GR" sz="2800"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normAutofit/>
          </a:bodyPr>
          <a:lstStyle/>
          <a:p>
            <a:pPr algn="ctr"/>
            <a:r>
              <a:rPr lang="el-GR" sz="3200" b="1" dirty="0" smtClean="0">
                <a:solidFill>
                  <a:schemeClr val="accent6">
                    <a:lumMod val="50000"/>
                  </a:schemeClr>
                </a:solidFill>
                <a:latin typeface="Arial" panose="020B0604020202020204" pitchFamily="34" charset="0"/>
                <a:cs typeface="Arial" panose="020B0604020202020204" pitchFamily="34" charset="0"/>
              </a:rPr>
              <a:t>Η ΔΙΑΔΙΚΑΣΙΑ ΤΗΣ ΕΣΩΤΕΡΙΚΗΣ ΕΠΙΧΕΙΡΗΣΙΑΚΗΣ ΕΠΙΚΟΙΝΩΝΙΑΣ</a:t>
            </a:r>
            <a:endParaRPr lang="el-GR" sz="3200" b="1" dirty="0">
              <a:solidFill>
                <a:schemeClr val="accent6">
                  <a:lumMod val="50000"/>
                </a:schemeClr>
              </a:solidFill>
              <a:latin typeface="Arial" panose="020B0604020202020204" pitchFamily="34" charset="0"/>
              <a:cs typeface="Arial" panose="020B0604020202020204" pitchFamily="34" charset="0"/>
            </a:endParaRPr>
          </a:p>
        </p:txBody>
      </p:sp>
      <p:sp>
        <p:nvSpPr>
          <p:cNvPr id="3" name="TextBox 2"/>
          <p:cNvSpPr txBox="1"/>
          <p:nvPr/>
        </p:nvSpPr>
        <p:spPr>
          <a:xfrm>
            <a:off x="837828" y="2276872"/>
            <a:ext cx="10407474" cy="5447645"/>
          </a:xfrm>
          <a:prstGeom prst="rect">
            <a:avLst/>
          </a:prstGeom>
          <a:noFill/>
        </p:spPr>
        <p:txBody>
          <a:bodyPr wrap="square" rtlCol="0">
            <a:spAutoFit/>
          </a:bodyPr>
          <a:lstStyle/>
          <a:p>
            <a:pPr algn="just" fontAlgn="base"/>
            <a:r>
              <a:rPr lang="el-GR" sz="3200" b="1" dirty="0" smtClean="0">
                <a:solidFill>
                  <a:srgbClr val="FF0000"/>
                </a:solidFill>
                <a:latin typeface="Arial" panose="020B0604020202020204" pitchFamily="34" charset="0"/>
                <a:cs typeface="Arial" panose="020B0604020202020204" pitchFamily="34" charset="0"/>
              </a:rPr>
              <a:t>Η επίσημη ή τυπική επικοινωνία </a:t>
            </a:r>
            <a:r>
              <a:rPr lang="el-GR" sz="3200" b="1" dirty="0" smtClean="0">
                <a:latin typeface="Arial" panose="020B0604020202020204" pitchFamily="34" charset="0"/>
                <a:cs typeface="Arial" panose="020B0604020202020204" pitchFamily="34" charset="0"/>
              </a:rPr>
              <a:t>μεταξύ των μελών του προσωπικού γίνεται μέσα από τις γραμμές της ιεραρχίας που καθορίζονται από τη διοίκηση. </a:t>
            </a:r>
            <a:endParaRPr lang="el-GR" sz="3200" b="1" dirty="0" smtClean="0">
              <a:latin typeface="Arial" panose="020B0604020202020204" pitchFamily="34" charset="0"/>
              <a:cs typeface="Arial" panose="020B0604020202020204" pitchFamily="34" charset="0"/>
            </a:endParaRPr>
          </a:p>
          <a:p>
            <a:pPr algn="just" fontAlgn="base"/>
            <a:r>
              <a:rPr lang="el-GR" sz="3200" b="1" dirty="0" smtClean="0">
                <a:latin typeface="Arial" panose="020B0604020202020204" pitchFamily="34" charset="0"/>
                <a:cs typeface="Arial" panose="020B0604020202020204" pitchFamily="34" charset="0"/>
              </a:rPr>
              <a:t>Οι οδηγίες και το σκεπτικό των εργασιών, οι διαδικασίες </a:t>
            </a:r>
            <a:r>
              <a:rPr lang="el-GR" sz="3200" b="1" i="1" dirty="0" smtClean="0">
                <a:solidFill>
                  <a:srgbClr val="FF0000"/>
                </a:solidFill>
                <a:latin typeface="Arial" panose="020B0604020202020204" pitchFamily="34" charset="0"/>
                <a:cs typeface="Arial" panose="020B0604020202020204" pitchFamily="34" charset="0"/>
              </a:rPr>
              <a:t>επιβάλλονται</a:t>
            </a:r>
            <a:r>
              <a:rPr lang="el-GR" sz="3200" b="1" dirty="0" smtClean="0">
                <a:latin typeface="Arial" panose="020B0604020202020204" pitchFamily="34" charset="0"/>
                <a:cs typeface="Arial" panose="020B0604020202020204" pitchFamily="34" charset="0"/>
              </a:rPr>
              <a:t> μέσα από συγκεκριμένα κανάλια από τη διοίκηση προς το προσωπικό. </a:t>
            </a:r>
            <a:endParaRPr lang="en-US" sz="3200" b="1" dirty="0" smtClean="0">
              <a:latin typeface="Arial" panose="020B0604020202020204" pitchFamily="34" charset="0"/>
              <a:cs typeface="Arial" panose="020B0604020202020204" pitchFamily="34" charset="0"/>
            </a:endParaRPr>
          </a:p>
          <a:p>
            <a:pPr algn="just" fontAlgn="base"/>
            <a:r>
              <a:rPr lang="el-GR" sz="3200" b="1" i="1" dirty="0" smtClean="0">
                <a:latin typeface="Arial" panose="020B0604020202020204" pitchFamily="34" charset="0"/>
                <a:cs typeface="Arial" panose="020B0604020202020204" pitchFamily="34" charset="0"/>
              </a:rPr>
              <a:t>Η επικοινωνία από την κορυφή της ιεραρχίας προς τα κάτω </a:t>
            </a:r>
            <a:r>
              <a:rPr lang="el-GR" sz="3200" b="1" i="1" dirty="0" smtClean="0"/>
              <a:t>καλείται κάθετη επικοινωνία </a:t>
            </a:r>
            <a:r>
              <a:rPr lang="el-GR" sz="3200" b="1" i="1" dirty="0" smtClean="0">
                <a:solidFill>
                  <a:srgbClr val="FF0000"/>
                </a:solidFill>
              </a:rPr>
              <a:t>κατιούσης μορφής</a:t>
            </a:r>
            <a:r>
              <a:rPr lang="el-GR" sz="3200" i="1" dirty="0" smtClean="0">
                <a:solidFill>
                  <a:srgbClr val="FF0000"/>
                </a:solidFill>
              </a:rPr>
              <a:t> </a:t>
            </a:r>
            <a:endParaRPr lang="el-GR" sz="3200" b="1" i="1" dirty="0" smtClean="0">
              <a:solidFill>
                <a:srgbClr val="FF0000"/>
              </a:solidFill>
              <a:latin typeface="Arial" panose="020B0604020202020204" pitchFamily="34" charset="0"/>
              <a:cs typeface="Arial" panose="020B0604020202020204" pitchFamily="34" charset="0"/>
            </a:endParaRPr>
          </a:p>
          <a:p>
            <a:pPr algn="just" fontAlgn="base"/>
            <a:endParaRPr lang="el-GR" sz="3200" b="1" dirty="0" smtClean="0">
              <a:latin typeface="Arial" panose="020B0604020202020204" pitchFamily="34" charset="0"/>
              <a:cs typeface="Arial" panose="020B0604020202020204" pitchFamily="34" charset="0"/>
            </a:endParaRPr>
          </a:p>
          <a:p>
            <a:pPr algn="just" fontAlgn="base"/>
            <a:endParaRPr lang="el-GR" sz="2800"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normAutofit/>
          </a:bodyPr>
          <a:lstStyle/>
          <a:p>
            <a:pPr algn="ctr"/>
            <a:r>
              <a:rPr lang="el-GR" sz="3200" b="1" dirty="0" smtClean="0">
                <a:solidFill>
                  <a:schemeClr val="accent6">
                    <a:lumMod val="50000"/>
                  </a:schemeClr>
                </a:solidFill>
                <a:latin typeface="Arial" panose="020B0604020202020204" pitchFamily="34" charset="0"/>
                <a:cs typeface="Arial" panose="020B0604020202020204" pitchFamily="34" charset="0"/>
              </a:rPr>
              <a:t>Η ΔΙΑΔΙΚΑΣΙΑ ΤΗΣ ΕΣΩΤΕΡΙΚΗΣ ΕΠΙΧΕΙΡΗΣΙΑΚΗΣ ΕΠΙΚΟΙΝΩΝΙΑΣ</a:t>
            </a:r>
            <a:endParaRPr lang="el-GR" sz="3200" b="1" dirty="0">
              <a:solidFill>
                <a:schemeClr val="accent6">
                  <a:lumMod val="50000"/>
                </a:schemeClr>
              </a:solidFill>
              <a:latin typeface="Arial" panose="020B0604020202020204" pitchFamily="34" charset="0"/>
              <a:cs typeface="Arial" panose="020B0604020202020204" pitchFamily="34" charset="0"/>
            </a:endParaRPr>
          </a:p>
        </p:txBody>
      </p:sp>
      <p:sp>
        <p:nvSpPr>
          <p:cNvPr id="3" name="TextBox 2"/>
          <p:cNvSpPr txBox="1"/>
          <p:nvPr/>
        </p:nvSpPr>
        <p:spPr>
          <a:xfrm>
            <a:off x="837828" y="2276872"/>
            <a:ext cx="10407474" cy="6432530"/>
          </a:xfrm>
          <a:prstGeom prst="rect">
            <a:avLst/>
          </a:prstGeom>
          <a:noFill/>
        </p:spPr>
        <p:txBody>
          <a:bodyPr wrap="square" rtlCol="0">
            <a:spAutoFit/>
          </a:bodyPr>
          <a:lstStyle/>
          <a:p>
            <a:pPr algn="just" fontAlgn="base"/>
            <a:r>
              <a:rPr lang="el-GR" sz="3200" b="1" dirty="0" smtClean="0">
                <a:latin typeface="Arial" panose="020B0604020202020204" pitchFamily="34" charset="0"/>
                <a:cs typeface="Arial" panose="020B0604020202020204" pitchFamily="34" charset="0"/>
              </a:rPr>
              <a:t>Η διοίκηση επίσης καθορίζει τα κανάλια επικοινωνίας προς τα </a:t>
            </a:r>
            <a:r>
              <a:rPr lang="el-GR" sz="3200" b="1" dirty="0" smtClean="0">
                <a:latin typeface="Arial" panose="020B0604020202020204" pitchFamily="34" charset="0"/>
                <a:cs typeface="Arial" panose="020B0604020202020204" pitchFamily="34" charset="0"/>
              </a:rPr>
              <a:t>πάνω και ονομάζεται </a:t>
            </a:r>
            <a:r>
              <a:rPr lang="el-GR" sz="3200" b="1" i="1" dirty="0" smtClean="0">
                <a:solidFill>
                  <a:srgbClr val="FF0000"/>
                </a:solidFill>
              </a:rPr>
              <a:t>κάθετη </a:t>
            </a:r>
            <a:r>
              <a:rPr lang="el-GR" sz="3200" b="1" i="1" dirty="0" smtClean="0">
                <a:solidFill>
                  <a:srgbClr val="FF0000"/>
                </a:solidFill>
              </a:rPr>
              <a:t>επικοινωνία ανιούσης μορφής. </a:t>
            </a:r>
            <a:endParaRPr lang="el-GR" sz="3200" b="1" i="1" dirty="0" smtClean="0">
              <a:solidFill>
                <a:srgbClr val="FF0000"/>
              </a:solidFill>
            </a:endParaRPr>
          </a:p>
          <a:p>
            <a:pPr algn="just" fontAlgn="base"/>
            <a:r>
              <a:rPr lang="el-GR" sz="3200" dirty="0" smtClean="0"/>
              <a:t>Η </a:t>
            </a:r>
            <a:r>
              <a:rPr lang="el-GR" sz="3200" dirty="0" smtClean="0"/>
              <a:t>ανιούσης μορφής επικοινωνία έχει συνήθως τη μορφή αναφορών, εκθέσεων, ερωτήσεων, παραπόνων, παρατηρήσεων, διαβίβασης απολογιστικών στοιχείων από τα διάφορα τμήμα τις επιχείρησης προς τα ανώτερα στελέχη της </a:t>
            </a:r>
            <a:r>
              <a:rPr lang="el-GR" sz="3200" dirty="0" smtClean="0"/>
              <a:t>επιχείρησης.</a:t>
            </a:r>
            <a:endParaRPr lang="el-GR" sz="3200" b="1" dirty="0" smtClean="0">
              <a:latin typeface="Arial" panose="020B0604020202020204" pitchFamily="34" charset="0"/>
              <a:cs typeface="Arial" panose="020B0604020202020204" pitchFamily="34" charset="0"/>
            </a:endParaRPr>
          </a:p>
          <a:p>
            <a:pPr algn="just" fontAlgn="base"/>
            <a:endParaRPr lang="el-GR" sz="3200" b="1" dirty="0" smtClean="0">
              <a:latin typeface="Arial" panose="020B0604020202020204" pitchFamily="34" charset="0"/>
              <a:cs typeface="Arial" panose="020B0604020202020204" pitchFamily="34" charset="0"/>
            </a:endParaRPr>
          </a:p>
          <a:p>
            <a:pPr algn="just" fontAlgn="base"/>
            <a:endParaRPr lang="en-US" sz="3200" b="1" dirty="0" smtClean="0">
              <a:latin typeface="Arial" panose="020B0604020202020204" pitchFamily="34" charset="0"/>
              <a:cs typeface="Arial" panose="020B0604020202020204" pitchFamily="34" charset="0"/>
            </a:endParaRPr>
          </a:p>
          <a:p>
            <a:pPr algn="just" fontAlgn="base"/>
            <a:endParaRPr lang="el-GR" sz="3200" b="1" dirty="0" smtClean="0">
              <a:latin typeface="Arial" panose="020B0604020202020204" pitchFamily="34" charset="0"/>
              <a:cs typeface="Arial" panose="020B0604020202020204" pitchFamily="34" charset="0"/>
            </a:endParaRPr>
          </a:p>
          <a:p>
            <a:pPr algn="just" fontAlgn="base"/>
            <a:endParaRPr lang="el-GR" sz="3200" b="1" dirty="0" smtClean="0">
              <a:latin typeface="Arial" panose="020B0604020202020204" pitchFamily="34" charset="0"/>
              <a:cs typeface="Arial" panose="020B0604020202020204" pitchFamily="34" charset="0"/>
            </a:endParaRPr>
          </a:p>
          <a:p>
            <a:pPr algn="just" fontAlgn="base"/>
            <a:endParaRPr lang="el-GR" sz="2800"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normAutofit/>
          </a:bodyPr>
          <a:lstStyle/>
          <a:p>
            <a:pPr algn="ctr"/>
            <a:r>
              <a:rPr lang="el-GR" sz="3200" b="1" dirty="0" smtClean="0">
                <a:solidFill>
                  <a:schemeClr val="accent6">
                    <a:lumMod val="50000"/>
                  </a:schemeClr>
                </a:solidFill>
                <a:latin typeface="Arial" panose="020B0604020202020204" pitchFamily="34" charset="0"/>
                <a:cs typeface="Arial" panose="020B0604020202020204" pitchFamily="34" charset="0"/>
              </a:rPr>
              <a:t>Η ΔΙΑΔΙΚΑΣΙΑ ΤΗΣ ΕΣΩΤΕΡΙΚΗΣ ΕΠΙΧΕΙΡΗΣΙΑΚΗΣ ΕΠΙΚΟΙΝΩΝΙΑΣ</a:t>
            </a:r>
            <a:endParaRPr lang="el-GR" sz="3200" b="1" dirty="0">
              <a:solidFill>
                <a:schemeClr val="accent6">
                  <a:lumMod val="50000"/>
                </a:schemeClr>
              </a:solidFill>
              <a:latin typeface="Arial" panose="020B0604020202020204" pitchFamily="34" charset="0"/>
              <a:cs typeface="Arial" panose="020B0604020202020204" pitchFamily="34" charset="0"/>
            </a:endParaRPr>
          </a:p>
        </p:txBody>
      </p:sp>
      <p:sp>
        <p:nvSpPr>
          <p:cNvPr id="3" name="TextBox 2"/>
          <p:cNvSpPr txBox="1"/>
          <p:nvPr/>
        </p:nvSpPr>
        <p:spPr>
          <a:xfrm>
            <a:off x="837828" y="1916832"/>
            <a:ext cx="10407474" cy="4401205"/>
          </a:xfrm>
          <a:prstGeom prst="rect">
            <a:avLst/>
          </a:prstGeom>
          <a:noFill/>
        </p:spPr>
        <p:txBody>
          <a:bodyPr wrap="square" rtlCol="0">
            <a:spAutoFit/>
          </a:bodyPr>
          <a:lstStyle/>
          <a:p>
            <a:r>
              <a:rPr lang="el-GR" sz="2800" dirty="0" smtClean="0">
                <a:latin typeface="Arial" panose="020B0604020202020204" pitchFamily="34" charset="0"/>
                <a:cs typeface="Arial" panose="020B0604020202020204" pitchFamily="34" charset="0"/>
              </a:rPr>
              <a:t>Τα βασικά χαρακτηριστικά της  ανοδικής επικοινωνίας  </a:t>
            </a:r>
            <a:r>
              <a:rPr lang="el-GR" sz="2800" dirty="0" smtClean="0">
                <a:latin typeface="Arial" panose="020B0604020202020204" pitchFamily="34" charset="0"/>
                <a:cs typeface="Arial" panose="020B0604020202020204" pitchFamily="34" charset="0"/>
              </a:rPr>
              <a:t>είναι</a:t>
            </a:r>
            <a:r>
              <a:rPr lang="en-US" sz="2800" dirty="0" smtClean="0">
                <a:latin typeface="Arial" panose="020B0604020202020204" pitchFamily="34" charset="0"/>
                <a:cs typeface="Arial" panose="020B0604020202020204" pitchFamily="34" charset="0"/>
              </a:rPr>
              <a:t>:</a:t>
            </a:r>
            <a:endParaRPr lang="el-GR" sz="2800" dirty="0" smtClean="0">
              <a:latin typeface="Arial" panose="020B0604020202020204" pitchFamily="34" charset="0"/>
              <a:cs typeface="Arial" panose="020B0604020202020204" pitchFamily="34" charset="0"/>
            </a:endParaRPr>
          </a:p>
          <a:p>
            <a:endParaRPr lang="el-GR" sz="2800" dirty="0" smtClean="0">
              <a:latin typeface="Arial" panose="020B0604020202020204" pitchFamily="34" charset="0"/>
              <a:cs typeface="Arial" panose="020B0604020202020204" pitchFamily="34" charset="0"/>
            </a:endParaRPr>
          </a:p>
          <a:p>
            <a:pPr lvl="0">
              <a:buFont typeface="Wingdings" panose="05000000000000000000" pitchFamily="2" charset="2"/>
              <a:buChar char="Ø"/>
            </a:pPr>
            <a:r>
              <a:rPr lang="el-GR" sz="2800" dirty="0" smtClean="0">
                <a:latin typeface="Arial" panose="020B0604020202020204" pitchFamily="34" charset="0"/>
                <a:cs typeface="Arial" panose="020B0604020202020204" pitchFamily="34" charset="0"/>
              </a:rPr>
              <a:t> Η </a:t>
            </a:r>
            <a:r>
              <a:rPr lang="el-GR" sz="2800" dirty="0" smtClean="0">
                <a:latin typeface="Arial" panose="020B0604020202020204" pitchFamily="34" charset="0"/>
                <a:cs typeface="Arial" panose="020B0604020202020204" pitchFamily="34" charset="0"/>
              </a:rPr>
              <a:t>ανοδική επικοινωνία είναι  πρωταρχικά </a:t>
            </a:r>
            <a:r>
              <a:rPr lang="el-GR" sz="2800" dirty="0" smtClean="0">
                <a:latin typeface="Arial" panose="020B0604020202020204" pitchFamily="34" charset="0"/>
                <a:cs typeface="Arial" panose="020B0604020202020204" pitchFamily="34" charset="0"/>
              </a:rPr>
              <a:t>ανατροφοδότηση </a:t>
            </a:r>
            <a:endParaRPr lang="el-GR" sz="2800" dirty="0" smtClean="0">
              <a:latin typeface="Arial" panose="020B0604020202020204" pitchFamily="34" charset="0"/>
              <a:cs typeface="Arial" panose="020B0604020202020204" pitchFamily="34" charset="0"/>
            </a:endParaRPr>
          </a:p>
          <a:p>
            <a:pPr lvl="0"/>
            <a:r>
              <a:rPr lang="el-GR" sz="2800" dirty="0" smtClean="0">
                <a:latin typeface="Arial" panose="020B0604020202020204" pitchFamily="34" charset="0"/>
                <a:cs typeface="Arial" panose="020B0604020202020204" pitchFamily="34" charset="0"/>
              </a:rPr>
              <a:t> </a:t>
            </a:r>
            <a:r>
              <a:rPr lang="el-GR" sz="2800" dirty="0" smtClean="0">
                <a:latin typeface="Arial" panose="020B0604020202020204" pitchFamily="34" charset="0"/>
                <a:cs typeface="Arial" panose="020B0604020202020204" pitchFamily="34" charset="0"/>
              </a:rPr>
              <a:t>  των </a:t>
            </a:r>
            <a:r>
              <a:rPr lang="el-GR" sz="2800" dirty="0" smtClean="0">
                <a:latin typeface="Arial" panose="020B0604020202020204" pitchFamily="34" charset="0"/>
                <a:cs typeface="Arial" panose="020B0604020202020204" pitchFamily="34" charset="0"/>
              </a:rPr>
              <a:t>απαιτήσεων και των πράξεων των </a:t>
            </a:r>
            <a:r>
              <a:rPr lang="el-GR" sz="2800" dirty="0" smtClean="0">
                <a:latin typeface="Arial" panose="020B0604020202020204" pitchFamily="34" charset="0"/>
                <a:cs typeface="Arial" panose="020B0604020202020204" pitchFamily="34" charset="0"/>
              </a:rPr>
              <a:t>ανωτέρων.</a:t>
            </a:r>
            <a:endParaRPr lang="el-GR" sz="2800" dirty="0" smtClean="0">
              <a:latin typeface="Arial" panose="020B0604020202020204" pitchFamily="34" charset="0"/>
              <a:cs typeface="Arial" panose="020B0604020202020204" pitchFamily="34" charset="0"/>
            </a:endParaRPr>
          </a:p>
          <a:p>
            <a:pPr lvl="0">
              <a:buFont typeface="Wingdings" panose="05000000000000000000" pitchFamily="2" charset="2"/>
              <a:buChar char="Ø"/>
            </a:pPr>
            <a:r>
              <a:rPr lang="el-GR" sz="2800" dirty="0" smtClean="0">
                <a:latin typeface="Arial" panose="020B0604020202020204" pitchFamily="34" charset="0"/>
                <a:cs typeface="Arial" panose="020B0604020202020204" pitchFamily="34" charset="0"/>
              </a:rPr>
              <a:t> </a:t>
            </a:r>
            <a:r>
              <a:rPr lang="el-GR" sz="2800" dirty="0" smtClean="0">
                <a:latin typeface="Arial" panose="020B0604020202020204" pitchFamily="34" charset="0"/>
                <a:cs typeface="Arial" panose="020B0604020202020204" pitchFamily="34" charset="0"/>
              </a:rPr>
              <a:t>Οι </a:t>
            </a:r>
            <a:r>
              <a:rPr lang="el-GR" sz="2800" dirty="0" smtClean="0">
                <a:latin typeface="Arial" panose="020B0604020202020204" pitchFamily="34" charset="0"/>
                <a:cs typeface="Arial" panose="020B0604020202020204" pitchFamily="34" charset="0"/>
              </a:rPr>
              <a:t>υφιστάμενοι, συχνά λένε στον ανώτερο ότι πιστεύουν </a:t>
            </a:r>
            <a:r>
              <a:rPr lang="el-GR" sz="2800" dirty="0" smtClean="0">
                <a:latin typeface="Arial" panose="020B0604020202020204" pitchFamily="34" charset="0"/>
                <a:cs typeface="Arial" panose="020B0604020202020204" pitchFamily="34" charset="0"/>
              </a:rPr>
              <a:t>πως</a:t>
            </a:r>
            <a:endParaRPr lang="el-GR" sz="2800" dirty="0" smtClean="0">
              <a:latin typeface="Arial" panose="020B0604020202020204" pitchFamily="34" charset="0"/>
              <a:cs typeface="Arial" panose="020B0604020202020204" pitchFamily="34" charset="0"/>
            </a:endParaRPr>
          </a:p>
          <a:p>
            <a:pPr lvl="0"/>
            <a:r>
              <a:rPr lang="el-GR" sz="2800" dirty="0" smtClean="0">
                <a:latin typeface="Arial" panose="020B0604020202020204" pitchFamily="34" charset="0"/>
                <a:cs typeface="Arial" panose="020B0604020202020204" pitchFamily="34" charset="0"/>
              </a:rPr>
              <a:t> </a:t>
            </a:r>
            <a:r>
              <a:rPr lang="el-GR" sz="2800" dirty="0" smtClean="0">
                <a:latin typeface="Arial" panose="020B0604020202020204" pitchFamily="34" charset="0"/>
                <a:cs typeface="Arial" panose="020B0604020202020204" pitchFamily="34" charset="0"/>
              </a:rPr>
              <a:t>   ο </a:t>
            </a:r>
            <a:r>
              <a:rPr lang="el-GR" sz="2800" dirty="0" smtClean="0">
                <a:latin typeface="Arial" panose="020B0604020202020204" pitchFamily="34" charset="0"/>
                <a:cs typeface="Arial" panose="020B0604020202020204" pitchFamily="34" charset="0"/>
              </a:rPr>
              <a:t>ανώτερος θέλει να ακούσει και όχι ότι πραγματικά πιστεύουν</a:t>
            </a:r>
            <a:endParaRPr lang="el-GR" sz="2800" dirty="0" smtClean="0">
              <a:latin typeface="Arial" panose="020B0604020202020204" pitchFamily="34" charset="0"/>
              <a:cs typeface="Arial" panose="020B0604020202020204" pitchFamily="34" charset="0"/>
            </a:endParaRPr>
          </a:p>
          <a:p>
            <a:pPr lvl="0">
              <a:buFont typeface="Wingdings" panose="05000000000000000000" pitchFamily="2" charset="2"/>
              <a:buChar char="Ø"/>
            </a:pPr>
            <a:r>
              <a:rPr lang="el-GR" sz="2800" dirty="0" smtClean="0">
                <a:latin typeface="Arial" panose="020B0604020202020204" pitchFamily="34" charset="0"/>
                <a:cs typeface="Arial" panose="020B0604020202020204" pitchFamily="34" charset="0"/>
              </a:rPr>
              <a:t> Η </a:t>
            </a:r>
            <a:r>
              <a:rPr lang="el-GR" sz="2800" dirty="0" smtClean="0">
                <a:latin typeface="Arial" panose="020B0604020202020204" pitchFamily="34" charset="0"/>
                <a:cs typeface="Arial" panose="020B0604020202020204" pitchFamily="34" charset="0"/>
              </a:rPr>
              <a:t>ανοδική επικοινωνία βασίζεται αποκλειστικά στη διάθεση </a:t>
            </a:r>
            <a:endParaRPr lang="el-GR" sz="2800" dirty="0" smtClean="0">
              <a:latin typeface="Arial" panose="020B0604020202020204" pitchFamily="34" charset="0"/>
              <a:cs typeface="Arial" panose="020B0604020202020204" pitchFamily="34" charset="0"/>
            </a:endParaRPr>
          </a:p>
          <a:p>
            <a:pPr lvl="0"/>
            <a:r>
              <a:rPr lang="el-GR" sz="2800" dirty="0" smtClean="0">
                <a:latin typeface="Arial" panose="020B0604020202020204" pitchFamily="34" charset="0"/>
                <a:cs typeface="Arial" panose="020B0604020202020204" pitchFamily="34" charset="0"/>
              </a:rPr>
              <a:t> </a:t>
            </a:r>
            <a:r>
              <a:rPr lang="el-GR" sz="2800" dirty="0" smtClean="0">
                <a:latin typeface="Arial" panose="020B0604020202020204" pitchFamily="34" charset="0"/>
                <a:cs typeface="Arial" panose="020B0604020202020204" pitchFamily="34" charset="0"/>
              </a:rPr>
              <a:t>   των </a:t>
            </a:r>
            <a:r>
              <a:rPr lang="el-GR" sz="2800" dirty="0" smtClean="0">
                <a:latin typeface="Arial" panose="020B0604020202020204" pitchFamily="34" charset="0"/>
                <a:cs typeface="Arial" panose="020B0604020202020204" pitchFamily="34" charset="0"/>
              </a:rPr>
              <a:t>ανωτέρων</a:t>
            </a:r>
            <a:endParaRPr lang="el-GR" sz="2800" dirty="0" smtClean="0">
              <a:latin typeface="Arial" panose="020B0604020202020204" pitchFamily="34" charset="0"/>
              <a:cs typeface="Arial" panose="020B0604020202020204" pitchFamily="34" charset="0"/>
            </a:endParaRPr>
          </a:p>
          <a:p>
            <a:pPr lvl="0">
              <a:buFont typeface="Wingdings" panose="05000000000000000000" pitchFamily="2" charset="2"/>
              <a:buChar char="Ø"/>
            </a:pPr>
            <a:r>
              <a:rPr lang="el-GR" sz="2800" dirty="0" smtClean="0">
                <a:latin typeface="Arial" panose="020B0604020202020204" pitchFamily="34" charset="0"/>
                <a:cs typeface="Arial" panose="020B0604020202020204" pitchFamily="34" charset="0"/>
              </a:rPr>
              <a:t> Η  </a:t>
            </a:r>
            <a:r>
              <a:rPr lang="el-GR" sz="2800" dirty="0" smtClean="0">
                <a:latin typeface="Arial" panose="020B0604020202020204" pitchFamily="34" charset="0"/>
                <a:cs typeface="Arial" panose="020B0604020202020204" pitchFamily="34" charset="0"/>
              </a:rPr>
              <a:t>ανοδική επικοινωνία συχνά κρύβει κινδύνους για τον </a:t>
            </a:r>
            <a:endParaRPr lang="el-GR" sz="2800" dirty="0" smtClean="0">
              <a:latin typeface="Arial" panose="020B0604020202020204" pitchFamily="34" charset="0"/>
              <a:cs typeface="Arial" panose="020B0604020202020204" pitchFamily="34" charset="0"/>
            </a:endParaRPr>
          </a:p>
          <a:p>
            <a:pPr lvl="0"/>
            <a:r>
              <a:rPr lang="el-GR" sz="2800" dirty="0" smtClean="0">
                <a:latin typeface="Arial" panose="020B0604020202020204" pitchFamily="34" charset="0"/>
                <a:cs typeface="Arial" panose="020B0604020202020204" pitchFamily="34" charset="0"/>
              </a:rPr>
              <a:t>    υπάλληλο</a:t>
            </a:r>
            <a:r>
              <a:rPr lang="el-GR" sz="2800" dirty="0" smtClean="0">
                <a:latin typeface="Arial" panose="020B0604020202020204" pitchFamily="34" charset="0"/>
                <a:cs typeface="Arial" panose="020B0604020202020204" pitchFamily="34" charset="0"/>
              </a:rPr>
              <a:t>, λόγω τις έκθεσης του στα ανώτερα στελέχη</a:t>
            </a:r>
            <a:r>
              <a:rPr lang="el-GR" sz="2800" dirty="0" smtClean="0">
                <a:latin typeface="Arial" panose="020B0604020202020204" pitchFamily="34" charset="0"/>
                <a:cs typeface="Arial" panose="020B0604020202020204" pitchFamily="34" charset="0"/>
              </a:rPr>
              <a:t>. </a:t>
            </a:r>
            <a:endParaRPr lang="el-GR" sz="2800"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normAutofit/>
          </a:bodyPr>
          <a:lstStyle/>
          <a:p>
            <a:pPr algn="ctr" rtl="0"/>
            <a:r>
              <a:rPr lang="el-GR" sz="3200" b="1" dirty="0" smtClean="0"/>
              <a:t>ΟΙ ΦΑΣΕΙΣ ΤΗΣ ΕΠΙΚΟΙΝΩΝΙΑΚΗΣ ΔΙΑΔΙΚΑΣΙΑΣ</a:t>
            </a:r>
            <a:endParaRPr lang="el-GR" sz="3200" b="1" dirty="0"/>
          </a:p>
        </p:txBody>
      </p:sp>
      <p:sp>
        <p:nvSpPr>
          <p:cNvPr id="3" name="TextBox 2"/>
          <p:cNvSpPr txBox="1"/>
          <p:nvPr/>
        </p:nvSpPr>
        <p:spPr>
          <a:xfrm>
            <a:off x="837828" y="2276872"/>
            <a:ext cx="10407474" cy="3046988"/>
          </a:xfrm>
          <a:prstGeom prst="rect">
            <a:avLst/>
          </a:prstGeom>
          <a:noFill/>
        </p:spPr>
        <p:txBody>
          <a:bodyPr wrap="square" rtlCol="0">
            <a:spAutoFit/>
          </a:bodyPr>
          <a:lstStyle/>
          <a:p>
            <a:pPr algn="just"/>
            <a:r>
              <a:rPr lang="el-GR" sz="3200" b="1" dirty="0" smtClean="0">
                <a:solidFill>
                  <a:srgbClr val="FF0000"/>
                </a:solidFill>
              </a:rPr>
              <a:t>Τι ορίζουμε ως επικοινωνία</a:t>
            </a:r>
            <a:r>
              <a:rPr lang="en-US" sz="3200" b="1" dirty="0" smtClean="0">
                <a:solidFill>
                  <a:srgbClr val="FF0000"/>
                </a:solidFill>
              </a:rPr>
              <a:t>;</a:t>
            </a:r>
            <a:endParaRPr lang="en-US" sz="3200" b="1" dirty="0" smtClean="0">
              <a:solidFill>
                <a:srgbClr val="FF0000"/>
              </a:solidFill>
            </a:endParaRPr>
          </a:p>
          <a:p>
            <a:pPr algn="just"/>
            <a:r>
              <a:rPr lang="el-GR" sz="3200" b="1" dirty="0" smtClean="0"/>
              <a:t>Ως επικοινωνία μπορεί να οριστεί η διαδικασία αμφίδρομης ανταλλαγής πληροφοριών, μηνυμάτων, σκέψεων, ιδεών, κρίσεων, αντιλήψεων, συναισθημάτων, συμπεριφορών μεταξύ δυο ή περισσότερων προσώπων</a:t>
            </a:r>
            <a:r>
              <a:rPr lang="el-GR" sz="2800" b="1" dirty="0" smtClean="0"/>
              <a:t>.</a:t>
            </a:r>
            <a:endParaRPr lang="el-GR" sz="2800" b="1" dirty="0" smtClean="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normAutofit/>
          </a:bodyPr>
          <a:lstStyle/>
          <a:p>
            <a:pPr algn="ctr"/>
            <a:r>
              <a:rPr lang="el-GR" sz="3200" b="1" dirty="0" smtClean="0">
                <a:solidFill>
                  <a:schemeClr val="accent6">
                    <a:lumMod val="50000"/>
                  </a:schemeClr>
                </a:solidFill>
                <a:latin typeface="Arial" panose="020B0604020202020204" pitchFamily="34" charset="0"/>
                <a:cs typeface="Arial" panose="020B0604020202020204" pitchFamily="34" charset="0"/>
              </a:rPr>
              <a:t>Η ΔΙΑΔΙΚΑΣΙΑ ΤΗΣ ΕΣΩΤΕΡΙΚΗΣ ΕΠΙΧΕΙΡΗΣΙΑΚΗΣ ΕΠΙΚΟΙΝΩΝΙΑΣ</a:t>
            </a:r>
            <a:endParaRPr lang="el-GR" sz="3200" b="1" dirty="0">
              <a:solidFill>
                <a:schemeClr val="accent6">
                  <a:lumMod val="50000"/>
                </a:schemeClr>
              </a:solidFill>
              <a:latin typeface="Arial" panose="020B0604020202020204" pitchFamily="34" charset="0"/>
              <a:cs typeface="Arial" panose="020B0604020202020204" pitchFamily="34" charset="0"/>
            </a:endParaRPr>
          </a:p>
        </p:txBody>
      </p:sp>
      <p:sp>
        <p:nvSpPr>
          <p:cNvPr id="3" name="TextBox 2"/>
          <p:cNvSpPr txBox="1"/>
          <p:nvPr/>
        </p:nvSpPr>
        <p:spPr>
          <a:xfrm>
            <a:off x="837828" y="2276872"/>
            <a:ext cx="10407474" cy="5447645"/>
          </a:xfrm>
          <a:prstGeom prst="rect">
            <a:avLst/>
          </a:prstGeom>
          <a:noFill/>
        </p:spPr>
        <p:txBody>
          <a:bodyPr wrap="square" rtlCol="0">
            <a:spAutoFit/>
          </a:bodyPr>
          <a:lstStyle/>
          <a:p>
            <a:pPr algn="just" fontAlgn="base"/>
            <a:r>
              <a:rPr lang="el-GR" sz="3200" dirty="0" smtClean="0">
                <a:latin typeface="Arial" panose="020B0604020202020204" pitchFamily="34" charset="0"/>
                <a:cs typeface="Arial" panose="020B0604020202020204" pitchFamily="34" charset="0"/>
              </a:rPr>
              <a:t>Υπάρχει και η οριζόντια </a:t>
            </a:r>
            <a:r>
              <a:rPr lang="el-GR" sz="3200" dirty="0" smtClean="0">
                <a:latin typeface="Arial" panose="020B0604020202020204" pitchFamily="34" charset="0"/>
                <a:cs typeface="Arial" panose="020B0604020202020204" pitchFamily="34" charset="0"/>
              </a:rPr>
              <a:t>ή πλάγια </a:t>
            </a:r>
            <a:r>
              <a:rPr lang="el-GR" sz="3200" dirty="0" smtClean="0">
                <a:latin typeface="Arial" panose="020B0604020202020204" pitchFamily="34" charset="0"/>
                <a:cs typeface="Arial" panose="020B0604020202020204" pitchFamily="34" charset="0"/>
              </a:rPr>
              <a:t>επικοινωνία που  </a:t>
            </a:r>
            <a:r>
              <a:rPr lang="el-GR" sz="3200" dirty="0" smtClean="0">
                <a:latin typeface="Arial" panose="020B0604020202020204" pitchFamily="34" charset="0"/>
                <a:cs typeface="Arial" panose="020B0604020202020204" pitchFamily="34" charset="0"/>
              </a:rPr>
              <a:t>αναφέρεται μεταξύ ατόμων ίδιου ιεραρχικού επιπέδου, εκδηλώνεται κυρίως με την ανταλλαγή πληροφοριών, απόψεων, διαθέσεων ή στοιχείων, μεταξύ των ομάδων της επιχείρησης, είναι συνήθως άτυπη και γίνεται με τηλεφωνική επικοινωνία, συζητήσεις ή με </a:t>
            </a:r>
            <a:r>
              <a:rPr lang="el-GR" sz="3200" dirty="0" smtClean="0">
                <a:latin typeface="Arial" panose="020B0604020202020204" pitchFamily="34" charset="0"/>
                <a:cs typeface="Arial" panose="020B0604020202020204" pitchFamily="34" charset="0"/>
              </a:rPr>
              <a:t>σημειώματα.</a:t>
            </a:r>
            <a:endParaRPr lang="el-GR" sz="3200" b="1" dirty="0" smtClean="0">
              <a:latin typeface="Arial" panose="020B0604020202020204" pitchFamily="34" charset="0"/>
              <a:cs typeface="Arial" panose="020B0604020202020204" pitchFamily="34" charset="0"/>
            </a:endParaRPr>
          </a:p>
          <a:p>
            <a:pPr algn="just" fontAlgn="base"/>
            <a:endParaRPr lang="en-US" sz="3200" b="1" dirty="0" smtClean="0">
              <a:latin typeface="Arial" panose="020B0604020202020204" pitchFamily="34" charset="0"/>
              <a:cs typeface="Arial" panose="020B0604020202020204" pitchFamily="34" charset="0"/>
            </a:endParaRPr>
          </a:p>
          <a:p>
            <a:pPr algn="just" fontAlgn="base"/>
            <a:endParaRPr lang="en-US" sz="3200" b="1" dirty="0" smtClean="0">
              <a:latin typeface="Arial" panose="020B0604020202020204" pitchFamily="34" charset="0"/>
              <a:cs typeface="Arial" panose="020B0604020202020204" pitchFamily="34" charset="0"/>
            </a:endParaRPr>
          </a:p>
          <a:p>
            <a:pPr algn="just" fontAlgn="base"/>
            <a:endParaRPr lang="el-GR" sz="3200" b="1" dirty="0" smtClean="0">
              <a:latin typeface="Arial" panose="020B0604020202020204" pitchFamily="34" charset="0"/>
              <a:cs typeface="Arial" panose="020B0604020202020204" pitchFamily="34" charset="0"/>
            </a:endParaRPr>
          </a:p>
          <a:p>
            <a:pPr algn="just" fontAlgn="base"/>
            <a:endParaRPr lang="el-GR" sz="3200" b="1" dirty="0" smtClean="0">
              <a:latin typeface="Arial" panose="020B0604020202020204" pitchFamily="34" charset="0"/>
              <a:cs typeface="Arial" panose="020B0604020202020204" pitchFamily="34" charset="0"/>
            </a:endParaRPr>
          </a:p>
          <a:p>
            <a:pPr algn="just" fontAlgn="base"/>
            <a:endParaRPr lang="el-GR" sz="2800"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normAutofit/>
          </a:bodyPr>
          <a:lstStyle/>
          <a:p>
            <a:pPr algn="ctr"/>
            <a:r>
              <a:rPr lang="el-GR" sz="3200" b="1" dirty="0" smtClean="0">
                <a:solidFill>
                  <a:schemeClr val="accent6">
                    <a:lumMod val="50000"/>
                  </a:schemeClr>
                </a:solidFill>
                <a:latin typeface="Arial" panose="020B0604020202020204" pitchFamily="34" charset="0"/>
                <a:cs typeface="Arial" panose="020B0604020202020204" pitchFamily="34" charset="0"/>
              </a:rPr>
              <a:t>Η ΔΙΑΔΙΚΑΣΙΑ ΤΗΣ ΕΣΩΤΕΡΙΚΗΣ ΕΠΙΧΕΙΡΗΣΙΑΚΗΣ ΕΠΙΚΟΙΝΩΝΙΑΣ</a:t>
            </a:r>
            <a:endParaRPr lang="el-GR" sz="3200" b="1" dirty="0">
              <a:solidFill>
                <a:schemeClr val="accent6">
                  <a:lumMod val="50000"/>
                </a:schemeClr>
              </a:solidFill>
              <a:latin typeface="Arial" panose="020B0604020202020204" pitchFamily="34" charset="0"/>
              <a:cs typeface="Arial" panose="020B0604020202020204" pitchFamily="34" charset="0"/>
            </a:endParaRPr>
          </a:p>
        </p:txBody>
      </p:sp>
      <p:sp>
        <p:nvSpPr>
          <p:cNvPr id="3" name="TextBox 2"/>
          <p:cNvSpPr txBox="1"/>
          <p:nvPr/>
        </p:nvSpPr>
        <p:spPr>
          <a:xfrm>
            <a:off x="837828" y="2276872"/>
            <a:ext cx="10407474" cy="2000548"/>
          </a:xfrm>
          <a:prstGeom prst="rect">
            <a:avLst/>
          </a:prstGeom>
          <a:noFill/>
        </p:spPr>
        <p:txBody>
          <a:bodyPr wrap="square" rtlCol="0">
            <a:spAutoFit/>
          </a:bodyPr>
          <a:lstStyle/>
          <a:p>
            <a:pPr algn="just" fontAlgn="base"/>
            <a:endParaRPr lang="en-US" sz="3200" b="1" dirty="0" smtClean="0">
              <a:latin typeface="Arial" panose="020B0604020202020204" pitchFamily="34" charset="0"/>
              <a:cs typeface="Arial" panose="020B0604020202020204" pitchFamily="34" charset="0"/>
            </a:endParaRPr>
          </a:p>
          <a:p>
            <a:pPr algn="just" fontAlgn="base"/>
            <a:endParaRPr lang="el-GR" sz="3200" b="1" dirty="0" smtClean="0">
              <a:latin typeface="Arial" panose="020B0604020202020204" pitchFamily="34" charset="0"/>
              <a:cs typeface="Arial" panose="020B0604020202020204" pitchFamily="34" charset="0"/>
            </a:endParaRPr>
          </a:p>
          <a:p>
            <a:pPr algn="just" fontAlgn="base"/>
            <a:endParaRPr lang="el-GR" sz="3200" b="1" dirty="0" smtClean="0">
              <a:latin typeface="Arial" panose="020B0604020202020204" pitchFamily="34" charset="0"/>
              <a:cs typeface="Arial" panose="020B0604020202020204" pitchFamily="34" charset="0"/>
            </a:endParaRPr>
          </a:p>
          <a:p>
            <a:pPr algn="just" fontAlgn="base"/>
            <a:endParaRPr lang="el-GR" sz="2800" b="1" dirty="0">
              <a:latin typeface="Arial" panose="020B0604020202020204" pitchFamily="34" charset="0"/>
              <a:cs typeface="Arial" panose="020B0604020202020204" pitchFamily="34" charset="0"/>
            </a:endParaRPr>
          </a:p>
        </p:txBody>
      </p:sp>
      <p:pic>
        <p:nvPicPr>
          <p:cNvPr id="1026" name="Picture 2"/>
          <p:cNvPicPr>
            <a:picLocks noChangeAspect="1" noChangeArrowheads="1"/>
          </p:cNvPicPr>
          <p:nvPr/>
        </p:nvPicPr>
        <p:blipFill>
          <a:blip r:embed="rId1"/>
          <a:srcRect/>
          <a:stretch>
            <a:fillRect/>
          </a:stretch>
        </p:blipFill>
        <p:spPr bwMode="auto">
          <a:xfrm>
            <a:off x="1413892" y="1988840"/>
            <a:ext cx="9145016" cy="4425305"/>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normAutofit/>
          </a:bodyPr>
          <a:lstStyle/>
          <a:p>
            <a:pPr algn="ctr"/>
            <a:r>
              <a:rPr lang="el-GR" sz="3200" b="1" dirty="0" smtClean="0">
                <a:solidFill>
                  <a:schemeClr val="accent6">
                    <a:lumMod val="50000"/>
                  </a:schemeClr>
                </a:solidFill>
                <a:latin typeface="Arial" panose="020B0604020202020204" pitchFamily="34" charset="0"/>
                <a:cs typeface="Arial" panose="020B0604020202020204" pitchFamily="34" charset="0"/>
              </a:rPr>
              <a:t>Η ΔΙΑΔΙΚΑΣΙΑ ΤΗΣ ΕΣΩΤΕΡΙΚΗΣ ΕΠΙΧΕΙΡΗΣΙΑΚΗΣ ΕΠΙΚΟΙΝΩΝΙΑΣ</a:t>
            </a:r>
            <a:endParaRPr lang="el-GR" sz="3200" b="1" dirty="0">
              <a:solidFill>
                <a:schemeClr val="accent6">
                  <a:lumMod val="50000"/>
                </a:schemeClr>
              </a:solidFill>
              <a:latin typeface="Arial" panose="020B0604020202020204" pitchFamily="34" charset="0"/>
              <a:cs typeface="Arial" panose="020B0604020202020204" pitchFamily="34" charset="0"/>
            </a:endParaRPr>
          </a:p>
        </p:txBody>
      </p:sp>
      <p:sp>
        <p:nvSpPr>
          <p:cNvPr id="3" name="TextBox 2"/>
          <p:cNvSpPr txBox="1"/>
          <p:nvPr/>
        </p:nvSpPr>
        <p:spPr>
          <a:xfrm>
            <a:off x="837828" y="2276872"/>
            <a:ext cx="10407474" cy="5940088"/>
          </a:xfrm>
          <a:prstGeom prst="rect">
            <a:avLst/>
          </a:prstGeom>
          <a:noFill/>
        </p:spPr>
        <p:txBody>
          <a:bodyPr wrap="square" rtlCol="0">
            <a:spAutoFit/>
          </a:bodyPr>
          <a:lstStyle/>
          <a:p>
            <a:pPr algn="just" fontAlgn="base"/>
            <a:r>
              <a:rPr lang="el-GR" sz="3200" b="1" dirty="0" smtClean="0">
                <a:solidFill>
                  <a:srgbClr val="FF0000"/>
                </a:solidFill>
                <a:latin typeface="Arial" panose="020B0604020202020204" pitchFamily="34" charset="0"/>
                <a:cs typeface="Arial" panose="020B0604020202020204" pitchFamily="34" charset="0"/>
              </a:rPr>
              <a:t>Η ανεπίσημη ή άτυπη επικοινωνία </a:t>
            </a:r>
            <a:r>
              <a:rPr lang="el-GR" sz="3200" b="1" dirty="0" smtClean="0">
                <a:latin typeface="Arial" panose="020B0604020202020204" pitchFamily="34" charset="0"/>
                <a:cs typeface="Arial" panose="020B0604020202020204" pitchFamily="34" charset="0"/>
              </a:rPr>
              <a:t>λαμβάνει χώρα ανάμεσα σε άτομα που βρίσκονται μέσα στην οργάνωση των οποίων οι σχέσεις είναι ανεξάρτητες από την εξουσία και τη δουλειά τους.</a:t>
            </a:r>
            <a:endParaRPr lang="el-GR" sz="3200" b="1" dirty="0" smtClean="0">
              <a:latin typeface="Arial" panose="020B0604020202020204" pitchFamily="34" charset="0"/>
              <a:cs typeface="Arial" panose="020B0604020202020204" pitchFamily="34" charset="0"/>
            </a:endParaRPr>
          </a:p>
          <a:p>
            <a:pPr algn="just" fontAlgn="base"/>
            <a:r>
              <a:rPr lang="el-GR" sz="3200" b="1" dirty="0" smtClean="0">
                <a:latin typeface="Arial" panose="020B0604020202020204" pitchFamily="34" charset="0"/>
                <a:cs typeface="Arial" panose="020B0604020202020204" pitchFamily="34" charset="0"/>
              </a:rPr>
              <a:t>Στην ουσία υπάρχουν κανάλια επικοινωνίας εντός της επιχείρησης που δημιουργούνται από τους εργαζομένους μη λαμβάνοντας υπόψη τους την επίσημη δομή της.</a:t>
            </a:r>
            <a:endParaRPr lang="el-GR" sz="3200" b="1" dirty="0" smtClean="0">
              <a:latin typeface="Arial" panose="020B0604020202020204" pitchFamily="34" charset="0"/>
              <a:cs typeface="Arial" panose="020B0604020202020204" pitchFamily="34" charset="0"/>
            </a:endParaRPr>
          </a:p>
          <a:p>
            <a:pPr algn="just" fontAlgn="base"/>
            <a:endParaRPr lang="en-US" sz="3200" b="1" dirty="0" smtClean="0">
              <a:latin typeface="Arial" panose="020B0604020202020204" pitchFamily="34" charset="0"/>
              <a:cs typeface="Arial" panose="020B0604020202020204" pitchFamily="34" charset="0"/>
            </a:endParaRPr>
          </a:p>
          <a:p>
            <a:pPr algn="just" fontAlgn="base"/>
            <a:endParaRPr lang="el-GR" sz="3200" b="1" dirty="0" smtClean="0">
              <a:latin typeface="Arial" panose="020B0604020202020204" pitchFamily="34" charset="0"/>
              <a:cs typeface="Arial" panose="020B0604020202020204" pitchFamily="34" charset="0"/>
            </a:endParaRPr>
          </a:p>
          <a:p>
            <a:pPr algn="just" fontAlgn="base"/>
            <a:endParaRPr lang="el-GR" sz="3200" b="1" dirty="0" smtClean="0">
              <a:latin typeface="Arial" panose="020B0604020202020204" pitchFamily="34" charset="0"/>
              <a:cs typeface="Arial" panose="020B0604020202020204" pitchFamily="34" charset="0"/>
            </a:endParaRPr>
          </a:p>
          <a:p>
            <a:pPr algn="just" fontAlgn="base"/>
            <a:endParaRPr lang="el-GR" sz="2800"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normAutofit/>
          </a:bodyPr>
          <a:lstStyle/>
          <a:p>
            <a:pPr algn="ctr"/>
            <a:r>
              <a:rPr lang="el-GR" sz="3200" b="1" dirty="0" smtClean="0">
                <a:solidFill>
                  <a:schemeClr val="accent6">
                    <a:lumMod val="50000"/>
                  </a:schemeClr>
                </a:solidFill>
                <a:latin typeface="Arial" panose="020B0604020202020204" pitchFamily="34" charset="0"/>
                <a:cs typeface="Arial" panose="020B0604020202020204" pitchFamily="34" charset="0"/>
              </a:rPr>
              <a:t>Η ΔΙΑΔΙΚΑΣΙΑ ΤΗΣ ΕΣΩΤΕΡΙΚΗΣ ΕΠΙΧΕΙΡΗΣΙΑΚΗΣ ΕΠΙΚΟΙΝΩΝΙΑΣ</a:t>
            </a:r>
            <a:endParaRPr lang="el-GR" sz="3200" b="1" dirty="0">
              <a:solidFill>
                <a:schemeClr val="accent6">
                  <a:lumMod val="50000"/>
                </a:schemeClr>
              </a:solidFill>
              <a:latin typeface="Arial" panose="020B0604020202020204" pitchFamily="34" charset="0"/>
              <a:cs typeface="Arial" panose="020B0604020202020204" pitchFamily="34" charset="0"/>
            </a:endParaRPr>
          </a:p>
        </p:txBody>
      </p:sp>
      <p:sp>
        <p:nvSpPr>
          <p:cNvPr id="3" name="TextBox 2"/>
          <p:cNvSpPr txBox="1"/>
          <p:nvPr/>
        </p:nvSpPr>
        <p:spPr>
          <a:xfrm>
            <a:off x="837828" y="2276872"/>
            <a:ext cx="10407474" cy="2000548"/>
          </a:xfrm>
          <a:prstGeom prst="rect">
            <a:avLst/>
          </a:prstGeom>
          <a:noFill/>
        </p:spPr>
        <p:txBody>
          <a:bodyPr wrap="square" rtlCol="0">
            <a:spAutoFit/>
          </a:bodyPr>
          <a:lstStyle/>
          <a:p>
            <a:pPr algn="just" fontAlgn="base"/>
            <a:endParaRPr lang="en-US" sz="3200" b="1" dirty="0" smtClean="0">
              <a:latin typeface="Arial" panose="020B0604020202020204" pitchFamily="34" charset="0"/>
              <a:cs typeface="Arial" panose="020B0604020202020204" pitchFamily="34" charset="0"/>
            </a:endParaRPr>
          </a:p>
          <a:p>
            <a:pPr algn="just" fontAlgn="base"/>
            <a:endParaRPr lang="el-GR" sz="3200" b="1" dirty="0" smtClean="0">
              <a:latin typeface="Arial" panose="020B0604020202020204" pitchFamily="34" charset="0"/>
              <a:cs typeface="Arial" panose="020B0604020202020204" pitchFamily="34" charset="0"/>
            </a:endParaRPr>
          </a:p>
          <a:p>
            <a:pPr algn="just" fontAlgn="base"/>
            <a:endParaRPr lang="el-GR" sz="3200" b="1" dirty="0" smtClean="0">
              <a:latin typeface="Arial" panose="020B0604020202020204" pitchFamily="34" charset="0"/>
              <a:cs typeface="Arial" panose="020B0604020202020204" pitchFamily="34" charset="0"/>
            </a:endParaRPr>
          </a:p>
          <a:p>
            <a:pPr algn="just" fontAlgn="base"/>
            <a:endParaRPr lang="el-GR" sz="2800" b="1" dirty="0">
              <a:latin typeface="Arial" panose="020B0604020202020204" pitchFamily="34" charset="0"/>
              <a:cs typeface="Arial" panose="020B0604020202020204" pitchFamily="34" charset="0"/>
            </a:endParaRPr>
          </a:p>
        </p:txBody>
      </p:sp>
      <p:pic>
        <p:nvPicPr>
          <p:cNvPr id="2050" name="Picture 2"/>
          <p:cNvPicPr>
            <a:picLocks noChangeAspect="1" noChangeArrowheads="1"/>
          </p:cNvPicPr>
          <p:nvPr/>
        </p:nvPicPr>
        <p:blipFill>
          <a:blip r:embed="rId1"/>
          <a:srcRect/>
          <a:stretch>
            <a:fillRect/>
          </a:stretch>
        </p:blipFill>
        <p:spPr bwMode="auto">
          <a:xfrm>
            <a:off x="1701924" y="2132856"/>
            <a:ext cx="8928992" cy="4104456"/>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normAutofit/>
          </a:bodyPr>
          <a:lstStyle/>
          <a:p>
            <a:pPr algn="ctr"/>
            <a:r>
              <a:rPr lang="el-GR" sz="3200" b="1" dirty="0" smtClean="0">
                <a:solidFill>
                  <a:schemeClr val="accent6">
                    <a:lumMod val="50000"/>
                  </a:schemeClr>
                </a:solidFill>
                <a:latin typeface="Arial" panose="020B0604020202020204" pitchFamily="34" charset="0"/>
                <a:cs typeface="Arial" panose="020B0604020202020204" pitchFamily="34" charset="0"/>
              </a:rPr>
              <a:t>Η ΔΙΑΔΙΚΑΣΙΑ ΤΗΣ ΕΣΩΤΕΡΙΚΗΣ ΕΠΙΧΕΙΡΗΣΙΑΚΗΣ ΕΠΙΚΟΙΝΩΝΙΑΣ</a:t>
            </a:r>
            <a:endParaRPr lang="el-GR" sz="3200" b="1" dirty="0">
              <a:solidFill>
                <a:schemeClr val="accent6">
                  <a:lumMod val="50000"/>
                </a:schemeClr>
              </a:solidFill>
              <a:latin typeface="Arial" panose="020B0604020202020204" pitchFamily="34" charset="0"/>
              <a:cs typeface="Arial" panose="020B0604020202020204" pitchFamily="34" charset="0"/>
            </a:endParaRPr>
          </a:p>
        </p:txBody>
      </p:sp>
      <p:sp>
        <p:nvSpPr>
          <p:cNvPr id="3" name="TextBox 2"/>
          <p:cNvSpPr txBox="1"/>
          <p:nvPr/>
        </p:nvSpPr>
        <p:spPr>
          <a:xfrm>
            <a:off x="837828" y="1988840"/>
            <a:ext cx="10407474" cy="5755422"/>
          </a:xfrm>
          <a:prstGeom prst="rect">
            <a:avLst/>
          </a:prstGeom>
          <a:noFill/>
        </p:spPr>
        <p:txBody>
          <a:bodyPr wrap="square" rtlCol="0">
            <a:spAutoFit/>
          </a:bodyPr>
          <a:lstStyle/>
          <a:p>
            <a:pPr algn="just" fontAlgn="base"/>
            <a:r>
              <a:rPr lang="el-GR" sz="2600" b="1" dirty="0" smtClean="0">
                <a:latin typeface="Arial" panose="020B0604020202020204" pitchFamily="34" charset="0"/>
                <a:cs typeface="Arial" panose="020B0604020202020204" pitchFamily="34" charset="0"/>
              </a:rPr>
              <a:t>Σε γενικές γραμμές οι στόχοι της εσωτερικής επιχειρησιακής επικοινωνίας μπορούν να συνοψισθούν στους ακόλουθους:</a:t>
            </a:r>
            <a:endParaRPr lang="el-GR" sz="2600" b="1" dirty="0" smtClean="0">
              <a:latin typeface="Arial" panose="020B0604020202020204" pitchFamily="34" charset="0"/>
              <a:cs typeface="Arial" panose="020B0604020202020204" pitchFamily="34" charset="0"/>
            </a:endParaRPr>
          </a:p>
          <a:p>
            <a:pPr algn="just" fontAlgn="base"/>
            <a:endParaRPr lang="el-GR" sz="2400" b="1" dirty="0" smtClean="0">
              <a:latin typeface="Arial" panose="020B0604020202020204" pitchFamily="34" charset="0"/>
              <a:cs typeface="Arial" panose="020B0604020202020204" pitchFamily="34" charset="0"/>
            </a:endParaRPr>
          </a:p>
          <a:p>
            <a:pPr fontAlgn="base"/>
            <a:r>
              <a:rPr lang="el-GR" sz="2400" b="1" dirty="0" smtClean="0">
                <a:latin typeface="Arial" panose="020B0604020202020204" pitchFamily="34" charset="0"/>
                <a:cs typeface="Arial" panose="020B0604020202020204" pitchFamily="34" charset="0"/>
              </a:rPr>
              <a:t>  </a:t>
            </a:r>
            <a:r>
              <a:rPr lang="el-GR" sz="2600" b="1" dirty="0" smtClean="0">
                <a:latin typeface="Arial" panose="020B0604020202020204" pitchFamily="34" charset="0"/>
                <a:cs typeface="Arial" panose="020B0604020202020204" pitchFamily="34" charset="0"/>
              </a:rPr>
              <a:t>Ενημέρωση για στόχους και καθήκοντα.</a:t>
            </a:r>
            <a:endParaRPr lang="el-GR" sz="2600" b="1" dirty="0" smtClean="0">
              <a:latin typeface="Arial" panose="020B0604020202020204" pitchFamily="34" charset="0"/>
              <a:cs typeface="Arial" panose="020B0604020202020204" pitchFamily="34" charset="0"/>
            </a:endParaRPr>
          </a:p>
          <a:p>
            <a:pPr fontAlgn="base"/>
            <a:r>
              <a:rPr lang="el-GR" sz="2600" b="1" dirty="0" smtClean="0">
                <a:latin typeface="Arial" panose="020B0604020202020204" pitchFamily="34" charset="0"/>
                <a:cs typeface="Arial" panose="020B0604020202020204" pitchFamily="34" charset="0"/>
              </a:rPr>
              <a:t>  Βελτίωση ηθικού και ενίσχυση καλής πίστης.</a:t>
            </a:r>
            <a:endParaRPr lang="el-GR" sz="2600" b="1" dirty="0" smtClean="0">
              <a:latin typeface="Arial" panose="020B0604020202020204" pitchFamily="34" charset="0"/>
              <a:cs typeface="Arial" panose="020B0604020202020204" pitchFamily="34" charset="0"/>
            </a:endParaRPr>
          </a:p>
          <a:p>
            <a:pPr fontAlgn="base"/>
            <a:r>
              <a:rPr lang="el-GR" sz="2600" b="1" dirty="0" smtClean="0">
                <a:latin typeface="Arial" panose="020B0604020202020204" pitchFamily="34" charset="0"/>
                <a:cs typeface="Arial" panose="020B0604020202020204" pitchFamily="34" charset="0"/>
              </a:rPr>
              <a:t>  Ενίσχυση επιχειρησιακής ταυτότητας και κουλτούρας.</a:t>
            </a:r>
            <a:endParaRPr lang="el-GR" sz="2600" b="1" dirty="0" smtClean="0">
              <a:latin typeface="Arial" panose="020B0604020202020204" pitchFamily="34" charset="0"/>
              <a:cs typeface="Arial" panose="020B0604020202020204" pitchFamily="34" charset="0"/>
            </a:endParaRPr>
          </a:p>
          <a:p>
            <a:pPr fontAlgn="base"/>
            <a:r>
              <a:rPr lang="el-GR" sz="2600" b="1" dirty="0" smtClean="0">
                <a:latin typeface="Arial" panose="020B0604020202020204" pitchFamily="34" charset="0"/>
                <a:cs typeface="Arial" panose="020B0604020202020204" pitchFamily="34" charset="0"/>
              </a:rPr>
              <a:t>  Συμμετοχή και αξιοποίηση γνώσεων και ιδεών.</a:t>
            </a:r>
            <a:endParaRPr lang="el-GR" sz="2600" b="1" dirty="0" smtClean="0">
              <a:latin typeface="Arial" panose="020B0604020202020204" pitchFamily="34" charset="0"/>
              <a:cs typeface="Arial" panose="020B0604020202020204" pitchFamily="34" charset="0"/>
            </a:endParaRPr>
          </a:p>
          <a:p>
            <a:pPr fontAlgn="base"/>
            <a:r>
              <a:rPr lang="el-GR" sz="2600" b="1" dirty="0" smtClean="0">
                <a:latin typeface="Arial" panose="020B0604020202020204" pitchFamily="34" charset="0"/>
                <a:cs typeface="Arial" panose="020B0604020202020204" pitchFamily="34" charset="0"/>
              </a:rPr>
              <a:t>  Διαμόρφωση στάσεων και συμπεριφορών υπέρ της</a:t>
            </a:r>
            <a:endParaRPr lang="el-GR" sz="2600" b="1" dirty="0" smtClean="0">
              <a:latin typeface="Arial" panose="020B0604020202020204" pitchFamily="34" charset="0"/>
              <a:cs typeface="Arial" panose="020B0604020202020204" pitchFamily="34" charset="0"/>
            </a:endParaRPr>
          </a:p>
          <a:p>
            <a:pPr fontAlgn="base"/>
            <a:r>
              <a:rPr lang="el-GR" sz="2600" b="1" dirty="0" smtClean="0">
                <a:latin typeface="Arial" panose="020B0604020202020204" pitchFamily="34" charset="0"/>
                <a:cs typeface="Arial" panose="020B0604020202020204" pitchFamily="34" charset="0"/>
              </a:rPr>
              <a:t>    παραγωγικότητας, της ποιότητας και της επιχειρηματικότητας.</a:t>
            </a:r>
            <a:endParaRPr lang="el-GR" sz="2600" b="1" dirty="0" smtClean="0">
              <a:latin typeface="Arial" panose="020B0604020202020204" pitchFamily="34" charset="0"/>
              <a:cs typeface="Arial" panose="020B0604020202020204" pitchFamily="34" charset="0"/>
            </a:endParaRPr>
          </a:p>
          <a:p>
            <a:pPr fontAlgn="base"/>
            <a:r>
              <a:rPr lang="el-GR" sz="2600" b="1" dirty="0" smtClean="0">
                <a:latin typeface="Arial" panose="020B0604020202020204" pitchFamily="34" charset="0"/>
                <a:cs typeface="Arial" panose="020B0604020202020204" pitchFamily="34" charset="0"/>
              </a:rPr>
              <a:t> Βελτίωση οργανωτικού κλίματος και παρακίνηση.</a:t>
            </a:r>
            <a:endParaRPr lang="el-GR" sz="2600" b="1" dirty="0" smtClean="0">
              <a:latin typeface="Arial" panose="020B0604020202020204" pitchFamily="34" charset="0"/>
              <a:cs typeface="Arial" panose="020B0604020202020204" pitchFamily="34" charset="0"/>
            </a:endParaRPr>
          </a:p>
          <a:p>
            <a:pPr fontAlgn="base"/>
            <a:r>
              <a:rPr lang="el-GR" sz="2600" b="1" dirty="0" smtClean="0">
                <a:latin typeface="Arial" panose="020B0604020202020204" pitchFamily="34" charset="0"/>
                <a:cs typeface="Arial" panose="020B0604020202020204" pitchFamily="34" charset="0"/>
              </a:rPr>
              <a:t> Δημιουργία σχέσεων εμπιστοσύνης και συνεργασίας</a:t>
            </a:r>
            <a:endParaRPr lang="en-US" sz="2600" b="1" dirty="0" smtClean="0">
              <a:latin typeface="Arial" panose="020B0604020202020204" pitchFamily="34" charset="0"/>
              <a:cs typeface="Arial" panose="020B0604020202020204" pitchFamily="34" charset="0"/>
            </a:endParaRPr>
          </a:p>
          <a:p>
            <a:pPr algn="just" fontAlgn="base"/>
            <a:endParaRPr lang="el-GR" sz="2400" b="1" dirty="0" smtClean="0">
              <a:latin typeface="Arial" panose="020B0604020202020204" pitchFamily="34" charset="0"/>
              <a:cs typeface="Arial" panose="020B0604020202020204" pitchFamily="34" charset="0"/>
            </a:endParaRPr>
          </a:p>
          <a:p>
            <a:pPr algn="just" fontAlgn="base"/>
            <a:endParaRPr lang="el-GR" sz="3200" b="1" dirty="0" smtClean="0">
              <a:latin typeface="Arial" panose="020B0604020202020204" pitchFamily="34" charset="0"/>
              <a:cs typeface="Arial" panose="020B0604020202020204" pitchFamily="34" charset="0"/>
            </a:endParaRPr>
          </a:p>
          <a:p>
            <a:pPr algn="just" fontAlgn="base"/>
            <a:endParaRPr lang="el-GR" sz="2800"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normAutofit/>
          </a:bodyPr>
          <a:lstStyle/>
          <a:p>
            <a:pPr algn="ctr" rtl="0"/>
            <a:r>
              <a:rPr lang="el-GR" sz="3200" b="1" dirty="0" smtClean="0"/>
              <a:t>ΟΙ ΦΑΣΕΙΣ ΤΗΣ ΕΠΙΚΟΙΝΩΝΙΑΚΗΣ ΔΙΑΔΙΚΑΣΙΑΣ</a:t>
            </a:r>
            <a:endParaRPr lang="el-GR" sz="3200" b="1" dirty="0"/>
          </a:p>
        </p:txBody>
      </p:sp>
      <p:sp>
        <p:nvSpPr>
          <p:cNvPr id="3" name="TextBox 2"/>
          <p:cNvSpPr txBox="1"/>
          <p:nvPr/>
        </p:nvSpPr>
        <p:spPr>
          <a:xfrm>
            <a:off x="837828" y="2276872"/>
            <a:ext cx="10407474" cy="3046988"/>
          </a:xfrm>
          <a:prstGeom prst="rect">
            <a:avLst/>
          </a:prstGeom>
          <a:noFill/>
        </p:spPr>
        <p:txBody>
          <a:bodyPr wrap="square" rtlCol="0">
            <a:spAutoFit/>
          </a:bodyPr>
          <a:lstStyle/>
          <a:p>
            <a:pPr algn="just"/>
            <a:r>
              <a:rPr lang="el-GR" sz="3200" b="1" dirty="0" smtClean="0"/>
              <a:t>Με τη χρήση λεκτικών (προφορικό και γραπτό λόγο) ή μη λεκτικών συμβόλων (χειρονομίες, εκφράσεις, στάσεις) με στόχο την αλληλοκατανόηση και την ανάπτυξη σχέσεων, αποσκοπώντας σε αποτελεσματικές συνεργασίες προς όφελος των ατόμων και των οργανισμών.</a:t>
            </a:r>
            <a:endParaRPr lang="el-GR" sz="3200"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normAutofit/>
          </a:bodyPr>
          <a:lstStyle/>
          <a:p>
            <a:pPr algn="ctr" rtl="0"/>
            <a:r>
              <a:rPr lang="el-GR" sz="3200" b="1" dirty="0" smtClean="0"/>
              <a:t>ΟΙ ΦΑΣΕΙΣ ΤΗΣ ΕΠΙΚΟΙΝΩΝΙΑΚΗΣ ΔΙΑΔΙΚΑΣΙΑΣ</a:t>
            </a:r>
            <a:endParaRPr lang="el-GR" sz="3200" b="1" dirty="0"/>
          </a:p>
        </p:txBody>
      </p:sp>
      <p:sp>
        <p:nvSpPr>
          <p:cNvPr id="3" name="TextBox 2"/>
          <p:cNvSpPr txBox="1"/>
          <p:nvPr/>
        </p:nvSpPr>
        <p:spPr>
          <a:xfrm>
            <a:off x="837828" y="2060848"/>
            <a:ext cx="10407474" cy="3970318"/>
          </a:xfrm>
          <a:prstGeom prst="rect">
            <a:avLst/>
          </a:prstGeom>
          <a:noFill/>
        </p:spPr>
        <p:txBody>
          <a:bodyPr wrap="square" rtlCol="0">
            <a:spAutoFit/>
          </a:bodyPr>
          <a:lstStyle/>
          <a:p>
            <a:pPr fontAlgn="base"/>
            <a:r>
              <a:rPr lang="el-GR" sz="2800" b="1" dirty="0" smtClean="0"/>
              <a:t>Οι Επικοινωνιακοί στόχοι σε μια συζήτηση πρέπει να είναι οι εξής: </a:t>
            </a:r>
            <a:r>
              <a:rPr lang="el-GR" sz="3200" b="1" dirty="0" smtClean="0"/>
              <a:t> </a:t>
            </a:r>
            <a:r>
              <a:rPr lang="el-GR" sz="3200" dirty="0" smtClean="0"/>
              <a:t> </a:t>
            </a:r>
            <a:endParaRPr lang="en-US" sz="3200" dirty="0" smtClean="0"/>
          </a:p>
          <a:p>
            <a:pPr fontAlgn="base"/>
            <a:endParaRPr lang="el-GR" sz="3200" dirty="0" smtClean="0"/>
          </a:p>
          <a:p>
            <a:pPr lvl="0" fontAlgn="base">
              <a:buFont typeface="Wingdings" panose="05000000000000000000" pitchFamily="2" charset="2"/>
              <a:buChar char="q"/>
            </a:pPr>
            <a:r>
              <a:rPr lang="en-US" sz="3200" i="1" dirty="0" smtClean="0"/>
              <a:t> </a:t>
            </a:r>
            <a:r>
              <a:rPr lang="el-GR" sz="3200" i="1" dirty="0" smtClean="0"/>
              <a:t>Αποστολή &amp; Λήψη Πληροφοριών</a:t>
            </a:r>
            <a:endParaRPr lang="el-GR" sz="3200" i="1" dirty="0" smtClean="0"/>
          </a:p>
          <a:p>
            <a:pPr lvl="0" fontAlgn="base">
              <a:buFont typeface="Wingdings" panose="05000000000000000000" pitchFamily="2" charset="2"/>
              <a:buChar char="q"/>
            </a:pPr>
            <a:r>
              <a:rPr lang="el-GR" sz="3200" i="1" dirty="0" smtClean="0"/>
              <a:t> Εξασφάλιση κατανόησης</a:t>
            </a:r>
            <a:endParaRPr lang="el-GR" sz="3200" i="1" dirty="0" smtClean="0"/>
          </a:p>
          <a:p>
            <a:pPr lvl="0" fontAlgn="base">
              <a:buFont typeface="Wingdings" panose="05000000000000000000" pitchFamily="2" charset="2"/>
              <a:buChar char="q"/>
            </a:pPr>
            <a:r>
              <a:rPr lang="en-US" sz="3200" i="1" dirty="0" smtClean="0"/>
              <a:t> </a:t>
            </a:r>
            <a:r>
              <a:rPr lang="el-GR" sz="3200" i="1" dirty="0" smtClean="0"/>
              <a:t>Πειθώ</a:t>
            </a:r>
            <a:endParaRPr lang="el-GR" sz="3200" i="1" dirty="0" smtClean="0"/>
          </a:p>
          <a:p>
            <a:pPr lvl="0" fontAlgn="base">
              <a:buFont typeface="Wingdings" panose="05000000000000000000" pitchFamily="2" charset="2"/>
              <a:buChar char="q"/>
            </a:pPr>
            <a:r>
              <a:rPr lang="en-US" sz="3200" i="1" dirty="0" smtClean="0"/>
              <a:t> </a:t>
            </a:r>
            <a:r>
              <a:rPr lang="el-GR" sz="3200" i="1" dirty="0" smtClean="0"/>
              <a:t>Ενεργοποίηση &amp; Κινητοποίηση</a:t>
            </a:r>
            <a:endParaRPr lang="el-GR" sz="3200" i="1" dirty="0" smtClean="0"/>
          </a:p>
          <a:p>
            <a:pPr lvl="0" fontAlgn="base">
              <a:buFont typeface="Wingdings" panose="05000000000000000000" pitchFamily="2" charset="2"/>
              <a:buChar char="q"/>
            </a:pPr>
            <a:r>
              <a:rPr lang="en-US" sz="3200" i="1" dirty="0" smtClean="0"/>
              <a:t> </a:t>
            </a:r>
            <a:r>
              <a:rPr lang="el-GR" sz="3200" i="1" dirty="0" smtClean="0"/>
              <a:t>Αλλαγή Συμπεριφοράς</a:t>
            </a:r>
            <a:endParaRPr lang="el-GR" sz="3200" i="1"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normAutofit/>
          </a:bodyPr>
          <a:lstStyle/>
          <a:p>
            <a:pPr algn="ctr" rtl="0"/>
            <a:r>
              <a:rPr lang="el-GR" sz="3200" b="1" dirty="0" smtClean="0"/>
              <a:t>ΟΙ ΦΑΣΕΙΣ ΤΗΣ ΕΠΙΚΟΙΝΩΝΙΑΚΗΣ ΔΙΑΔΙΚΑΣΙΑΣ</a:t>
            </a:r>
            <a:endParaRPr lang="el-GR" sz="3200" b="1" dirty="0"/>
          </a:p>
        </p:txBody>
      </p:sp>
      <p:sp>
        <p:nvSpPr>
          <p:cNvPr id="3" name="TextBox 2"/>
          <p:cNvSpPr txBox="1"/>
          <p:nvPr/>
        </p:nvSpPr>
        <p:spPr>
          <a:xfrm>
            <a:off x="909836" y="2924944"/>
            <a:ext cx="10407474" cy="4042326"/>
          </a:xfrm>
          <a:prstGeom prst="rect">
            <a:avLst/>
          </a:prstGeom>
          <a:noFill/>
        </p:spPr>
        <p:txBody>
          <a:bodyPr wrap="square" rtlCol="0">
            <a:spAutoFit/>
          </a:bodyPr>
          <a:lstStyle/>
          <a:p>
            <a:pPr>
              <a:buFont typeface="Wingdings" panose="05000000000000000000" pitchFamily="2" charset="2"/>
              <a:buChar char="Ø"/>
            </a:pPr>
            <a:r>
              <a:rPr lang="el-GR" sz="2800" dirty="0" smtClean="0"/>
              <a:t>Ο πομπός (πηγή του μηνύματος)</a:t>
            </a:r>
            <a:endParaRPr lang="el-GR" sz="2800" dirty="0" smtClean="0"/>
          </a:p>
          <a:p>
            <a:pPr>
              <a:buFont typeface="Wingdings" panose="05000000000000000000" pitchFamily="2" charset="2"/>
              <a:buChar char="Ø"/>
            </a:pPr>
            <a:r>
              <a:rPr lang="el-GR" sz="2800" dirty="0" smtClean="0"/>
              <a:t>Ο κώδικας του πομπού (κωδικοποίηση)</a:t>
            </a:r>
            <a:endParaRPr lang="el-GR" sz="2800" dirty="0" smtClean="0"/>
          </a:p>
          <a:p>
            <a:pPr>
              <a:buFont typeface="Wingdings" panose="05000000000000000000" pitchFamily="2" charset="2"/>
              <a:buChar char="Ø"/>
            </a:pPr>
            <a:r>
              <a:rPr lang="el-GR" sz="2800" dirty="0" smtClean="0"/>
              <a:t>Το μήνυμα</a:t>
            </a:r>
            <a:endParaRPr lang="el-GR" sz="2800" dirty="0" smtClean="0"/>
          </a:p>
          <a:p>
            <a:pPr>
              <a:buFont typeface="Wingdings" panose="05000000000000000000" pitchFamily="2" charset="2"/>
              <a:buChar char="Ø"/>
            </a:pPr>
            <a:r>
              <a:rPr lang="el-GR" sz="2800" dirty="0" smtClean="0"/>
              <a:t>Τα κανάλια ή δίκτυα μεταβίβασης </a:t>
            </a:r>
            <a:endParaRPr lang="el-GR" sz="2800" dirty="0" smtClean="0"/>
          </a:p>
          <a:p>
            <a:pPr>
              <a:buFont typeface="Wingdings" panose="05000000000000000000" pitchFamily="2" charset="2"/>
              <a:buChar char="Ø"/>
            </a:pPr>
            <a:r>
              <a:rPr lang="el-GR" sz="2800" dirty="0" smtClean="0"/>
              <a:t>Ο δέκτης (σύλληψη του μηνύματος)</a:t>
            </a:r>
            <a:endParaRPr lang="el-GR" sz="2800" dirty="0" smtClean="0"/>
          </a:p>
          <a:p>
            <a:pPr>
              <a:buFont typeface="Wingdings" panose="05000000000000000000" pitchFamily="2" charset="2"/>
              <a:buChar char="Ø"/>
            </a:pPr>
            <a:r>
              <a:rPr lang="el-GR" sz="2800" dirty="0" smtClean="0"/>
              <a:t>Ο κώδικας του δέκτη (αποκωδικοποίηση)</a:t>
            </a:r>
            <a:endParaRPr lang="el-GR" sz="2800" dirty="0" smtClean="0"/>
          </a:p>
          <a:p>
            <a:pPr>
              <a:buFont typeface="Wingdings" panose="05000000000000000000" pitchFamily="2" charset="2"/>
              <a:buChar char="Ø"/>
            </a:pPr>
            <a:r>
              <a:rPr lang="el-GR" sz="2800" dirty="0" smtClean="0"/>
              <a:t>Η κατανόηση του μηνύματος (αποτέλεσμα)</a:t>
            </a:r>
            <a:endParaRPr lang="el-GR" sz="2800" dirty="0" smtClean="0"/>
          </a:p>
          <a:p>
            <a:pPr>
              <a:buFont typeface="Wingdings" panose="05000000000000000000" pitchFamily="2" charset="2"/>
              <a:buChar char="Ø"/>
            </a:pPr>
            <a:r>
              <a:rPr lang="el-GR" sz="2800" dirty="0" smtClean="0"/>
              <a:t>Η ανάδραση</a:t>
            </a:r>
            <a:endParaRPr lang="el-GR" sz="2800" dirty="0" smtClean="0"/>
          </a:p>
          <a:p>
            <a:pPr>
              <a:buFont typeface="Wingdings" panose="05000000000000000000" pitchFamily="2" charset="2"/>
              <a:buChar char="Ø"/>
            </a:pPr>
            <a:r>
              <a:rPr lang="el-GR" sz="2800" dirty="0" smtClean="0"/>
              <a:t>Θόρυβοι</a:t>
            </a:r>
            <a:endParaRPr lang="el-GR" sz="2800" dirty="0"/>
          </a:p>
        </p:txBody>
      </p:sp>
      <p:sp>
        <p:nvSpPr>
          <p:cNvPr id="4" name="3 - Ορθογώνιο"/>
          <p:cNvSpPr/>
          <p:nvPr/>
        </p:nvSpPr>
        <p:spPr>
          <a:xfrm>
            <a:off x="981844" y="1844825"/>
            <a:ext cx="9649072" cy="954107"/>
          </a:xfrm>
          <a:prstGeom prst="rect">
            <a:avLst/>
          </a:prstGeom>
        </p:spPr>
        <p:txBody>
          <a:bodyPr wrap="square">
            <a:spAutoFit/>
          </a:bodyPr>
          <a:lstStyle/>
          <a:p>
            <a:r>
              <a:rPr lang="el-GR" sz="2800" dirty="0" smtClean="0"/>
              <a:t>Τα βασικά επομένως στοιχεία της διαδικασίας της επικοινωνίας μπορούν να κωδικοποιηθούν ως εξής:</a:t>
            </a:r>
            <a:endParaRPr lang="el-GR" sz="2800"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normAutofit/>
          </a:bodyPr>
          <a:lstStyle/>
          <a:p>
            <a:pPr algn="ctr" rtl="0"/>
            <a:r>
              <a:rPr lang="el-GR" sz="3200" b="1" dirty="0" smtClean="0"/>
              <a:t>ΟΙ ΦΑΣΕΙΣ ΤΗΣ ΕΠΙΚΟΙΝΩΝΙΑΚΗΣ ΔΙΑΔΙΚΑΣΙΑΣ</a:t>
            </a:r>
            <a:endParaRPr lang="el-GR" sz="3200" b="1" dirty="0"/>
          </a:p>
        </p:txBody>
      </p:sp>
      <p:pic>
        <p:nvPicPr>
          <p:cNvPr id="5" name="4 - Εικόνα"/>
          <p:cNvPicPr/>
          <p:nvPr/>
        </p:nvPicPr>
        <p:blipFill>
          <a:blip r:embed="rId1" cstate="print"/>
          <a:srcRect/>
          <a:stretch>
            <a:fillRect/>
          </a:stretch>
        </p:blipFill>
        <p:spPr bwMode="auto">
          <a:xfrm>
            <a:off x="1629916" y="2348880"/>
            <a:ext cx="9289031" cy="3888432"/>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normAutofit/>
          </a:bodyPr>
          <a:lstStyle/>
          <a:p>
            <a:pPr algn="ctr" rtl="0"/>
            <a:r>
              <a:rPr lang="el-GR" sz="3200" b="1" dirty="0" smtClean="0"/>
              <a:t>ΟΙ ΦΑΣΕΙΣ ΤΗΣ ΕΠΙΚΟΙΝΩΝΙΑΚΗΣ ΔΙΑΔΙΚΑΣΙΑΣ</a:t>
            </a:r>
            <a:endParaRPr lang="el-GR" sz="3200" b="1" dirty="0"/>
          </a:p>
        </p:txBody>
      </p:sp>
      <p:sp>
        <p:nvSpPr>
          <p:cNvPr id="3" name="TextBox 2"/>
          <p:cNvSpPr txBox="1"/>
          <p:nvPr/>
        </p:nvSpPr>
        <p:spPr>
          <a:xfrm>
            <a:off x="981844" y="1916832"/>
            <a:ext cx="10407474" cy="4093428"/>
          </a:xfrm>
          <a:prstGeom prst="rect">
            <a:avLst/>
          </a:prstGeom>
          <a:noFill/>
        </p:spPr>
        <p:txBody>
          <a:bodyPr wrap="square" rtlCol="0">
            <a:spAutoFit/>
          </a:bodyPr>
          <a:lstStyle/>
          <a:p>
            <a:r>
              <a:rPr lang="el-GR" sz="3200" b="1" dirty="0" smtClean="0">
                <a:solidFill>
                  <a:srgbClr val="FF0000"/>
                </a:solidFill>
              </a:rPr>
              <a:t>Ο πομπός/ πηγή</a:t>
            </a:r>
            <a:r>
              <a:rPr lang="en-US" sz="3200" b="1" dirty="0" smtClean="0">
                <a:solidFill>
                  <a:srgbClr val="FF0000"/>
                </a:solidFill>
              </a:rPr>
              <a:t>: </a:t>
            </a:r>
            <a:endParaRPr lang="el-GR" sz="3200" b="1" dirty="0" smtClean="0">
              <a:solidFill>
                <a:srgbClr val="FF0000"/>
              </a:solidFill>
            </a:endParaRPr>
          </a:p>
          <a:p>
            <a:pPr algn="just"/>
            <a:r>
              <a:rPr lang="el-GR" sz="2800" dirty="0" smtClean="0"/>
              <a:t>Συγκεντρώνει πληροφορίες που υπέπεσαν στην αντίληψή του και σχετίζονται με το μήνυμα, το οποίο σκοπεύει να μεταβιβάσει</a:t>
            </a:r>
            <a:r>
              <a:rPr lang="en-US" sz="2800" dirty="0" smtClean="0"/>
              <a:t>, </a:t>
            </a:r>
            <a:r>
              <a:rPr lang="el-GR" sz="2800" dirty="0" smtClean="0"/>
              <a:t> </a:t>
            </a:r>
            <a:r>
              <a:rPr lang="el-GR" sz="2800" b="1" u="sng" dirty="0" smtClean="0"/>
              <a:t>κωδικοποιεί</a:t>
            </a:r>
            <a:r>
              <a:rPr lang="el-GR" sz="2800" dirty="0" smtClean="0"/>
              <a:t> το μήνυμα σε προφορική   ή σε γραπτή </a:t>
            </a:r>
            <a:r>
              <a:rPr lang="en-US" sz="2800" dirty="0" smtClean="0"/>
              <a:t> </a:t>
            </a:r>
            <a:r>
              <a:rPr lang="el-GR" sz="2800" dirty="0" smtClean="0"/>
              <a:t>μορφή και το μεταδίδει στο δέκτη.</a:t>
            </a:r>
            <a:endParaRPr lang="el-GR" sz="2800" dirty="0" smtClean="0"/>
          </a:p>
          <a:p>
            <a:pPr algn="just"/>
            <a:endParaRPr lang="el-GR" sz="2800" dirty="0" smtClean="0"/>
          </a:p>
          <a:p>
            <a:pPr algn="just">
              <a:buFont typeface="Arial" panose="020B0604020202020204" pitchFamily="34" charset="0"/>
              <a:buChar char="•"/>
            </a:pPr>
            <a:r>
              <a:rPr lang="el-GR" sz="2800" dirty="0" smtClean="0"/>
              <a:t> Αξιοπιστία της πηγής</a:t>
            </a:r>
            <a:endParaRPr lang="el-GR" sz="2800" dirty="0" smtClean="0"/>
          </a:p>
          <a:p>
            <a:pPr algn="just">
              <a:buFont typeface="Arial" panose="020B0604020202020204" pitchFamily="34" charset="0"/>
              <a:buChar char="•"/>
            </a:pPr>
            <a:r>
              <a:rPr lang="el-GR" sz="2800" dirty="0" smtClean="0"/>
              <a:t> Αρέσκεια / συμπάθεια προς την πηγή. </a:t>
            </a:r>
            <a:endParaRPr lang="el-GR" sz="2800" dirty="0" smtClean="0"/>
          </a:p>
          <a:p>
            <a:pPr algn="just"/>
            <a:endParaRPr lang="el-GR" sz="3200"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141116" y="618518"/>
            <a:ext cx="9903418" cy="1154298"/>
          </a:xfrm>
        </p:spPr>
        <p:txBody>
          <a:bodyPr rtlCol="0">
            <a:normAutofit/>
          </a:bodyPr>
          <a:lstStyle/>
          <a:p>
            <a:pPr algn="ctr" rtl="0"/>
            <a:r>
              <a:rPr lang="el-GR" sz="3200" b="1" dirty="0" smtClean="0"/>
              <a:t>ΟΙ ΦΑΣΕΙΣ ΤΗΣ ΕΠΙΚΟΙΝΩΝΙΑΚΗΣ ΔΙΑΔΙΚΑΣΙΑΣ</a:t>
            </a:r>
            <a:endParaRPr lang="el-GR" sz="3200" b="1" dirty="0"/>
          </a:p>
        </p:txBody>
      </p:sp>
      <p:sp>
        <p:nvSpPr>
          <p:cNvPr id="3" name="TextBox 2"/>
          <p:cNvSpPr txBox="1"/>
          <p:nvPr/>
        </p:nvSpPr>
        <p:spPr>
          <a:xfrm>
            <a:off x="981844" y="1700808"/>
            <a:ext cx="10407474" cy="5324535"/>
          </a:xfrm>
          <a:prstGeom prst="rect">
            <a:avLst/>
          </a:prstGeom>
          <a:noFill/>
        </p:spPr>
        <p:txBody>
          <a:bodyPr wrap="square" rtlCol="0">
            <a:spAutoFit/>
          </a:bodyPr>
          <a:lstStyle/>
          <a:p>
            <a:r>
              <a:rPr lang="el-GR" sz="2800" b="1" dirty="0" smtClean="0">
                <a:solidFill>
                  <a:srgbClr val="FF0000"/>
                </a:solidFill>
              </a:rPr>
              <a:t>Το μήνυμα</a:t>
            </a:r>
            <a:r>
              <a:rPr lang="en-US" sz="2800" b="1" dirty="0" smtClean="0">
                <a:solidFill>
                  <a:srgbClr val="FF0000"/>
                </a:solidFill>
              </a:rPr>
              <a:t>:</a:t>
            </a:r>
            <a:endParaRPr lang="en-US" sz="2800" b="1" dirty="0" smtClean="0">
              <a:solidFill>
                <a:srgbClr val="FF0000"/>
              </a:solidFill>
            </a:endParaRPr>
          </a:p>
          <a:p>
            <a:r>
              <a:rPr lang="el-GR" sz="2800" dirty="0" smtClean="0"/>
              <a:t>Είναι οι κωδικοποιημένες πληροφορίες, ιδέες ή συναισθήματα, που η πηγή θέλει να μεταδώσει στο στόχο. Μπορεί να πάρει πολλές μορφές</a:t>
            </a:r>
            <a:endParaRPr lang="el-GR" sz="2800" dirty="0" smtClean="0"/>
          </a:p>
          <a:p>
            <a:r>
              <a:rPr lang="el-GR" sz="2800" dirty="0" smtClean="0"/>
              <a:t>Στοιχεία που επηρεάζουν την αποτελεσματικότητα του ίδιου του μηνύματος περιλαμβάνουν μεταξύ άλλων:</a:t>
            </a:r>
            <a:endParaRPr lang="el-GR" sz="2800" dirty="0" smtClean="0"/>
          </a:p>
          <a:p>
            <a:pPr lvl="1">
              <a:buFont typeface="Wingdings" panose="05000000000000000000" pitchFamily="2" charset="2"/>
              <a:buChar char="§"/>
            </a:pPr>
            <a:r>
              <a:rPr lang="el-GR" sz="2800" i="1" dirty="0" smtClean="0"/>
              <a:t>Τον τρόπο παράθεσης των επιχειρημάτων</a:t>
            </a:r>
            <a:endParaRPr lang="el-GR" sz="2800" i="1" dirty="0" smtClean="0"/>
          </a:p>
          <a:p>
            <a:pPr lvl="1">
              <a:buFont typeface="Wingdings" panose="05000000000000000000" pitchFamily="2" charset="2"/>
              <a:buChar char="§"/>
            </a:pPr>
            <a:r>
              <a:rPr lang="el-GR" sz="2800" i="1" dirty="0" smtClean="0"/>
              <a:t>Τη σειρά των επιχειρημάτων</a:t>
            </a:r>
            <a:endParaRPr lang="el-GR" sz="2800" i="1" dirty="0" smtClean="0"/>
          </a:p>
          <a:p>
            <a:pPr lvl="1">
              <a:buFont typeface="Wingdings" panose="05000000000000000000" pitchFamily="2" charset="2"/>
              <a:buChar char="§"/>
            </a:pPr>
            <a:r>
              <a:rPr lang="el-GR" sz="2800" i="1" dirty="0" smtClean="0"/>
              <a:t>Τις προθέσεις της πηγής</a:t>
            </a:r>
            <a:endParaRPr lang="el-GR" sz="2800" i="1" dirty="0" smtClean="0"/>
          </a:p>
          <a:p>
            <a:pPr lvl="1">
              <a:buFont typeface="Wingdings" panose="05000000000000000000" pitchFamily="2" charset="2"/>
              <a:buChar char="§"/>
            </a:pPr>
            <a:r>
              <a:rPr lang="el-GR" sz="2800" i="1" dirty="0" smtClean="0"/>
              <a:t>Την αρχική στάση του στόχου</a:t>
            </a:r>
            <a:endParaRPr lang="el-GR" sz="2800" i="1" dirty="0" smtClean="0"/>
          </a:p>
          <a:p>
            <a:pPr lvl="1">
              <a:buFont typeface="Wingdings" panose="05000000000000000000" pitchFamily="2" charset="2"/>
              <a:buChar char="§"/>
            </a:pPr>
            <a:r>
              <a:rPr lang="el-GR" sz="2800" i="1" dirty="0" smtClean="0"/>
              <a:t>Την πιθανή ασυμφωνία μηνύματος και στόχου</a:t>
            </a:r>
            <a:endParaRPr lang="el-GR" sz="2800" i="1" dirty="0" smtClean="0"/>
          </a:p>
          <a:p>
            <a:pPr algn="just"/>
            <a:endParaRPr lang="el-GR" sz="3200"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Κύκλωμα">
  <a:themeElements>
    <a:clrScheme name="Κύκλωμα">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Κύκλωμα">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Κύκλωμα">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fillRect/>
          </a:stretch>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Math_16x9">
      <a:dk1>
        <a:srgbClr val="465562"/>
      </a:dk1>
      <a:lt1>
        <a:srgbClr val="FFFFFF"/>
      </a:lt1>
      <a:dk2>
        <a:srgbClr val="000000"/>
      </a:dk2>
      <a:lt2>
        <a:srgbClr val="F2ECE2"/>
      </a:lt2>
      <a:accent1>
        <a:srgbClr val="9BAAB7"/>
      </a:accent1>
      <a:accent2>
        <a:srgbClr val="B8D082"/>
      </a:accent2>
      <a:accent3>
        <a:srgbClr val="EFDB85"/>
      </a:accent3>
      <a:accent4>
        <a:srgbClr val="E8A565"/>
      </a:accent4>
      <a:accent5>
        <a:srgbClr val="BC9AAE"/>
      </a:accent5>
      <a:accent6>
        <a:srgbClr val="BABABA"/>
      </a:accent6>
      <a:hlink>
        <a:srgbClr val="8FC48C"/>
      </a:hlink>
      <a:folHlink>
        <a:srgbClr val="A97C96"/>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Math_16x9">
      <a:dk1>
        <a:srgbClr val="465562"/>
      </a:dk1>
      <a:lt1>
        <a:srgbClr val="FFFFFF"/>
      </a:lt1>
      <a:dk2>
        <a:srgbClr val="000000"/>
      </a:dk2>
      <a:lt2>
        <a:srgbClr val="F2ECE2"/>
      </a:lt2>
      <a:accent1>
        <a:srgbClr val="9BAAB7"/>
      </a:accent1>
      <a:accent2>
        <a:srgbClr val="B8D082"/>
      </a:accent2>
      <a:accent3>
        <a:srgbClr val="EFDB85"/>
      </a:accent3>
      <a:accent4>
        <a:srgbClr val="E8A565"/>
      </a:accent4>
      <a:accent5>
        <a:srgbClr val="BC9AAE"/>
      </a:accent5>
      <a:accent6>
        <a:srgbClr val="BABABA"/>
      </a:accent6>
      <a:hlink>
        <a:srgbClr val="8FC48C"/>
      </a:hlink>
      <a:folHlink>
        <a:srgbClr val="A97C96"/>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TM04033919[[fn=Κύκλωμα]]</Template>
  <TotalTime>0</TotalTime>
  <Words>10516</Words>
  <Application>WPS Presentation</Application>
  <PresentationFormat>Προσαρμογή</PresentationFormat>
  <Paragraphs>268</Paragraphs>
  <Slides>34</Slides>
  <Notes>21</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34</vt:i4>
      </vt:variant>
    </vt:vector>
  </HeadingPairs>
  <TitlesOfParts>
    <vt:vector size="44" baseType="lpstr">
      <vt:lpstr>Arial</vt:lpstr>
      <vt:lpstr>SimSun</vt:lpstr>
      <vt:lpstr>Wingdings</vt:lpstr>
      <vt:lpstr>Trebuchet MS</vt:lpstr>
      <vt:lpstr>Tw Cen MT</vt:lpstr>
      <vt:lpstr>Microsoft YaHei</vt:lpstr>
      <vt:lpstr>Arial Unicode MS</vt:lpstr>
      <vt:lpstr>Euphemia</vt:lpstr>
      <vt:lpstr>Segoe Print</vt:lpstr>
      <vt:lpstr>Κύκλωμα</vt:lpstr>
      <vt:lpstr>ΕΠΙΚΟΙΝΩΝΙΑ</vt:lpstr>
      <vt:lpstr>ΟΙ ΦΑΣΕΙΣ ΤΗΣ ΕΠΙΚΟΙΝΩΝΙΑΚΗΣ ΔΙΑΔΙΚΑΣΙΑΣ</vt:lpstr>
      <vt:lpstr>ΟΙ ΦΑΣΕΙΣ ΤΗΣ ΕΠΙΚΟΙΝΩΝΙΑΚΗΣ ΔΙΑΔΙΚΑΣΙΑΣ</vt:lpstr>
      <vt:lpstr>ΟΙ ΦΑΣΕΙΣ ΤΗΣ ΕΠΙΚΟΙΝΩΝΙΑΚΗΣ ΔΙΑΔΙΚΑΣΙΑΣ</vt:lpstr>
      <vt:lpstr>ΟΙ ΦΑΣΕΙΣ ΤΗΣ ΕΠΙΚΟΙΝΩΝΙΑΚΗΣ ΔΙΑΔΙΚΑΣΙΑΣ</vt:lpstr>
      <vt:lpstr>ΟΙ ΦΑΣΕΙΣ ΤΗΣ ΕΠΙΚΟΙΝΩΝΙΑΚΗΣ ΔΙΑΔΙΚΑΣΙΑΣ</vt:lpstr>
      <vt:lpstr>ΟΙ ΦΑΣΕΙΣ ΤΗΣ ΕΠΙΚΟΙΝΩΝΙΑΚΗΣ ΔΙΑΔΙΚΑΣΙΑΣ</vt:lpstr>
      <vt:lpstr>ΟΙ ΦΑΣΕΙΣ ΤΗΣ ΕΠΙΚΟΙΝΩΝΙΑΚΗΣ ΔΙΑΔΙΚΑΣΙΑΣ</vt:lpstr>
      <vt:lpstr>ΟΙ ΦΑΣΕΙΣ ΤΗΣ ΕΠΙΚΟΙΝΩΝΙΑΚΗΣ ΔΙΑΔΙΚΑΣΙΑΣ</vt:lpstr>
      <vt:lpstr>ΟΙ ΦΑΣΕΙΣ ΤΗΣ ΕΠΙΚΟΙΝΩΝΙΑΚΗΣ ΔΙΑΔΙΚΑΣΙΑΣ</vt:lpstr>
      <vt:lpstr>ΟΙ ΦΑΣΕΙΣ ΤΗΣ ΕΠΙΚΟΙΝΩΝΙΑΚΗΣ ΔΙΑΔΙΚΑΣΙΑΣ</vt:lpstr>
      <vt:lpstr>ΟΙ ΦΑΣΕΙΣ ΤΗΣ ΕΠΙΚΟΙΝΩΝΙΑΚΗΣ ΔΙΑΔΙΚΑΣΙΑΣ</vt:lpstr>
      <vt:lpstr>ΟΙ ΦΑΣΕΙΣ ΤΗΣ ΕΠΙΚΟΙΝΩΝΙΑΚΗΣ ΔΙΑΔΙΚΑΣΙΑΣ</vt:lpstr>
      <vt:lpstr>ΟΙ ΦΑΣΕΙΣ ΤΗΣ ΕΠΙΚΟΙΝΩΝΙΑΚΗΣ ΔΙΑΔΙΚΑΣΙΑΣ</vt:lpstr>
      <vt:lpstr>ΕΠΙΚΟΙΝΩΝΙΑ στΙΣ ΕΠΙΧΕΙΡΗΣΕΙΣ</vt:lpstr>
      <vt:lpstr>ΕΠΙΚΟΙΝΩΝΙΑ στΙΣ ΕΠΙΧΕΙΡΗΣΕΙΣ</vt:lpstr>
      <vt:lpstr>ΕΠΙΚΟΙΝΩΝΙΑ στΙΣ ΕΠΙΧΕΙΡΗΣΕΙΣ</vt:lpstr>
      <vt:lpstr>ΕΠΙΚΟΙΝΩΝΙΑ στΙΣ ΕΠΙΧΕΙΡΗΣΕΙΣ</vt:lpstr>
      <vt:lpstr>ΧΡΗΣΙΜΟΤΗΤΑ ΤΩΝ ΕΠΙΧΕΙΡΗΣΙΑΚΩΝ ΕΠΙΚΟΙΝΩΝΙΩΝ</vt:lpstr>
      <vt:lpstr>ΧΡΗΣΙΜΟΤΗΤΑ ΤΩΝ ΕΠΙΧΕΙΡΗΣΙΑΚΩΝ ΕΠΙΚΟΙΝΩΝΙΩΝ</vt:lpstr>
      <vt:lpstr>Η ΔΙΑΔΙΚΑΣΙΑ ΤΗΣ ΕΣΩΤΕΡΙΚΗΣ ΕΠΙΧΕΙΡΗΣΙΑΚΗΣ ΕΠΙΚΟΙΝΩΝΙΑΣ</vt:lpstr>
      <vt:lpstr>Η ΔΙΑΔΙΚΑΣΙΑ ΤΗΣ ΕΣΩΤΕΡΙΚΗΣ ΕΠΙΧΕΙΡΗΣΙΑΚΗΣ ΕΠΙΚΟΙΝΩΝΙΑΣ</vt:lpstr>
      <vt:lpstr>Η ΔΙΑΔΙΚΑΣΙΑ ΤΗΣ ΕΣΩΤΕΡΙΚΗΣ ΕΠΙΧΕΙΡΗΣΙΑΚΗΣ ΕΠΙΚΟΙΝΩΝΙΑΣ</vt:lpstr>
      <vt:lpstr>Η ΔΙΑΔΙΚΑΣΙΑ ΤΗΣ ΕΣΩΤΕΡΙΚΗΣ ΕΠΙΧΕΙΡΗΣΙΑΚΗΣ ΕΠΙΚΟΙΝΩΝΙΑΣ</vt:lpstr>
      <vt:lpstr>Η ΔΙΑΔΙΚΑΣΙΑ ΤΗΣ ΕΣΩΤΕΡΙΚΗΣ ΕΠΙΧΕΙΡΗΣΙΑΚΗΣ ΕΠΙΚΟΙΝΩΝΙΑΣ</vt:lpstr>
      <vt:lpstr>Η ΔΙΑΔΙΚΑΣΙΑ ΤΗΣ ΕΣΩΤΕΡΙΚΗΣ ΕΠΙΧΕΙΡΗΣΙΑΚΗΣ ΕΠΙΚΟΙΝΩΝΙΑΣ</vt:lpstr>
      <vt:lpstr>Η ΔΙΑΔΙΚΑΣΙΑ ΤΗΣ ΕΣΩΤΕΡΙΚΗΣ ΕΠΙΧΕΙΡΗΣΙΑΚΗΣ ΕΠΙΚΟΙΝΩΝΙΑΣ</vt:lpstr>
      <vt:lpstr>Η ΔΙΑΔΙΚΑΣΙΑ ΤΗΣ ΕΣΩΤΕΡΙΚΗΣ ΕΠΙΧΕΙΡΗΣΙΑΚΗΣ ΕΠΙΚΟΙΝΩΝΙΑΣ</vt:lpstr>
      <vt:lpstr>Η ΔΙΑΔΙΚΑΣΙΑ ΤΗΣ ΕΣΩΤΕΡΙΚΗΣ ΕΠΙΧΕΙΡΗΣΙΑΚΗΣ ΕΠΙΚΟΙΝΩΝΙΑΣ</vt:lpstr>
      <vt:lpstr>Η ΔΙΑΔΙΚΑΣΙΑ ΤΗΣ ΕΣΩΤΕΡΙΚΗΣ ΕΠΙΧΕΙΡΗΣΙΑΚΗΣ ΕΠΙΚΟΙΝΩΝΙΑΣ</vt:lpstr>
      <vt:lpstr>Η ΔΙΑΔΙΚΑΣΙΑ ΤΗΣ ΕΣΩΤΕΡΙΚΗΣ ΕΠΙΧΕΙΡΗΣΙΑΚΗΣ ΕΠΙΚΟΙΝΩΝΙΑΣ</vt:lpstr>
      <vt:lpstr>Η ΔΙΑΔΙΚΑΣΙΑ ΤΗΣ ΕΣΩΤΕΡΙΚΗΣ ΕΠΙΧΕΙΡΗΣΙΑΚΗΣ ΕΠΙΚΟΙΝΩΝΙΑΣ</vt:lpstr>
      <vt:lpstr>Η ΔΙΑΔΙΚΑΣΙΑ ΤΗΣ ΕΣΩΤΕΡΙΚΗΣ ΕΠΙΧΕΙΡΗΣΙΑΚΗΣ ΕΠΙΚΟΙΝΩΝΙΑΣ</vt:lpstr>
      <vt:lpstr>Η ΔΙΑΔΙΚΑΣΙΑ ΤΗΣ ΕΣΩΤΕΡΙΚΗΣ ΕΠΙΧΕΙΡΗΣΙΑΚΗΣ ΕΠΙΚΟΙΝΩΝΙΑΣ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Διάταξη τίτλου</dc:title>
  <dc:creator>Thodoros Sgourakis</dc:creator>
  <cp:lastModifiedBy>tsgourakis</cp:lastModifiedBy>
  <cp:revision>33</cp:revision>
  <dcterms:created xsi:type="dcterms:W3CDTF">2024-03-05T05:45:00Z</dcterms:created>
  <dcterms:modified xsi:type="dcterms:W3CDTF">2024-10-31T07:37:02Z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CampaignTags">
    <vt:lpwstr/>
  </property>
  <property fmtid="{D5CDD505-2E9C-101B-9397-08002B2CF9AE}" pid="7" name="ScenarioTags">
    <vt:lpwstr/>
  </property>
  <property fmtid="{D5CDD505-2E9C-101B-9397-08002B2CF9AE}" pid="8" name="ICV">
    <vt:lpwstr>D20BA4A1CF714DFB8AD77D747C71CE34_12</vt:lpwstr>
  </property>
  <property fmtid="{D5CDD505-2E9C-101B-9397-08002B2CF9AE}" pid="9" name="KSOProductBuildVer">
    <vt:lpwstr>1033-12.2.0.18607</vt:lpwstr>
  </property>
</Properties>
</file>