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1" r:id="rId3"/>
    <p:sldId id="262" r:id="rId4"/>
    <p:sldId id="263" r:id="rId5"/>
    <p:sldId id="265" r:id="rId6"/>
    <p:sldId id="266" r:id="rId7"/>
    <p:sldId id="267" r:id="rId8"/>
    <p:sldId id="268" r:id="rId9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79" d="100"/>
          <a:sy n="79" d="100"/>
        </p:scale>
        <p:origin x="-342" y="-7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541D5F5-6E49-41BD-A135-A87EE057E2F6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24A0433C-7446-4B14-9B3D-7BAA16BCFE87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3073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1"/>
            <a:ext cx="23044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936" y="1122363"/>
            <a:ext cx="8789286" cy="2387600"/>
          </a:xfrm>
        </p:spPr>
        <p:txBody>
          <a:bodyPr anchor="b">
            <a:normAutofit/>
          </a:bodyPr>
          <a:lstStyle>
            <a:lvl1pPr algn="l">
              <a:defRPr sz="47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5936" y="3602038"/>
            <a:ext cx="8789286" cy="1655762"/>
          </a:xfrm>
        </p:spPr>
        <p:txBody>
          <a:bodyPr>
            <a:normAutofit/>
          </a:bodyPr>
          <a:lstStyle>
            <a:lvl1pPr marL="0" indent="0" algn="l">
              <a:buNone/>
              <a:defRPr sz="1999" cap="all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5668" y="5410202"/>
            <a:ext cx="2742486" cy="365125"/>
          </a:xfrm>
        </p:spPr>
        <p:txBody>
          <a:bodyPr/>
          <a:lstStyle/>
          <a:p>
            <a:pPr rtl="0"/>
            <a:fld id="{226CD5AF-41BF-4A97-96EB-BBF7291C9F4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5936" y="5410202"/>
            <a:ext cx="5123551" cy="365125"/>
          </a:xfrm>
        </p:spPr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4334" y="5410200"/>
            <a:ext cx="770888" cy="365125"/>
          </a:xfrm>
        </p:spPr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16154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4304665"/>
            <a:ext cx="9909774" cy="819355"/>
          </a:xfrm>
        </p:spPr>
        <p:txBody>
          <a:bodyPr anchor="b">
            <a:normAutofit/>
          </a:bodyPr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114" y="606426"/>
            <a:ext cx="9909773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199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5124020"/>
            <a:ext cx="9908278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5966901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59" y="609600"/>
            <a:ext cx="9903375" cy="3429000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4419600"/>
            <a:ext cx="9901880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22421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748429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365557"/>
            <a:ext cx="8750020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4" y="4309919"/>
            <a:ext cx="990342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60" name="TextBox 59"/>
          <p:cNvSpPr txBox="1"/>
          <p:nvPr/>
        </p:nvSpPr>
        <p:spPr>
          <a:xfrm>
            <a:off x="903277" y="732394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4626" y="276497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5173354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2134042"/>
            <a:ext cx="9903421" cy="2511835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4657655"/>
            <a:ext cx="9901926" cy="1140644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717556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990341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113" y="2674463"/>
            <a:ext cx="319606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625" y="3360263"/>
            <a:ext cx="3207899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591" y="2677635"/>
            <a:ext cx="318355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3040" y="3363435"/>
            <a:ext cx="319499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397" y="2674463"/>
            <a:ext cx="319413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0397" y="3360263"/>
            <a:ext cx="319413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867347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114" y="609600"/>
            <a:ext cx="990341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116" y="4404596"/>
            <a:ext cx="3194408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116" y="2666998"/>
            <a:ext cx="3194408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116" y="4980859"/>
            <a:ext cx="3194408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7884" y="4404596"/>
            <a:ext cx="3199567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7884" y="2666998"/>
            <a:ext cx="319810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6424" y="4980857"/>
            <a:ext cx="3199567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523" y="4404595"/>
            <a:ext cx="318991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0398" y="2666998"/>
            <a:ext cx="319413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0397" y="4980855"/>
            <a:ext cx="319413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7782924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0760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6" y="609600"/>
            <a:ext cx="2004489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113" y="609600"/>
            <a:ext cx="7746572" cy="5181601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246219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0970C8C-7521-4333-A2D4-8FDE755E311E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3892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1419227"/>
            <a:ext cx="9903420" cy="2852737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4" y="4424362"/>
            <a:ext cx="9903420" cy="1374776"/>
          </a:xfrm>
        </p:spPr>
        <p:txBody>
          <a:bodyPr>
            <a:normAutofit/>
          </a:bodyPr>
          <a:lstStyle>
            <a:lvl1pPr marL="0" indent="0">
              <a:buNone/>
              <a:defRPr sz="1799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8701D3-BB76-4576-BBEC-D6511536E842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6453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113" y="2249486"/>
            <a:ext cx="4877119" cy="354171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2249486"/>
            <a:ext cx="4873941" cy="354171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8E28EC-16A4-4C84-9505-D9615340AE9F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2413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19127"/>
            <a:ext cx="990342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663" y="2249486"/>
            <a:ext cx="464857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13" y="3073398"/>
            <a:ext cx="4877121" cy="271780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9141" y="2249485"/>
            <a:ext cx="464539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3073398"/>
            <a:ext cx="4873940" cy="271780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891DA8-0051-4982-8D40-4AA13BC8B551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23171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3A2E94-2C9F-4369-9E33-5C30AA775F7A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6289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6411D2D-BE5D-4550-91E5-2DC7D930CDD3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9699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07" y="609601"/>
            <a:ext cx="3855033" cy="1639884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858" y="592666"/>
            <a:ext cx="5889675" cy="5198534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407" y="2249486"/>
            <a:ext cx="3855033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7B2FD9D-0080-49F7-8B52-E0679D6C3F4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5772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5932963" cy="1639886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8799" y="609602"/>
            <a:ext cx="3665735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2249486"/>
            <a:ext cx="5932966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94F10B-4B65-4452-9D0E-1AFA71F8F9C3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2700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4" y="1"/>
            <a:ext cx="12050749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5" y="2249487"/>
            <a:ext cx="99034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4979" y="588327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B67B838-77EF-40C9-87FB-20C22202D488}" type="datetime1">
              <a:rPr lang="el-GR" smtClean="0"/>
              <a:pPr rtl="0"/>
              <a:t>13/11/2024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114" y="5883276"/>
            <a:ext cx="6237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3645" y="5883275"/>
            <a:ext cx="77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0246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98613" y="980729"/>
            <a:ext cx="8283272" cy="144854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4800" dirty="0" smtClean="0"/>
              <a:t>ΑΠΟΤΕΛΕΣΜΑΤΙΚ</a:t>
            </a:r>
            <a:r>
              <a:rPr lang="el-GR" sz="4800" dirty="0" smtClean="0"/>
              <a:t>Η ΕΠΙΚΟΙΝΩΝΙΑ</a:t>
            </a:r>
            <a:endParaRPr lang="el-GR" sz="4800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idx="1"/>
          </p:nvPr>
        </p:nvSpPr>
        <p:spPr>
          <a:xfrm>
            <a:off x="1598613" y="4581128"/>
            <a:ext cx="7264623" cy="829071"/>
          </a:xfrm>
        </p:spPr>
        <p:txBody>
          <a:bodyPr rtlCol="0">
            <a:normAutofit/>
          </a:bodyPr>
          <a:lstStyle/>
          <a:p>
            <a:pPr algn="ctr" rtl="0"/>
            <a:r>
              <a:rPr lang="en-US" dirty="0"/>
              <a:t>                     </a:t>
            </a:r>
            <a:r>
              <a:rPr lang="el-GR" sz="2400" dirty="0" err="1"/>
              <a:t>Εξαμηνο</a:t>
            </a:r>
            <a:r>
              <a:rPr lang="en-US" sz="2400" dirty="0"/>
              <a:t>: </a:t>
            </a:r>
            <a:r>
              <a:rPr lang="el-GR" sz="2400" dirty="0" smtClean="0"/>
              <a:t>2024Β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52090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1341884" y="1700808"/>
            <a:ext cx="99034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3200" dirty="0" smtClean="0"/>
              <a:t>Στην προσπάθεια μεγιστοποίησης των  αποτελεσμάτων του εκπεμπόμενου μηνύματος μας,  είναι σημαντικό όταν λειτουργούμε ως </a:t>
            </a:r>
            <a:r>
              <a:rPr lang="el-GR" sz="3200" b="1" i="1" dirty="0" smtClean="0"/>
              <a:t>πομπός,</a:t>
            </a:r>
            <a:r>
              <a:rPr lang="el-GR" sz="3200" dirty="0" smtClean="0"/>
              <a:t> να ακλουθούμε  μια σειρά από βήματα προκείμενου να πετύχουμε τον επιδιωκόμενο στόχο κατά την επικοινωνία μας εντός της επιχείρησης.</a:t>
            </a: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549796" y="188640"/>
            <a:ext cx="1062349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Ξεκαθαρίστε τις ιδέες σας πριν επικοινωνήσετε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Εξετάστε τον πραγματικό σκοπό της επικοινωνίας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Ελάτε στη θέση του άλλου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Προσέχετε τον τόνο της φωνής και τα υπονοούμενα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Προσαρμογή στον κόσμο του δέκτη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Χρησιμοποίηση ανάδρασης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Χρησιμοποίηση άμεσης, απλής γλώσσας</a:t>
            </a:r>
            <a:r>
              <a:rPr lang="el-GR" sz="3200" dirty="0" smtClean="0"/>
              <a:t>, με σαφήνεια</a:t>
            </a:r>
          </a:p>
          <a:p>
            <a:pPr lvl="0">
              <a:lnSpc>
                <a:spcPct val="150000"/>
              </a:lnSpc>
            </a:pPr>
            <a:r>
              <a:rPr lang="el-GR" sz="3200" dirty="0" smtClean="0"/>
              <a:t> </a:t>
            </a:r>
            <a:r>
              <a:rPr lang="el-GR" sz="3200" dirty="0" smtClean="0"/>
              <a:t>  </a:t>
            </a:r>
            <a:r>
              <a:rPr lang="el-GR" sz="3200" dirty="0" smtClean="0"/>
              <a:t> και συντομία.</a:t>
            </a:r>
            <a:endParaRPr lang="el-GR" sz="3200" dirty="0" smtClean="0"/>
          </a:p>
          <a:p>
            <a:pPr lvl="0"/>
            <a:r>
              <a:rPr lang="el-GR" sz="3200" dirty="0" smtClean="0"/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1268760"/>
            <a:ext cx="10407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Να μην υποκρίνεστε- προσποιείστε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Επικύρωση των λόγων με πράξεις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Χρησιμοποίηση της πρόσωπο με </a:t>
            </a:r>
            <a:r>
              <a:rPr lang="el-GR" sz="3200" dirty="0" smtClean="0"/>
              <a:t>πρόσωπο </a:t>
            </a:r>
          </a:p>
          <a:p>
            <a:pPr lvl="0">
              <a:lnSpc>
                <a:spcPct val="150000"/>
              </a:lnSpc>
            </a:pPr>
            <a:r>
              <a:rPr lang="el-GR" sz="3200" dirty="0" smtClean="0"/>
              <a:t>    </a:t>
            </a:r>
            <a:r>
              <a:rPr lang="el-GR" sz="3200" dirty="0" smtClean="0"/>
              <a:t>επικοινωνίας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3200" dirty="0" smtClean="0"/>
              <a:t> Χρησιμοποίηση διαφορετικών τύπων επικοινωνίας</a:t>
            </a:r>
          </a:p>
          <a:p>
            <a:pPr lvl="0">
              <a:lnSpc>
                <a:spcPct val="150000"/>
              </a:lnSpc>
            </a:pPr>
            <a:r>
              <a:rPr lang="el-GR" sz="3200" dirty="0" smtClean="0"/>
              <a:t>    ταυτόχρονα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ΒΑΣΙΚΕΣ ΑΡΧΕΣ ΧΡΗΣΗΣ ΤΗΣ ΕΠΙΚΟΙΝΩΝΙΑΣ ΓΙΑ ΤΟΥΣ ΔΙΕΥΘΥΝΤΕΣ –</a:t>
            </a:r>
            <a:r>
              <a:rPr lang="en-US" b="1" dirty="0" smtClean="0"/>
              <a:t>MANAGERS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Η σωστή επικοινωνία συμβάλλει αποτελεσματικά στην πραγματοποίηση του έργου της επιχείρησης και ο Διευθυντής – </a:t>
            </a:r>
            <a:r>
              <a:rPr lang="en-US" dirty="0" smtClean="0"/>
              <a:t>Manager </a:t>
            </a:r>
            <a:r>
              <a:rPr lang="el-GR" dirty="0" smtClean="0"/>
              <a:t>οφείλει να καλός διαχειριστής της.  </a:t>
            </a:r>
          </a:p>
          <a:p>
            <a:pPr algn="just">
              <a:buNone/>
            </a:pPr>
            <a:r>
              <a:rPr lang="el-GR" dirty="0" smtClean="0"/>
              <a:t>  Το ποσοστό του χρόνου που αφιερώνει κάποιος διευθυντής στην επικοινωνία ποικίλει ανάλογα με τα καθήκοντα και το ρόλο του. Έρευνες έχουν δείξει ότι ο χρόνος μεταβάλλεται από 50% μέχρι 80% του εργάσιμου χρόνο του. 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i="1" u="sng" dirty="0" smtClean="0"/>
              <a:t>ΠΡΟΦΟΡΙΚΗ ΕΠΙΚΟΙΝΩΝΙΑ- </a:t>
            </a:r>
            <a:br>
              <a:rPr lang="el-GR" b="1" i="1" u="sng" dirty="0" smtClean="0"/>
            </a:br>
            <a:r>
              <a:rPr lang="el-GR" b="1" i="1" u="sng" dirty="0" smtClean="0"/>
              <a:t>Ο </a:t>
            </a:r>
            <a:r>
              <a:rPr lang="el-GR" b="1" i="1" u="sng" dirty="0" err="1" smtClean="0"/>
              <a:t>διευθυντησ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οφειλει</a:t>
            </a:r>
            <a:r>
              <a:rPr lang="el-GR" b="1" i="1" u="sng" dirty="0" smtClean="0"/>
              <a:t> να </a:t>
            </a:r>
            <a:r>
              <a:rPr lang="el-GR" b="1" i="1" u="sng" dirty="0" err="1" smtClean="0"/>
              <a:t>ακουει</a:t>
            </a:r>
            <a:r>
              <a:rPr lang="el-GR" b="1" i="1" u="sng" dirty="0" smtClean="0"/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1115" y="1988840"/>
            <a:ext cx="9903419" cy="4392488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dirty="0" smtClean="0"/>
              <a:t> Η ακρόαση προϋποθέτει ότι πρέπει να καταβάλουμε κάποια προσπάθεια και εμείς πολλές  φορές δεν το κάνουμε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 Η ακρόαση σαν διαδικασία είναι δύσκολη και χρειάζεται μεγάλη </a:t>
            </a:r>
          </a:p>
          <a:p>
            <a:pPr algn="just">
              <a:buNone/>
            </a:pPr>
            <a:r>
              <a:rPr lang="el-GR" dirty="0" smtClean="0"/>
              <a:t>     προσπάθεια,  προσοχή και  ικανότητα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 Τα άτομα νομίζουν ότι γνωρίζουν αυτά που θέλει να πει ο συνομιλητής τους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 Τα άτομα δεν συγκεντρώνουν το μυαλό τους σε αυτά που λέει ο συνομιλητής τους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 Πολλές φορές τα άτομα </a:t>
            </a:r>
            <a:r>
              <a:rPr lang="el-GR" dirty="0" smtClean="0"/>
              <a:t>ακούν </a:t>
            </a:r>
            <a:r>
              <a:rPr lang="el-GR" dirty="0" smtClean="0"/>
              <a:t>αυτά που θέλουν και τα συμφέρει να ακούν.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i="1" u="sng" dirty="0" smtClean="0"/>
              <a:t>ΠΡΟΦΟΡΙΚΗ ΕΠΙΚΟΙΝΩΝΙΑ- </a:t>
            </a:r>
            <a:br>
              <a:rPr lang="el-GR" b="1" i="1" u="sng" dirty="0" smtClean="0"/>
            </a:br>
            <a:r>
              <a:rPr lang="el-GR" b="1" i="1" u="sng" dirty="0" smtClean="0"/>
              <a:t>Ο </a:t>
            </a:r>
            <a:r>
              <a:rPr lang="el-GR" b="1" i="1" u="sng" dirty="0" err="1" smtClean="0"/>
              <a:t>διευθυντησ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οφειλει</a:t>
            </a:r>
            <a:r>
              <a:rPr lang="el-GR" b="1" i="1" u="sng" dirty="0" smtClean="0"/>
              <a:t> να </a:t>
            </a:r>
            <a:r>
              <a:rPr lang="el-GR" b="1" i="1" u="sng" dirty="0" err="1" smtClean="0"/>
              <a:t>ακουει</a:t>
            </a:r>
            <a:r>
              <a:rPr lang="el-GR" b="1" i="1" u="sng" dirty="0" smtClean="0"/>
              <a:t/>
            </a:r>
            <a:br>
              <a:rPr lang="el-GR" b="1" i="1" u="sng" dirty="0" smtClean="0"/>
            </a:br>
            <a:r>
              <a:rPr lang="el-GR" b="1" i="1" u="sng" dirty="0" err="1" smtClean="0"/>
              <a:t>οδηγιεσ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καλησ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ακροασησ</a:t>
            </a:r>
            <a:r>
              <a:rPr lang="el-GR" b="1" i="1" u="sng" dirty="0" smtClean="0"/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1115" y="1988840"/>
            <a:ext cx="9903419" cy="43924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  Μη μιλάς αδιάκοπα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Δείξε στο συνομιλητή σου ότι θέλεις να τον ακούσεις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απωθείς τους εξωτερικούς περισπασμούς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έχεις υπομονή 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διατηρείς την ψυχραιμία σου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είσαι ήπιος στην κριτική και την αντιπαράθεση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υποβάλλεις ερωτήσεις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προσπαθείς να εκφράζεσαι και όχι να εντυπωσιάζεις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Να κάνεις πραγματικότητα την επικοινωνία διπλής κατεύθυνσης</a:t>
            </a:r>
          </a:p>
          <a:p>
            <a:pPr algn="just">
              <a:buFont typeface="Wingdings" pitchFamily="2" charset="2"/>
              <a:buChar char="ü"/>
            </a:pPr>
            <a:endParaRPr lang="el-G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i="1" u="sng" dirty="0" smtClean="0"/>
              <a:t>ΠΡΟΦΟΡΙΚΗ ΕΠΙΚΟΙΝΩΝΙΑ- </a:t>
            </a:r>
            <a:br>
              <a:rPr lang="el-GR" b="1" i="1" u="sng" dirty="0" smtClean="0"/>
            </a:br>
            <a:r>
              <a:rPr lang="el-GR" b="1" i="1" u="sng" dirty="0" smtClean="0"/>
              <a:t>η </a:t>
            </a:r>
            <a:r>
              <a:rPr lang="el-GR" b="1" i="1" u="sng" dirty="0" err="1" smtClean="0"/>
              <a:t>συνταγη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τησ</a:t>
            </a:r>
            <a:r>
              <a:rPr lang="el-GR" b="1" i="1" u="sng" dirty="0" smtClean="0"/>
              <a:t> </a:t>
            </a:r>
            <a:r>
              <a:rPr lang="el-GR" b="1" i="1" u="sng" dirty="0" err="1" smtClean="0"/>
              <a:t>επιτυχιασ</a:t>
            </a:r>
            <a:r>
              <a:rPr lang="el-GR" b="1" i="1" u="sng" dirty="0" smtClean="0"/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141115" y="1700808"/>
            <a:ext cx="9903419" cy="4968552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</a:t>
            </a:r>
            <a:r>
              <a:rPr lang="el-GR" sz="3800" dirty="0" smtClean="0"/>
              <a:t>Να μιλάει καθαρά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παρουσιάζει τα θέματα απλά και με σαφήνεια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Να υπάρχει λογική σειρά στη διατύπωση των ιδεών του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παρουσιάζει συχνά συμπεράσματα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διατηρεί οπτική επαφή με  τον συνομιλητή του και να παίρνει    ανατροφοδότηση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δίνει την ευκαιρία για ερωτήσεις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έχει υπομονή 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διαθέτει τις δεξιότητες της ακρόασης</a:t>
            </a:r>
          </a:p>
          <a:p>
            <a:pPr>
              <a:buFont typeface="Wingdings" pitchFamily="2" charset="2"/>
              <a:buChar char="ü"/>
            </a:pPr>
            <a:r>
              <a:rPr lang="el-GR" sz="3800" dirty="0" smtClean="0"/>
              <a:t> Να αντιδρά γρήγορα στην ανατροφοδότηση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Κύκλωμα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Θέμα του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63</TotalTime>
  <Words>403</Words>
  <Application>Microsoft Office PowerPoint</Application>
  <PresentationFormat>Προσαρμογή</PresentationFormat>
  <Paragraphs>52</Paragraphs>
  <Slides>8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Κύκλωμα</vt:lpstr>
      <vt:lpstr>ΑΠΟΤΕΛΕΣΜΑΤΙΚΗ ΕΠΙΚΟΙΝΩΝΙΑ</vt:lpstr>
      <vt:lpstr>Διαφάνεια 2</vt:lpstr>
      <vt:lpstr>Διαφάνεια 3</vt:lpstr>
      <vt:lpstr>Διαφάνεια 4</vt:lpstr>
      <vt:lpstr>ΒΑΣΙΚΕΣ ΑΡΧΕΣ ΧΡΗΣΗΣ ΤΗΣ ΕΠΙΚΟΙΝΩΝΙΑΣ ΓΙΑ ΤΟΥΣ ΔΙΕΥΘΥΝΤΕΣ –MANAGERS  </vt:lpstr>
      <vt:lpstr>ΠΡΟΦΟΡΙΚΗ ΕΠΙΚΟΙΝΩΝΙΑ-  Ο διευθυντησ οφειλει να ακουει: </vt:lpstr>
      <vt:lpstr>ΠΡΟΦΟΡΙΚΗ ΕΠΙΚΟΙΝΩΝΙΑ-  Ο διευθυντησ οφειλει να ακουει οδηγιεσ καλησ ακροασησ: </vt:lpstr>
      <vt:lpstr>ΠΡΟΦΟΡΙΚΗ ΕΠΙΚΟΙΝΩΝΙΑ-  η συνταγη τησ επιτυχιασ: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Διάταξη τίτλου</dc:title>
  <dc:creator>Thodoros Sgourakis</dc:creator>
  <cp:lastModifiedBy>Μάρθα</cp:lastModifiedBy>
  <cp:revision>13</cp:revision>
  <dcterms:created xsi:type="dcterms:W3CDTF">2024-03-05T05:45:30Z</dcterms:created>
  <dcterms:modified xsi:type="dcterms:W3CDTF">2024-11-13T18:12:09Z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