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2EA85FB-D1CC-4684-B7EC-A4CC770058A0}" type="datetimeFigureOut">
              <a:rPr lang="el-GR" smtClean="0"/>
              <a:t>9/2/1980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F2FEB2-1B77-4EDB-AE93-509EDB391A6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85FB-D1CC-4684-B7EC-A4CC770058A0}" type="datetimeFigureOut">
              <a:rPr lang="el-GR" smtClean="0"/>
              <a:t>9/2/1980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FEB2-1B77-4EDB-AE93-509EDB391A6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EA85FB-D1CC-4684-B7EC-A4CC770058A0}" type="datetimeFigureOut">
              <a:rPr lang="el-GR" smtClean="0"/>
              <a:t>9/2/1980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CF2FEB2-1B77-4EDB-AE93-509EDB391A6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85FB-D1CC-4684-B7EC-A4CC770058A0}" type="datetimeFigureOut">
              <a:rPr lang="el-GR" smtClean="0"/>
              <a:t>9/2/1980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F2FEB2-1B77-4EDB-AE93-509EDB391A6A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85FB-D1CC-4684-B7EC-A4CC770058A0}" type="datetimeFigureOut">
              <a:rPr lang="el-GR" smtClean="0"/>
              <a:t>9/2/1980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CF2FEB2-1B77-4EDB-AE93-509EDB391A6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EA85FB-D1CC-4684-B7EC-A4CC770058A0}" type="datetimeFigureOut">
              <a:rPr lang="el-GR" smtClean="0"/>
              <a:t>9/2/1980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CF2FEB2-1B77-4EDB-AE93-509EDB391A6A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EA85FB-D1CC-4684-B7EC-A4CC770058A0}" type="datetimeFigureOut">
              <a:rPr lang="el-GR" smtClean="0"/>
              <a:t>9/2/1980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CF2FEB2-1B77-4EDB-AE93-509EDB391A6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85FB-D1CC-4684-B7EC-A4CC770058A0}" type="datetimeFigureOut">
              <a:rPr lang="el-GR" smtClean="0"/>
              <a:t>9/2/1980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F2FEB2-1B77-4EDB-AE93-509EDB391A6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85FB-D1CC-4684-B7EC-A4CC770058A0}" type="datetimeFigureOut">
              <a:rPr lang="el-GR" smtClean="0"/>
              <a:t>9/2/1980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F2FEB2-1B77-4EDB-AE93-509EDB391A6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A85FB-D1CC-4684-B7EC-A4CC770058A0}" type="datetimeFigureOut">
              <a:rPr lang="el-GR" smtClean="0"/>
              <a:t>9/2/1980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F2FEB2-1B77-4EDB-AE93-509EDB391A6A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2EA85FB-D1CC-4684-B7EC-A4CC770058A0}" type="datetimeFigureOut">
              <a:rPr lang="el-GR" smtClean="0"/>
              <a:t>9/2/1980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CF2FEB2-1B77-4EDB-AE93-509EDB391A6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EA85FB-D1CC-4684-B7EC-A4CC770058A0}" type="datetimeFigureOut">
              <a:rPr lang="el-GR" smtClean="0"/>
              <a:t>9/2/1980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CF2FEB2-1B77-4EDB-AE93-509EDB391A6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304255"/>
          </a:xfrm>
        </p:spPr>
        <p:txBody>
          <a:bodyPr>
            <a:normAutofit/>
          </a:bodyPr>
          <a:lstStyle/>
          <a:p>
            <a:r>
              <a:rPr lang="el-GR" b="1" dirty="0" err="1" smtClean="0"/>
              <a:t>Μαθημα</a:t>
            </a:r>
            <a:r>
              <a:rPr lang="el-GR" b="1" dirty="0" smtClean="0"/>
              <a:t>: </a:t>
            </a:r>
            <a:r>
              <a:rPr lang="el-GR" b="1" dirty="0" err="1" smtClean="0"/>
              <a:t>Αιμοδοσια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Γ’ </a:t>
            </a:r>
            <a:r>
              <a:rPr lang="el-GR" b="1" dirty="0" err="1" smtClean="0"/>
              <a:t>εξαμηνο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l-GR" sz="5400" b="1" dirty="0" smtClean="0"/>
              <a:t/>
            </a:r>
            <a:br>
              <a:rPr lang="el-GR" sz="5400" b="1" dirty="0" smtClean="0"/>
            </a:br>
            <a:r>
              <a:rPr lang="el-GR" sz="8000" dirty="0" smtClean="0"/>
              <a:t> </a:t>
            </a:r>
            <a:r>
              <a:rPr lang="el-GR" sz="8000" dirty="0" smtClean="0"/>
              <a:t>Σ.Α.Ε.Κ. </a:t>
            </a:r>
            <a:r>
              <a:rPr lang="el-GR" sz="8000" dirty="0" err="1" smtClean="0"/>
              <a:t>Σίνδου</a:t>
            </a:r>
            <a:r>
              <a:rPr lang="el-GR" sz="8000" dirty="0" smtClean="0"/>
              <a:t/>
            </a:r>
            <a:br>
              <a:rPr lang="el-GR" sz="8000" dirty="0" smtClean="0"/>
            </a:br>
            <a:r>
              <a:rPr lang="el-GR" sz="8000" dirty="0" smtClean="0"/>
              <a:t>Βοηθός Νοσηλευτή </a:t>
            </a:r>
            <a:r>
              <a:rPr lang="el-GR" sz="8000" dirty="0" smtClean="0"/>
              <a:t>Γενικής </a:t>
            </a:r>
            <a:r>
              <a:rPr lang="el-GR" sz="8000" dirty="0" smtClean="0"/>
              <a:t>Νοσηλείας</a:t>
            </a:r>
            <a:endParaRPr lang="el-GR" sz="80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Χωροταξική δομή αιμοδοσίας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/>
              <a:t>Αίθουσα παραγώγων: </a:t>
            </a:r>
            <a:r>
              <a:rPr lang="el-GR" dirty="0" smtClean="0"/>
              <a:t>Είναι το εργαστήριο που παρασκευάζονται και φυλάσσονται τα παράγωγα αίματος( πλάσμα και αιμοπετάλια ) Πρέπει να διαθέτει μεγάλες ψυκτικές φυγόκεντρους, καταψύκτες πλάσματος και </a:t>
            </a:r>
            <a:r>
              <a:rPr lang="el-GR" dirty="0" err="1" smtClean="0"/>
              <a:t>ανακινητήρες</a:t>
            </a:r>
            <a:r>
              <a:rPr lang="el-GR" dirty="0" smtClean="0"/>
              <a:t> </a:t>
            </a:r>
            <a:r>
              <a:rPr lang="el-GR" dirty="0" err="1" smtClean="0"/>
              <a:t>αίμοπεταλίων</a:t>
            </a:r>
            <a:endParaRPr lang="el-GR" dirty="0" smtClean="0"/>
          </a:p>
          <a:p>
            <a:r>
              <a:rPr lang="el-GR" b="1" dirty="0" smtClean="0"/>
              <a:t>Αίθουσα </a:t>
            </a:r>
            <a:r>
              <a:rPr lang="el-GR" b="1" dirty="0" err="1" smtClean="0"/>
              <a:t>ιολογικού</a:t>
            </a:r>
            <a:r>
              <a:rPr lang="el-GR" b="1" dirty="0" smtClean="0"/>
              <a:t>-ορολογικού ελέγχου: </a:t>
            </a:r>
            <a:r>
              <a:rPr lang="el-GR" dirty="0" smtClean="0"/>
              <a:t>είναι το</a:t>
            </a:r>
            <a:r>
              <a:rPr lang="el-GR" b="1" dirty="0" smtClean="0"/>
              <a:t> </a:t>
            </a:r>
            <a:r>
              <a:rPr lang="el-GR" dirty="0" smtClean="0"/>
              <a:t>εργαστήριο όπου γίνεται ορολογικός έλεγχος των αιμοδοτών για μεταδιδόμενα νοσήματα με αίμα.</a:t>
            </a:r>
            <a:endParaRPr lang="el-G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Εξοπλισμός εργαστηρίου αιμοδοσίας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Ψυγεία , για την φύλαξη των ασκών αίματος</a:t>
            </a:r>
          </a:p>
          <a:p>
            <a:r>
              <a:rPr lang="el-GR" dirty="0" smtClean="0"/>
              <a:t>Αυτόματοι αιματολογικοί αναλυτές. Είναι  μηχανήματα μέτρησης διαφορετικών ειδών λευκών και ερυθρών αιμοσφαιρίων.  Χρησιμοποιούνται για την μέτρηση του αιματοκρίτη και της αιμοσφαιρίνης</a:t>
            </a:r>
          </a:p>
          <a:p>
            <a:r>
              <a:rPr lang="el-GR" dirty="0" smtClean="0"/>
              <a:t>Μικροσκόπια </a:t>
            </a:r>
            <a:r>
              <a:rPr lang="el-GR" dirty="0" err="1" smtClean="0"/>
              <a:t>Διοφθάλμια</a:t>
            </a:r>
            <a:endParaRPr lang="el-GR" dirty="0" smtClean="0"/>
          </a:p>
          <a:p>
            <a:r>
              <a:rPr lang="el-GR" dirty="0" smtClean="0"/>
              <a:t>Φυγόκεντροι για διαχωρισμό μιγμάτων. Λειτουργεί με την αρχή της καθίζησης . Τα βαρέα υλικά συγκεντρώνονται στο πυθμένα , ενώ τα ελαφρύτερα στην επιφάνεια </a:t>
            </a:r>
          </a:p>
          <a:p>
            <a:r>
              <a:rPr lang="el-GR" dirty="0" smtClean="0"/>
              <a:t>Ζυγοί </a:t>
            </a:r>
          </a:p>
          <a:p>
            <a:r>
              <a:rPr lang="el-GR" dirty="0" smtClean="0"/>
              <a:t>Παρασκευαστήριο που λειτουργεί, όπως σε ένα μικροβιολογικό εργαστήριο</a:t>
            </a:r>
            <a:endParaRPr lang="el-G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Εξοπλισμός εργαστηρίου αιμοδοσίας</a:t>
            </a:r>
            <a:endParaRPr lang="el-G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16832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916832"/>
            <a:ext cx="2664296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077072"/>
            <a:ext cx="2376264" cy="2121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Εξοπλισμός εργαστηρίου αιμοδοσίας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 smtClean="0"/>
              <a:t>Στην αίθουσα αιμοληψιών υπάρχουν όλα τα απαραίτητα υλικά για την αιμοληψία, τα οποία πρέπει να είναι όλα μιας χρήσης και αποστειρωμένα  όπως: 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αντισηπτικά διαλύματα 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αποστειρωμένες γάζες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βαμβάκι 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λάστιχο περίδεσης 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βελόνες </a:t>
            </a:r>
            <a:r>
              <a:rPr lang="el-GR" dirty="0" err="1" smtClean="0"/>
              <a:t>φλεβοκέντησης</a:t>
            </a:r>
            <a:r>
              <a:rPr lang="el-GR" dirty="0" smtClean="0"/>
              <a:t>, </a:t>
            </a:r>
          </a:p>
          <a:p>
            <a:pPr>
              <a:buFont typeface="Courier New" pitchFamily="49" charset="0"/>
              <a:buChar char="o"/>
            </a:pPr>
            <a:r>
              <a:rPr lang="el-GR" dirty="0" err="1" smtClean="0"/>
              <a:t>κλιπς</a:t>
            </a:r>
            <a:r>
              <a:rPr lang="el-GR" dirty="0" smtClean="0"/>
              <a:t> για το κλείσιμο των ασκών 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ασκοί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 σωληνάρια για την λήψη δειγμάτων αίματος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 γάντια </a:t>
            </a:r>
          </a:p>
          <a:p>
            <a:pPr>
              <a:buFont typeface="Courier New" pitchFamily="49" charset="0"/>
              <a:buChar char="o"/>
            </a:pPr>
            <a:r>
              <a:rPr lang="el-GR" dirty="0" err="1" smtClean="0"/>
              <a:t>λευκοπλάστ</a:t>
            </a:r>
            <a:r>
              <a:rPr lang="el-GR" dirty="0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el-GR" dirty="0" smtClean="0"/>
              <a:t>ψαλίδι</a:t>
            </a:r>
            <a:endParaRPr lang="el-G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Εξοπλισμός εργαστηρίου αιμοδοσίας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56792"/>
            <a:ext cx="5402560" cy="489654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b="1" dirty="0" smtClean="0"/>
              <a:t>Ασκοί αίματος:</a:t>
            </a:r>
          </a:p>
          <a:p>
            <a:r>
              <a:rPr lang="el-GR" dirty="0" smtClean="0"/>
              <a:t>Είναι μιας χρήσεως</a:t>
            </a:r>
          </a:p>
          <a:p>
            <a:r>
              <a:rPr lang="el-GR" dirty="0" smtClean="0"/>
              <a:t>Είναι αποστειρωμένοι με γ- ακτινοβολία</a:t>
            </a:r>
          </a:p>
          <a:p>
            <a:r>
              <a:rPr lang="el-GR" dirty="0" smtClean="0"/>
              <a:t>Είναι </a:t>
            </a:r>
            <a:r>
              <a:rPr lang="el-GR" dirty="0" err="1" smtClean="0"/>
              <a:t>ευκολόχρηστοι</a:t>
            </a:r>
            <a:r>
              <a:rPr lang="el-GR" dirty="0" smtClean="0"/>
              <a:t> λόγω μικρού μεγέθους</a:t>
            </a:r>
          </a:p>
          <a:p>
            <a:r>
              <a:rPr lang="el-GR" dirty="0" smtClean="0"/>
              <a:t>Είναι άθραυστοι</a:t>
            </a:r>
          </a:p>
          <a:p>
            <a:r>
              <a:rPr lang="el-GR" dirty="0" smtClean="0"/>
              <a:t>Έχουν κλειστό σύστημα αιμοληψίας</a:t>
            </a:r>
          </a:p>
          <a:p>
            <a:r>
              <a:rPr lang="el-GR" dirty="0" smtClean="0"/>
              <a:t>Δεν είναι δυνατή η είσοδος αέρα, οπότε δεν υπάρχει κίνδυνος εμβολής κατά την μετάγγιση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6690" y="4365104"/>
            <a:ext cx="2967310" cy="188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204864"/>
            <a:ext cx="2520280" cy="167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Σας ευχαριστώ πολύ</a:t>
            </a:r>
            <a:endParaRPr lang="el-G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653136"/>
            <a:ext cx="26574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00808"/>
            <a:ext cx="5584741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Αποτελεί το σημαντικότερο βιολογικό υγρό του οργανισμού, έχει σημαντικές ιδιότητες και χαρακτηρίζεται ως </a:t>
            </a:r>
            <a:r>
              <a:rPr lang="el-GR" sz="2800" b="1" dirty="0" smtClean="0"/>
              <a:t>ποταμός ζωής</a:t>
            </a:r>
            <a:endParaRPr lang="el-GR" sz="2800" b="1" dirty="0"/>
          </a:p>
        </p:txBody>
      </p:sp>
      <p:sp>
        <p:nvSpPr>
          <p:cNvPr id="15" name="14 - Θέση περιεχομένου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smtClean="0"/>
              <a:t>Ο όρος προέρχεται από τις λέξεις  δίνω και αίμα, είναι ένας ιδιαίτερος  κλάδος της αιματολογίας που ασχολείται:</a:t>
            </a:r>
          </a:p>
          <a:p>
            <a:r>
              <a:rPr lang="el-GR" dirty="0" smtClean="0"/>
              <a:t>Με την λήψη του αίματος</a:t>
            </a:r>
          </a:p>
          <a:p>
            <a:r>
              <a:rPr lang="el-GR" dirty="0" smtClean="0"/>
              <a:t>Τον έλεγχο και την επεξεργασία του</a:t>
            </a:r>
          </a:p>
          <a:p>
            <a:r>
              <a:rPr lang="el-GR" dirty="0" smtClean="0"/>
              <a:t>Με την μετάγγιση </a:t>
            </a:r>
          </a:p>
          <a:p>
            <a:endParaRPr lang="el-GR" dirty="0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332657"/>
            <a:ext cx="4040188" cy="1008112"/>
          </a:xfrm>
        </p:spPr>
        <p:txBody>
          <a:bodyPr/>
          <a:lstStyle/>
          <a:p>
            <a:pPr algn="ctr"/>
            <a:r>
              <a:rPr lang="el-GR" dirty="0" smtClean="0"/>
              <a:t>Το αίμα</a:t>
            </a:r>
            <a:endParaRPr lang="el-GR" dirty="0"/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548681"/>
            <a:ext cx="4041775" cy="792087"/>
          </a:xfrm>
        </p:spPr>
        <p:txBody>
          <a:bodyPr/>
          <a:lstStyle/>
          <a:p>
            <a:pPr algn="ctr"/>
            <a:r>
              <a:rPr lang="el-GR" dirty="0" smtClean="0"/>
              <a:t>Αιμοδοσία</a:t>
            </a:r>
            <a:endParaRPr lang="el-G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Ιστορική αναδρομή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Από την αρχαιότητα , το αίμα ήταν  για τους ανθρώπους κάτι το μυθικό, με μαγικές και θεραπευτικές ιδιότητες.</a:t>
            </a:r>
          </a:p>
          <a:p>
            <a:r>
              <a:rPr lang="el-GR" dirty="0" smtClean="0"/>
              <a:t>Αναφορές για την χρησιμοποίηση αίματος έχουμε στον Όμηρο  καθώς και σε παπύρους των Αιγυπτίων, Λατίνων , Εβραίων και Συρίων.</a:t>
            </a:r>
          </a:p>
          <a:p>
            <a:r>
              <a:rPr lang="el-GR" dirty="0" smtClean="0"/>
              <a:t>Ως πρώτη μετάγγιση θεωρείται αυτή που έγινε το 1492 όταν ο </a:t>
            </a:r>
            <a:r>
              <a:rPr lang="el-GR" dirty="0" err="1" smtClean="0"/>
              <a:t>πάππας</a:t>
            </a:r>
            <a:r>
              <a:rPr lang="el-GR" dirty="0" smtClean="0"/>
              <a:t> Ιννοκέντιος ο </a:t>
            </a:r>
            <a:r>
              <a:rPr lang="en-US" dirty="0" smtClean="0"/>
              <a:t>VIII</a:t>
            </a:r>
            <a:r>
              <a:rPr lang="el-GR" dirty="0" smtClean="0"/>
              <a:t> , που ήταν άρρωστος , </a:t>
            </a:r>
            <a:r>
              <a:rPr lang="el-GR" dirty="0" err="1" smtClean="0"/>
              <a:t>μετα</a:t>
            </a:r>
            <a:r>
              <a:rPr lang="el-GR" dirty="0" smtClean="0"/>
              <a:t> την συμβουλή των γιατρών του ήπιε το αίμα </a:t>
            </a:r>
            <a:r>
              <a:rPr lang="el-GR" dirty="0" err="1" smtClean="0"/>
              <a:t>τρίων</a:t>
            </a:r>
            <a:r>
              <a:rPr lang="el-GR" dirty="0" smtClean="0"/>
              <a:t> νεαρών </a:t>
            </a:r>
          </a:p>
          <a:p>
            <a:r>
              <a:rPr lang="el-GR" dirty="0" smtClean="0"/>
              <a:t>Το 1615 ο </a:t>
            </a:r>
            <a:r>
              <a:rPr lang="en-US" dirty="0" smtClean="0"/>
              <a:t>Andreas </a:t>
            </a:r>
            <a:r>
              <a:rPr lang="en-US" dirty="0" err="1" smtClean="0"/>
              <a:t>Libanius</a:t>
            </a:r>
            <a:r>
              <a:rPr lang="en-US" dirty="0" smtClean="0"/>
              <a:t> </a:t>
            </a:r>
            <a:r>
              <a:rPr lang="el-GR" dirty="0" smtClean="0"/>
              <a:t>περιέγραψε για πρώτη φορά την τεχνική μετάγγισης με καθετηριασμό αρτηρίας </a:t>
            </a:r>
          </a:p>
          <a:p>
            <a:r>
              <a:rPr lang="el-GR" dirty="0" smtClean="0"/>
              <a:t>Το 1628 ο </a:t>
            </a:r>
            <a:r>
              <a:rPr lang="en-US" dirty="0" err="1" smtClean="0"/>
              <a:t>Hurvay</a:t>
            </a:r>
            <a:r>
              <a:rPr lang="en-US" dirty="0" smtClean="0"/>
              <a:t> </a:t>
            </a:r>
            <a:r>
              <a:rPr lang="el-GR" dirty="0" smtClean="0"/>
              <a:t>περιέγραψε την κυκλοφορία του αίματος, ξεκίνησαν οι μεταγγίσεις από ζώα σε ανθρώπους</a:t>
            </a:r>
            <a:endParaRPr lang="el-G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Ιστορική αναδρομή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1916833"/>
            <a:ext cx="403244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Την πρώτη μετάγγιση την έκανε ο </a:t>
            </a:r>
            <a:r>
              <a:rPr lang="en-US" dirty="0" smtClean="0"/>
              <a:t>James Blundell </a:t>
            </a:r>
            <a:r>
              <a:rPr lang="el-GR" dirty="0" smtClean="0"/>
              <a:t>στο τέλος του 18</a:t>
            </a:r>
            <a:r>
              <a:rPr lang="el-GR" baseline="30000" dirty="0" smtClean="0"/>
              <a:t>ου</a:t>
            </a:r>
            <a:r>
              <a:rPr lang="el-GR" dirty="0" smtClean="0"/>
              <a:t>  αιώνα</a:t>
            </a:r>
          </a:p>
          <a:p>
            <a:r>
              <a:rPr lang="el-GR" dirty="0" smtClean="0"/>
              <a:t>Το 1900 ο </a:t>
            </a:r>
            <a:r>
              <a:rPr lang="en-US" dirty="0" smtClean="0"/>
              <a:t>Karl Landsteiner </a:t>
            </a:r>
            <a:r>
              <a:rPr lang="el-GR" dirty="0" smtClean="0"/>
              <a:t>ανακάλυψε τις ομάδες αίματος και το 1940 το σύστημα </a:t>
            </a:r>
            <a:r>
              <a:rPr lang="en-US" dirty="0" smtClean="0"/>
              <a:t>Rhesus</a:t>
            </a:r>
          </a:p>
          <a:p>
            <a:r>
              <a:rPr lang="el-GR" dirty="0" smtClean="0"/>
              <a:t>Η πρώτη μετάγγιση στην Ελλάδα έγινε το 1916 από τον Σπύρο Οικονόμου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Χώρος Αιμοδοσίας</a:t>
            </a:r>
            <a:br>
              <a:rPr lang="el-GR" dirty="0" smtClean="0"/>
            </a:br>
            <a:endParaRPr lang="el-GR" sz="27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Αποτελεί ένα ξεχωριστό χώρο του νοσοκομείου. Είναι ένας χώρος , οποίος εκτός από το εξειδικευμένο επιστημονικό, τεχνικό και βοηθητικό προσωπικό, πρέπει να είναι διαρρυθμισμένος, ώστε να επιτυγχάνεται η εύρυθμη λειτουργία του. Η διαρρύθμιση και ο εξοπλισμός του, καθορίζονται με απόφαση του Υπουργείου Κοινωνικών Υπηρεσιών.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Χωροταξική δομή αιμοδοσίας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 smtClean="0"/>
              <a:t>Αίθουσα αναμονής: </a:t>
            </a:r>
            <a:r>
              <a:rPr lang="el-GR" dirty="0" smtClean="0"/>
              <a:t>Είναι ο χώρος που περιμένουν οι υποψήφιοι αιμοδότες , εκεί συμπληρώνουν το δελτίο αιμοδότη.</a:t>
            </a:r>
          </a:p>
          <a:p>
            <a:r>
              <a:rPr lang="el-GR" b="1" dirty="0" smtClean="0"/>
              <a:t>Αίθουσα εξέτασης αιμοδότη: </a:t>
            </a:r>
            <a:r>
              <a:rPr lang="el-GR" dirty="0" smtClean="0"/>
              <a:t> Είναι ο χώρος που διεξάγεται η εξέταση του αιμοδότη. Λαμβάνεται το ιστορικό, η αρτηριακή πίεση, οι σφύξεις , η αιμοσφαιρίνη ή ο αιματοκρίτης.</a:t>
            </a:r>
          </a:p>
          <a:p>
            <a:r>
              <a:rPr lang="el-GR" b="1" dirty="0" smtClean="0"/>
              <a:t>Αίθουσα αιμοληψιών: </a:t>
            </a:r>
            <a:r>
              <a:rPr lang="el-GR" dirty="0" smtClean="0"/>
              <a:t>Είναι η αίθουσα που γίνονται οι αιμοληψίες. Είναι εφοδιασμένη με ειδικές κλίνες που έχουν την δυνατότητα να αλλάζουν κλίση.</a:t>
            </a:r>
            <a:endParaRPr lang="el-GR" b="1" dirty="0"/>
          </a:p>
        </p:txBody>
      </p:sp>
    </p:spTree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Χωροταξική δομή αιμοδοσίας</a:t>
            </a:r>
            <a:endParaRPr lang="el-G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988840"/>
            <a:ext cx="388843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988840"/>
            <a:ext cx="4392041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Χωροταξική δομή αιμοδοσίας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 smtClean="0"/>
              <a:t>Αίθουσα αιμοληψιών: </a:t>
            </a:r>
            <a:r>
              <a:rPr lang="el-GR" dirty="0" smtClean="0"/>
              <a:t>Δίπλα στην  κλίνη και χαμηλότερα από το ύψος του βραχίονα υπάρχει ένας ζυγός-</a:t>
            </a:r>
            <a:r>
              <a:rPr lang="el-GR" dirty="0" err="1" smtClean="0"/>
              <a:t>ανακινητήρας </a:t>
            </a:r>
            <a:r>
              <a:rPr lang="el-GR" dirty="0" smtClean="0"/>
              <a:t>που ανακινεί το αίμα με αντιπηκτικό, ζυγίζει και ειδοποιεί ηχητικά όταν η αιμοληψία έχει ολοκληρωθεί</a:t>
            </a:r>
          </a:p>
          <a:p>
            <a:r>
              <a:rPr lang="el-GR" b="1" dirty="0" smtClean="0"/>
              <a:t>Αίθουσα ανάνηψης: </a:t>
            </a:r>
            <a:r>
              <a:rPr lang="el-GR" dirty="0" smtClean="0"/>
              <a:t>Είναι ο χώρος παραμονής των αιμοδοτών μετά την αιμοληψία. </a:t>
            </a:r>
          </a:p>
          <a:p>
            <a:r>
              <a:rPr lang="el-GR" b="1" dirty="0" smtClean="0"/>
              <a:t>Αίθουσα συμβατοτήτων: </a:t>
            </a:r>
            <a:r>
              <a:rPr lang="el-GR" dirty="0" smtClean="0"/>
              <a:t>Γίνονται οι δοκιμασίες συμβατότητας. Συνήθως εκεί τοποθετούνται τα ψυγεία που φυλάσσονται οι ασκοί αίματος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 spd="med">
    <p:wipe dir="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165</TotalTime>
  <Words>625</Words>
  <Application>Microsoft Office PowerPoint</Application>
  <PresentationFormat>Προβολή στην οθόνη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Διάμεσος</vt:lpstr>
      <vt:lpstr>Μαθημα: Αιμοδοσια Γ’ εξαμηνο </vt:lpstr>
      <vt:lpstr>Διαφάνεια 2</vt:lpstr>
      <vt:lpstr>Ιστορική αναδρομή </vt:lpstr>
      <vt:lpstr>Ιστορική αναδρομή</vt:lpstr>
      <vt:lpstr>Διαφάνεια 5</vt:lpstr>
      <vt:lpstr>Χώρος Αιμοδοσίας </vt:lpstr>
      <vt:lpstr>Χωροταξική δομή αιμοδοσίας</vt:lpstr>
      <vt:lpstr>Χωροταξική δομή αιμοδοσίας</vt:lpstr>
      <vt:lpstr>Χωροταξική δομή αιμοδοσίας</vt:lpstr>
      <vt:lpstr>Χωροταξική δομή αιμοδοσίας</vt:lpstr>
      <vt:lpstr>Εξοπλισμός εργαστηρίου αιμοδοσίας</vt:lpstr>
      <vt:lpstr>Εξοπλισμός εργαστηρίου αιμοδοσίας</vt:lpstr>
      <vt:lpstr>Εξοπλισμός εργαστηρίου αιμοδοσίας</vt:lpstr>
      <vt:lpstr>Εξοπλισμός εργαστηρίου αιμοδοσίας</vt:lpstr>
      <vt:lpstr>Σας ευχαριστώ πολύ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Σ.Α.Ε.Κ. Σίνδου Βοηθός Νοσηλευτή Γενικής Νοσηλείας</dc:title>
  <dc:creator>User</dc:creator>
  <cp:lastModifiedBy>User</cp:lastModifiedBy>
  <cp:revision>26</cp:revision>
  <dcterms:created xsi:type="dcterms:W3CDTF">1980-02-08T23:04:53Z</dcterms:created>
  <dcterms:modified xsi:type="dcterms:W3CDTF">1980-02-09T01:50:30Z</dcterms:modified>
</cp:coreProperties>
</file>