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8" r:id="rId9"/>
    <p:sldId id="269" r:id="rId10"/>
    <p:sldId id="270" r:id="rId11"/>
    <p:sldId id="271" r:id="rId12"/>
    <p:sldId id="273" r:id="rId13"/>
    <p:sldId id="263" r:id="rId14"/>
    <p:sldId id="264" r:id="rId15"/>
    <p:sldId id="266" r:id="rId16"/>
    <p:sldId id="265" r:id="rId17"/>
    <p:sldId id="267" r:id="rId18"/>
    <p:sldId id="274" r:id="rId19"/>
    <p:sldId id="275"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59DAABD4-2D7A-4661-9370-62530C61CB51}" type="datetimeFigureOut">
              <a:rPr lang="el-GR" smtClean="0"/>
              <a:t>15/2/1980</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31F79DEE-39ED-482D-85D4-BE8FF3797377}"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9DAABD4-2D7A-4661-9370-62530C61CB51}" type="datetimeFigureOut">
              <a:rPr lang="el-GR" smtClean="0"/>
              <a:t>15/2/1980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F79DEE-39ED-482D-85D4-BE8FF379737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9DAABD4-2D7A-4661-9370-62530C61CB51}" type="datetimeFigureOut">
              <a:rPr lang="el-GR" smtClean="0"/>
              <a:t>15/2/1980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F79DEE-39ED-482D-85D4-BE8FF379737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59DAABD4-2D7A-4661-9370-62530C61CB51}" type="datetimeFigureOut">
              <a:rPr lang="el-GR" smtClean="0"/>
              <a:t>15/2/1980</a:t>
            </a:fld>
            <a:endParaRPr lang="el-GR"/>
          </a:p>
        </p:txBody>
      </p:sp>
      <p:sp>
        <p:nvSpPr>
          <p:cNvPr id="9" name="8 - Θέση αριθμού διαφάνειας"/>
          <p:cNvSpPr>
            <a:spLocks noGrp="1"/>
          </p:cNvSpPr>
          <p:nvPr>
            <p:ph type="sldNum" sz="quarter" idx="15"/>
          </p:nvPr>
        </p:nvSpPr>
        <p:spPr/>
        <p:txBody>
          <a:bodyPr rtlCol="0"/>
          <a:lstStyle/>
          <a:p>
            <a:fld id="{31F79DEE-39ED-482D-85D4-BE8FF3797377}"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59DAABD4-2D7A-4661-9370-62530C61CB51}" type="datetimeFigureOut">
              <a:rPr lang="el-GR" smtClean="0"/>
              <a:t>15/2/1980</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31F79DEE-39ED-482D-85D4-BE8FF3797377}"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9DAABD4-2D7A-4661-9370-62530C61CB51}" type="datetimeFigureOut">
              <a:rPr lang="el-GR" smtClean="0"/>
              <a:t>15/2/1980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F79DEE-39ED-482D-85D4-BE8FF3797377}"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59DAABD4-2D7A-4661-9370-62530C61CB51}" type="datetimeFigureOut">
              <a:rPr lang="el-GR" smtClean="0"/>
              <a:t>15/2/1980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1F79DEE-39ED-482D-85D4-BE8FF3797377}"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59DAABD4-2D7A-4661-9370-62530C61CB51}" type="datetimeFigureOut">
              <a:rPr lang="el-GR" smtClean="0"/>
              <a:t>15/2/1980</a:t>
            </a:fld>
            <a:endParaRPr lang="el-GR"/>
          </a:p>
        </p:txBody>
      </p:sp>
      <p:sp>
        <p:nvSpPr>
          <p:cNvPr id="7" name="6 - Θέση αριθμού διαφάνειας"/>
          <p:cNvSpPr>
            <a:spLocks noGrp="1"/>
          </p:cNvSpPr>
          <p:nvPr>
            <p:ph type="sldNum" sz="quarter" idx="11"/>
          </p:nvPr>
        </p:nvSpPr>
        <p:spPr/>
        <p:txBody>
          <a:bodyPr rtlCol="0"/>
          <a:lstStyle/>
          <a:p>
            <a:fld id="{31F79DEE-39ED-482D-85D4-BE8FF3797377}"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9DAABD4-2D7A-4661-9370-62530C61CB51}" type="datetimeFigureOut">
              <a:rPr lang="el-GR" smtClean="0"/>
              <a:t>15/2/1980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1F79DEE-39ED-482D-85D4-BE8FF379737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59DAABD4-2D7A-4661-9370-62530C61CB51}" type="datetimeFigureOut">
              <a:rPr lang="el-GR" smtClean="0"/>
              <a:t>15/2/1980</a:t>
            </a:fld>
            <a:endParaRPr lang="el-GR"/>
          </a:p>
        </p:txBody>
      </p:sp>
      <p:sp>
        <p:nvSpPr>
          <p:cNvPr id="22" name="21 - Θέση αριθμού διαφάνειας"/>
          <p:cNvSpPr>
            <a:spLocks noGrp="1"/>
          </p:cNvSpPr>
          <p:nvPr>
            <p:ph type="sldNum" sz="quarter" idx="15"/>
          </p:nvPr>
        </p:nvSpPr>
        <p:spPr/>
        <p:txBody>
          <a:bodyPr rtlCol="0"/>
          <a:lstStyle/>
          <a:p>
            <a:fld id="{31F79DEE-39ED-482D-85D4-BE8FF3797377}"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59DAABD4-2D7A-4661-9370-62530C61CB51}" type="datetimeFigureOut">
              <a:rPr lang="el-GR" smtClean="0"/>
              <a:t>15/2/1980</a:t>
            </a:fld>
            <a:endParaRPr lang="el-GR"/>
          </a:p>
        </p:txBody>
      </p:sp>
      <p:sp>
        <p:nvSpPr>
          <p:cNvPr id="18" name="17 - Θέση αριθμού διαφάνειας"/>
          <p:cNvSpPr>
            <a:spLocks noGrp="1"/>
          </p:cNvSpPr>
          <p:nvPr>
            <p:ph type="sldNum" sz="quarter" idx="11"/>
          </p:nvPr>
        </p:nvSpPr>
        <p:spPr/>
        <p:txBody>
          <a:bodyPr rtlCol="0"/>
          <a:lstStyle/>
          <a:p>
            <a:fld id="{31F79DEE-39ED-482D-85D4-BE8FF3797377}"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DAABD4-2D7A-4661-9370-62530C61CB51}" type="datetimeFigureOut">
              <a:rPr lang="el-GR" smtClean="0"/>
              <a:t>15/2/1980</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1F79DEE-39ED-482D-85D4-BE8FF379737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err="1" smtClean="0"/>
              <a:t>Μαθημα</a:t>
            </a:r>
            <a:r>
              <a:rPr lang="el-GR" b="1" dirty="0" smtClean="0"/>
              <a:t>: </a:t>
            </a:r>
            <a:r>
              <a:rPr lang="el-GR" b="1" dirty="0" err="1" smtClean="0"/>
              <a:t>Αιμοδοσια</a:t>
            </a:r>
            <a:r>
              <a:rPr lang="el-GR" b="1" dirty="0" smtClean="0"/>
              <a:t/>
            </a:r>
            <a:br>
              <a:rPr lang="el-GR" b="1" dirty="0" smtClean="0"/>
            </a:br>
            <a:r>
              <a:rPr lang="el-GR" b="1" dirty="0" smtClean="0"/>
              <a:t>Γ’ </a:t>
            </a:r>
            <a:r>
              <a:rPr lang="el-GR" b="1" dirty="0" err="1" smtClean="0"/>
              <a:t>εξαμηνο</a:t>
            </a:r>
            <a:endParaRPr lang="el-GR" dirty="0"/>
          </a:p>
        </p:txBody>
      </p:sp>
      <p:sp>
        <p:nvSpPr>
          <p:cNvPr id="3" name="2 - Υπότιτλος"/>
          <p:cNvSpPr>
            <a:spLocks noGrp="1"/>
          </p:cNvSpPr>
          <p:nvPr>
            <p:ph type="subTitle" idx="1"/>
          </p:nvPr>
        </p:nvSpPr>
        <p:spPr/>
        <p:txBody>
          <a:bodyPr/>
          <a:lstStyle/>
          <a:p>
            <a:r>
              <a:rPr lang="el-GR" dirty="0" smtClean="0"/>
              <a:t>Σ.Α.Ε.Κ. </a:t>
            </a:r>
            <a:r>
              <a:rPr lang="el-GR" dirty="0" err="1" smtClean="0"/>
              <a:t>Σίνδου</a:t>
            </a:r>
            <a:r>
              <a:rPr lang="el-GR" dirty="0" smtClean="0"/>
              <a:t/>
            </a:r>
            <a:br>
              <a:rPr lang="el-GR" dirty="0" smtClean="0"/>
            </a:br>
            <a:r>
              <a:rPr lang="el-GR" dirty="0" smtClean="0"/>
              <a:t>Βοηθός Νοσηλευτή Γενικής Νοσηλείας</a:t>
            </a:r>
            <a:endParaRPr lang="el-GR" b="1"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l-GR" dirty="0" smtClean="0"/>
              <a:t>Λευκά αιμοσφαίρια</a:t>
            </a:r>
            <a:endParaRPr lang="el-GR" dirty="0"/>
          </a:p>
        </p:txBody>
      </p:sp>
      <p:sp>
        <p:nvSpPr>
          <p:cNvPr id="3" name="2 - Θέση περιεχομένου"/>
          <p:cNvSpPr>
            <a:spLocks noGrp="1"/>
          </p:cNvSpPr>
          <p:nvPr>
            <p:ph sz="quarter" idx="1"/>
          </p:nvPr>
        </p:nvSpPr>
        <p:spPr>
          <a:xfrm>
            <a:off x="457200" y="1124745"/>
            <a:ext cx="8229600" cy="4176464"/>
          </a:xfrm>
        </p:spPr>
        <p:txBody>
          <a:bodyPr>
            <a:normAutofit/>
          </a:bodyPr>
          <a:lstStyle/>
          <a:p>
            <a:r>
              <a:rPr lang="el-GR" dirty="0" smtClean="0"/>
              <a:t>Ονομάζονται  λευκά αιμοσφαίρια επειδή δεν έχουν χρώμα</a:t>
            </a:r>
          </a:p>
          <a:p>
            <a:r>
              <a:rPr lang="el-GR" dirty="0" smtClean="0"/>
              <a:t>Έχουν σχήμα σφαιρικό</a:t>
            </a:r>
          </a:p>
          <a:p>
            <a:r>
              <a:rPr lang="el-GR" dirty="0" smtClean="0"/>
              <a:t>Έχουν μεγαλύτερο μέγεθος από τα ερυθρά αιμοσφαίρια</a:t>
            </a:r>
          </a:p>
          <a:p>
            <a:r>
              <a:rPr lang="el-GR" dirty="0" smtClean="0"/>
              <a:t>Χρόνος ζωής 7-10 ημέρες</a:t>
            </a:r>
          </a:p>
          <a:p>
            <a:r>
              <a:rPr lang="el-GR" dirty="0" smtClean="0"/>
              <a:t>Αριθμός λευκών αιμοσφαιρίων 4-10.000/</a:t>
            </a:r>
            <a:r>
              <a:rPr lang="en-US" dirty="0" smtClean="0"/>
              <a:t>mm</a:t>
            </a:r>
            <a:r>
              <a:rPr lang="en-US" sz="1600" dirty="0" smtClean="0"/>
              <a:t>3</a:t>
            </a:r>
            <a:endParaRPr lang="el-GR" sz="1600" dirty="0" smtClean="0"/>
          </a:p>
          <a:p>
            <a:r>
              <a:rPr lang="el-GR" dirty="0" smtClean="0"/>
              <a:t>Η αύξηση του αριθμού τους χαρακτηρίζεται ως </a:t>
            </a:r>
            <a:r>
              <a:rPr lang="el-GR" dirty="0" err="1" smtClean="0"/>
              <a:t>λευκοκυττάρωση</a:t>
            </a:r>
            <a:r>
              <a:rPr lang="el-GR" dirty="0" smtClean="0"/>
              <a:t> ενώ η μείωση τους ως </a:t>
            </a:r>
            <a:r>
              <a:rPr lang="el-GR" dirty="0" err="1" smtClean="0"/>
              <a:t>λευκοπενία</a:t>
            </a:r>
            <a:endParaRPr lang="el-GR" dirty="0" smtClean="0"/>
          </a:p>
        </p:txBody>
      </p:sp>
      <p:pic>
        <p:nvPicPr>
          <p:cNvPr id="3074" name="Picture 2"/>
          <p:cNvPicPr>
            <a:picLocks noChangeAspect="1" noChangeArrowheads="1"/>
          </p:cNvPicPr>
          <p:nvPr/>
        </p:nvPicPr>
        <p:blipFill>
          <a:blip r:embed="rId2" cstate="print"/>
          <a:srcRect/>
          <a:stretch>
            <a:fillRect/>
          </a:stretch>
        </p:blipFill>
        <p:spPr bwMode="auto">
          <a:xfrm>
            <a:off x="4067944" y="5013623"/>
            <a:ext cx="4859585" cy="184437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a:bodyPr>
          <a:lstStyle/>
          <a:p>
            <a:r>
              <a:rPr lang="el-GR" dirty="0" smtClean="0"/>
              <a:t>Λευκά αιμοσφαίρια</a:t>
            </a:r>
            <a:endParaRPr lang="el-GR" dirty="0"/>
          </a:p>
        </p:txBody>
      </p:sp>
      <p:sp>
        <p:nvSpPr>
          <p:cNvPr id="3" name="2 - Θέση περιεχομένου"/>
          <p:cNvSpPr>
            <a:spLocks noGrp="1"/>
          </p:cNvSpPr>
          <p:nvPr>
            <p:ph sz="quarter" idx="1"/>
          </p:nvPr>
        </p:nvSpPr>
        <p:spPr>
          <a:xfrm>
            <a:off x="457200" y="1124744"/>
            <a:ext cx="8229600" cy="5001419"/>
          </a:xfrm>
        </p:spPr>
        <p:txBody>
          <a:bodyPr>
            <a:normAutofit lnSpcReduction="10000"/>
          </a:bodyPr>
          <a:lstStyle/>
          <a:p>
            <a:pPr>
              <a:buNone/>
            </a:pPr>
            <a:r>
              <a:rPr lang="el-GR" b="1" dirty="0" smtClean="0"/>
              <a:t>Κατηγορίες:</a:t>
            </a:r>
            <a:endParaRPr lang="el-GR" dirty="0" smtClean="0"/>
          </a:p>
          <a:p>
            <a:r>
              <a:rPr lang="el-GR" b="1" dirty="0" smtClean="0"/>
              <a:t>Κοκκιοκύτταρα ή πολυμορφοπύρηνα </a:t>
            </a:r>
            <a:r>
              <a:rPr lang="el-GR" dirty="0" smtClean="0"/>
              <a:t>μαζί με τα μεγάλα μονοπύρηνα αποτελούν τα φαγοκύτταρα του οργανισμού , συμμετέχοντας στην άμυνα του, μέσω της φαγοκυττάρωσης</a:t>
            </a:r>
            <a:endParaRPr lang="el-GR" b="1" dirty="0" smtClean="0"/>
          </a:p>
          <a:p>
            <a:pPr marL="457200" indent="-457200" algn="just">
              <a:buFont typeface="+mj-lt"/>
              <a:buAutoNum type="arabicPeriod"/>
            </a:pPr>
            <a:r>
              <a:rPr lang="el-GR" sz="2600" i="1" dirty="0" smtClean="0"/>
              <a:t>Ουδετερόφιλα</a:t>
            </a:r>
          </a:p>
          <a:p>
            <a:pPr marL="457200" indent="-457200" algn="just">
              <a:buFont typeface="+mj-lt"/>
              <a:buAutoNum type="arabicPeriod"/>
            </a:pPr>
            <a:r>
              <a:rPr lang="el-GR" sz="2600" i="1" dirty="0" err="1" smtClean="0"/>
              <a:t>Ηωσινόφιλα</a:t>
            </a:r>
            <a:r>
              <a:rPr lang="el-GR" sz="2600" i="1" dirty="0" smtClean="0"/>
              <a:t> </a:t>
            </a:r>
          </a:p>
          <a:p>
            <a:pPr marL="457200" indent="-457200" algn="just">
              <a:buFont typeface="+mj-lt"/>
              <a:buAutoNum type="arabicPeriod"/>
            </a:pPr>
            <a:r>
              <a:rPr lang="el-GR" sz="2600" i="1" dirty="0" err="1" smtClean="0"/>
              <a:t>Βασεόφιλα</a:t>
            </a:r>
            <a:endParaRPr lang="el-GR" sz="2600" i="1" dirty="0" smtClean="0"/>
          </a:p>
          <a:p>
            <a:pPr marL="457200" indent="-457200"/>
            <a:r>
              <a:rPr lang="el-GR" b="1" dirty="0" smtClean="0"/>
              <a:t>Λεμφοκύτταρα</a:t>
            </a:r>
            <a:r>
              <a:rPr lang="el-GR" dirty="0"/>
              <a:t> </a:t>
            </a:r>
            <a:r>
              <a:rPr lang="el-GR" dirty="0" smtClean="0"/>
              <a:t>αποτελούν το 20-40% των λευκοκυττάρων. Διακρίνονται σε Β (</a:t>
            </a:r>
            <a:r>
              <a:rPr lang="el-GR" dirty="0" err="1" smtClean="0"/>
              <a:t>χυμική</a:t>
            </a:r>
            <a:r>
              <a:rPr lang="el-GR" dirty="0" smtClean="0"/>
              <a:t> ανοσία, παραγωγή αντισωμάτων) και Τ λεμφοκύτταρα( κυτταρική ανοσία, καταστροφή ξένων οργανισμών)</a:t>
            </a:r>
          </a:p>
          <a:p>
            <a:pPr marL="457200" indent="-457200"/>
            <a:r>
              <a:rPr lang="el-GR" b="1" dirty="0" smtClean="0"/>
              <a:t>Μεγάλα μονοπύρηνα ή μονοκύτταρα </a:t>
            </a:r>
          </a:p>
          <a:p>
            <a:pPr marL="457200" indent="-457200">
              <a:buNone/>
            </a:pPr>
            <a:endParaRPr lang="el-GR" b="1" dirty="0" smtClean="0"/>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dirty="0" smtClean="0"/>
              <a:t>Αιμοπετάλια</a:t>
            </a:r>
            <a:endParaRPr lang="el-GR" dirty="0"/>
          </a:p>
        </p:txBody>
      </p:sp>
      <p:sp>
        <p:nvSpPr>
          <p:cNvPr id="3" name="2 - Θέση περιεχομένου"/>
          <p:cNvSpPr>
            <a:spLocks noGrp="1"/>
          </p:cNvSpPr>
          <p:nvPr>
            <p:ph sz="quarter" idx="1"/>
          </p:nvPr>
        </p:nvSpPr>
        <p:spPr>
          <a:xfrm>
            <a:off x="457200" y="1052736"/>
            <a:ext cx="8229600" cy="5073427"/>
          </a:xfrm>
        </p:spPr>
        <p:txBody>
          <a:bodyPr>
            <a:normAutofit fontScale="92500" lnSpcReduction="10000"/>
          </a:bodyPr>
          <a:lstStyle/>
          <a:p>
            <a:r>
              <a:rPr lang="el-GR" dirty="0" smtClean="0"/>
              <a:t>Είναι τα μικρότερα κύτταρα απ όλα τα έμμορφα στοιχεία του αίματος</a:t>
            </a:r>
          </a:p>
          <a:p>
            <a:r>
              <a:rPr lang="el-GR" dirty="0" smtClean="0"/>
              <a:t>Είναι χωρίς χρώμα και διαφόρου σχήματος ( συνήθως δισκοειδή)</a:t>
            </a:r>
          </a:p>
          <a:p>
            <a:r>
              <a:rPr lang="el-GR" dirty="0" smtClean="0"/>
              <a:t>Δεν έχουν πυρήνα </a:t>
            </a:r>
          </a:p>
          <a:p>
            <a:r>
              <a:rPr lang="el-GR" dirty="0" smtClean="0"/>
              <a:t>Είναι αρκετά εύθραυστα και καταστρέφονται εύκολα έξω από τα αγγεία</a:t>
            </a:r>
          </a:p>
          <a:p>
            <a:r>
              <a:rPr lang="el-GR" dirty="0"/>
              <a:t> </a:t>
            </a:r>
            <a:r>
              <a:rPr lang="el-GR" dirty="0" smtClean="0"/>
              <a:t>Διάρκεια ζωής 7 ημέρες</a:t>
            </a:r>
          </a:p>
          <a:p>
            <a:r>
              <a:rPr lang="el-GR" dirty="0" smtClean="0"/>
              <a:t>Παίζουν σπουδαίο ρόλο στην αιμόσταση και την πήξη του αίματος με το σχηματισμό του </a:t>
            </a:r>
            <a:r>
              <a:rPr lang="el-GR" dirty="0" err="1" smtClean="0"/>
              <a:t>αιμοπεταλιακού</a:t>
            </a:r>
            <a:r>
              <a:rPr lang="el-GR" dirty="0" smtClean="0"/>
              <a:t> και έπειτα του αιματικού θρόμβου</a:t>
            </a:r>
          </a:p>
          <a:p>
            <a:r>
              <a:rPr lang="el-GR" dirty="0" smtClean="0"/>
              <a:t>Φυσιολογικός αριθμός αιμοπεταλίων 150-400.000 </a:t>
            </a:r>
            <a:r>
              <a:rPr lang="en-US" dirty="0" smtClean="0"/>
              <a:t>mm</a:t>
            </a:r>
            <a:r>
              <a:rPr lang="en-US" sz="2100" dirty="0" smtClean="0"/>
              <a:t>3</a:t>
            </a:r>
          </a:p>
          <a:p>
            <a:r>
              <a:rPr lang="el-GR" dirty="0" smtClean="0"/>
              <a:t>Η αύξηση του αριθμού τους χαρακτηρίζεται ως </a:t>
            </a:r>
            <a:r>
              <a:rPr lang="el-GR" dirty="0" err="1" smtClean="0"/>
              <a:t>θρομβοκυττάρωση</a:t>
            </a:r>
            <a:r>
              <a:rPr lang="el-GR" dirty="0" smtClean="0"/>
              <a:t> ενώ η μείωση τους ως </a:t>
            </a:r>
            <a:r>
              <a:rPr lang="el-GR" dirty="0" err="1" smtClean="0"/>
              <a:t>θρομβο</a:t>
            </a:r>
            <a:r>
              <a:rPr lang="el-GR" dirty="0" err="1" smtClean="0"/>
              <a:t>πενία</a:t>
            </a:r>
            <a:endParaRPr lang="el-GR" dirty="0" smtClean="0"/>
          </a:p>
          <a:p>
            <a:endParaRPr lang="el-GR" sz="2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dirty="0" smtClean="0"/>
              <a:t>Πλάσμα</a:t>
            </a:r>
            <a:endParaRPr lang="el-GR" dirty="0"/>
          </a:p>
        </p:txBody>
      </p:sp>
      <p:sp>
        <p:nvSpPr>
          <p:cNvPr id="3" name="2 - Θέση περιεχομένου"/>
          <p:cNvSpPr>
            <a:spLocks noGrp="1"/>
          </p:cNvSpPr>
          <p:nvPr>
            <p:ph sz="quarter" idx="1"/>
          </p:nvPr>
        </p:nvSpPr>
        <p:spPr>
          <a:xfrm>
            <a:off x="457200" y="1600201"/>
            <a:ext cx="6419056" cy="4493096"/>
          </a:xfrm>
        </p:spPr>
        <p:txBody>
          <a:bodyPr>
            <a:normAutofit/>
          </a:bodyPr>
          <a:lstStyle/>
          <a:p>
            <a:pPr>
              <a:buNone/>
            </a:pPr>
            <a:r>
              <a:rPr lang="el-GR" b="1" dirty="0" smtClean="0"/>
              <a:t>Ορισμός: </a:t>
            </a:r>
            <a:r>
              <a:rPr lang="el-GR" dirty="0" smtClean="0"/>
              <a:t>είναι η ρευστή μεσοκυττάριος ουσία του αίματος μέσα στην οποία αιωρούνται τα έμμορφα συστατικά ( αιμοσφαίρια). Είναι ένα υποκίτρινο υγρό που αποτελείται από νερό στο οποίο βρίσκονται διαλυμένες διάφορες ουσίες. Ο όγκος του πλάσματος είναι περίπου 3 λίτρα και αποτελεί το 55% του συνολικού όγκου του αίματος. Το </a:t>
            </a:r>
            <a:r>
              <a:rPr lang="en-US" dirty="0" smtClean="0"/>
              <a:t>pH </a:t>
            </a:r>
            <a:r>
              <a:rPr lang="el-GR" dirty="0" smtClean="0"/>
              <a:t>του κυμαίνεται μεταξύ 7,34-7,44 </a:t>
            </a:r>
            <a:br>
              <a:rPr lang="el-GR" dirty="0" smtClean="0"/>
            </a:b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6156176" y="3861048"/>
            <a:ext cx="2787329" cy="2852936"/>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Σύσταση </a:t>
            </a:r>
            <a:r>
              <a:rPr lang="el-GR" dirty="0" err="1" smtClean="0"/>
              <a:t>πλασματο</a:t>
            </a:r>
            <a:r>
              <a:rPr lang="el-GR" dirty="0" err="1"/>
              <a:t>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90% του πλάσματος αποτελείται από νερό</a:t>
            </a:r>
          </a:p>
          <a:p>
            <a:r>
              <a:rPr lang="el-GR" dirty="0" smtClean="0"/>
              <a:t>Τα κυριότερα συστατικά του  ταξινομούνται σε οργανικά και ανόργανα συστατικά. </a:t>
            </a:r>
          </a:p>
          <a:p>
            <a:pPr>
              <a:buNone/>
            </a:pPr>
            <a:r>
              <a:rPr lang="el-GR" b="1" dirty="0" smtClean="0"/>
              <a:t>Οργανικά συστατικά:</a:t>
            </a:r>
          </a:p>
          <a:p>
            <a:pPr>
              <a:buFont typeface="Wingdings" pitchFamily="2" charset="2"/>
              <a:buChar char="Ø"/>
            </a:pPr>
            <a:r>
              <a:rPr lang="el-GR" b="1" dirty="0" smtClean="0"/>
              <a:t>Αζωτούχες ενώσεις: </a:t>
            </a:r>
            <a:r>
              <a:rPr lang="el-GR" dirty="0" smtClean="0"/>
              <a:t>σε αυτές ανήκουν οι πρωτεΐνες του πλάσματος σε ποσοστό 70%, η ουρία, το ουρικό οξύ, </a:t>
            </a:r>
            <a:r>
              <a:rPr lang="el-GR" dirty="0" err="1" smtClean="0"/>
              <a:t>χολερυθρίνη</a:t>
            </a:r>
            <a:r>
              <a:rPr lang="el-GR" dirty="0" smtClean="0"/>
              <a:t>, η </a:t>
            </a:r>
            <a:r>
              <a:rPr lang="el-GR" dirty="0" err="1" smtClean="0"/>
              <a:t>κρεατινίνη</a:t>
            </a:r>
            <a:r>
              <a:rPr lang="el-GR" dirty="0" smtClean="0"/>
              <a:t>, κ.α.</a:t>
            </a:r>
          </a:p>
          <a:p>
            <a:pPr>
              <a:buFont typeface="Wingdings" pitchFamily="2" charset="2"/>
              <a:buChar char="Ø"/>
            </a:pPr>
            <a:r>
              <a:rPr lang="el-GR" b="1" dirty="0" smtClean="0"/>
              <a:t>Μη αζωτούχες ενώσεις: </a:t>
            </a:r>
            <a:r>
              <a:rPr lang="el-GR" dirty="0" smtClean="0"/>
              <a:t> είναι το σάκχαρο, η χοληστερίνη, το γαλακτικό οξύ, τα λίπη, κ.α.</a:t>
            </a:r>
            <a:endParaRPr lang="el-G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Σύσταση πλάσματος</a:t>
            </a:r>
            <a:endParaRPr lang="el-GR" dirty="0"/>
          </a:p>
        </p:txBody>
      </p:sp>
      <p:sp>
        <p:nvSpPr>
          <p:cNvPr id="3" name="2 - Θέση περιεχομένου"/>
          <p:cNvSpPr>
            <a:spLocks noGrp="1"/>
          </p:cNvSpPr>
          <p:nvPr>
            <p:ph sz="quarter" idx="1"/>
          </p:nvPr>
        </p:nvSpPr>
        <p:spPr/>
        <p:txBody>
          <a:bodyPr/>
          <a:lstStyle/>
          <a:p>
            <a:pPr>
              <a:buNone/>
            </a:pPr>
            <a:r>
              <a:rPr lang="el-GR" b="1" dirty="0" smtClean="0"/>
              <a:t>Ανόργανα συστατικά:</a:t>
            </a:r>
          </a:p>
          <a:p>
            <a:pPr>
              <a:buNone/>
            </a:pPr>
            <a:r>
              <a:rPr lang="el-GR" dirty="0" smtClean="0"/>
              <a:t>Είναι άλατα διαφόρων στοιχείων όπως </a:t>
            </a:r>
            <a:r>
              <a:rPr lang="en-US" dirty="0" smtClean="0"/>
              <a:t>Na, K, Ca, </a:t>
            </a:r>
            <a:r>
              <a:rPr lang="en-US" dirty="0" err="1" smtClean="0"/>
              <a:t>Cl</a:t>
            </a:r>
            <a:r>
              <a:rPr lang="en-US" dirty="0" smtClean="0"/>
              <a:t>, Mg </a:t>
            </a:r>
            <a:r>
              <a:rPr lang="el-GR" dirty="0" smtClean="0"/>
              <a:t>καθώς θειικά, φωσφορικά και </a:t>
            </a:r>
            <a:r>
              <a:rPr lang="el-GR" dirty="0" err="1" smtClean="0"/>
              <a:t>διττανθρακικά</a:t>
            </a:r>
            <a:r>
              <a:rPr lang="el-GR" dirty="0" smtClean="0"/>
              <a:t> άλατα . Τα άλατα αυτά βρίσκονται σε μικρή ποσότητα και αραίωση στο πλάσμα</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Σύσταση πλάσματος</a:t>
            </a:r>
            <a:endParaRPr lang="el-GR" dirty="0"/>
          </a:p>
        </p:txBody>
      </p:sp>
      <p:sp>
        <p:nvSpPr>
          <p:cNvPr id="3" name="2 - Θέση περιεχομένου"/>
          <p:cNvSpPr>
            <a:spLocks noGrp="1"/>
          </p:cNvSpPr>
          <p:nvPr>
            <p:ph sz="quarter" idx="1"/>
          </p:nvPr>
        </p:nvSpPr>
        <p:spPr/>
        <p:txBody>
          <a:bodyPr/>
          <a:lstStyle/>
          <a:p>
            <a:r>
              <a:rPr lang="el-GR" dirty="0" smtClean="0"/>
              <a:t>Οι πρωτεΐνες αποτελούν το σημαντικότερο συστατικό του πλάσματος. Διακρίνονται σε:</a:t>
            </a:r>
          </a:p>
          <a:p>
            <a:pPr marL="514350" indent="-514350">
              <a:buFont typeface="+mj-lt"/>
              <a:buAutoNum type="arabicPeriod"/>
            </a:pPr>
            <a:r>
              <a:rPr lang="el-GR" dirty="0" err="1" smtClean="0"/>
              <a:t>Λευκωματίνες</a:t>
            </a:r>
            <a:r>
              <a:rPr lang="el-GR" dirty="0" smtClean="0"/>
              <a:t>( </a:t>
            </a:r>
            <a:r>
              <a:rPr lang="el-GR" dirty="0" err="1" smtClean="0"/>
              <a:t>προαλβουμίνη</a:t>
            </a:r>
            <a:r>
              <a:rPr lang="el-GR" dirty="0" smtClean="0"/>
              <a:t> και </a:t>
            </a:r>
            <a:r>
              <a:rPr lang="el-GR" dirty="0" err="1" smtClean="0"/>
              <a:t>αλβουμίνη</a:t>
            </a:r>
            <a:r>
              <a:rPr lang="el-GR" dirty="0" smtClean="0"/>
              <a:t>)</a:t>
            </a:r>
          </a:p>
          <a:p>
            <a:pPr marL="514350" indent="-514350">
              <a:buFont typeface="+mj-lt"/>
              <a:buAutoNum type="arabicPeriod"/>
            </a:pPr>
            <a:r>
              <a:rPr lang="el-GR" dirty="0" err="1" smtClean="0"/>
              <a:t>Σφαιρίνες</a:t>
            </a:r>
            <a:endParaRPr lang="el-GR" dirty="0" smtClean="0"/>
          </a:p>
          <a:p>
            <a:pPr marL="514350" indent="-514350">
              <a:buFont typeface="+mj-lt"/>
              <a:buAutoNum type="arabicPeriod"/>
            </a:pPr>
            <a:r>
              <a:rPr lang="el-GR" dirty="0" err="1" smtClean="0"/>
              <a:t>Ινωδογόνο</a:t>
            </a:r>
            <a:endParaRPr lang="el-GR" dirty="0" smtClean="0"/>
          </a:p>
          <a:p>
            <a:pPr marL="514350" indent="-514350">
              <a:buFont typeface="+mj-lt"/>
              <a:buAutoNum type="arabicPeriod"/>
            </a:pPr>
            <a:r>
              <a:rPr lang="el-GR" dirty="0" err="1" smtClean="0"/>
              <a:t>Λιποπρωτεΐνες</a:t>
            </a:r>
            <a:endParaRPr lang="el-GR" dirty="0" smtClean="0"/>
          </a:p>
          <a:p>
            <a:pPr marL="514350" indent="-514350">
              <a:buFont typeface="+mj-lt"/>
              <a:buAutoNum type="arabicPeriod"/>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Λειτουργίες πλάσματος </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Επιτελεί σπουδαίες λειτουργίες . Συμμετέχει:</a:t>
            </a:r>
          </a:p>
          <a:p>
            <a:r>
              <a:rPr lang="el-GR" dirty="0" smtClean="0"/>
              <a:t>Στη διατήρηση της ομοιόστασης του νερού και των </a:t>
            </a:r>
            <a:r>
              <a:rPr lang="el-GR" dirty="0" err="1" smtClean="0"/>
              <a:t>ηλεκτρολητών</a:t>
            </a:r>
            <a:r>
              <a:rPr lang="el-GR" dirty="0" smtClean="0"/>
              <a:t>.</a:t>
            </a:r>
          </a:p>
          <a:p>
            <a:r>
              <a:rPr lang="el-GR" dirty="0" smtClean="0"/>
              <a:t>Στην </a:t>
            </a:r>
            <a:r>
              <a:rPr lang="el-GR" dirty="0" err="1" smtClean="0"/>
              <a:t>οξεοβασική</a:t>
            </a:r>
            <a:r>
              <a:rPr lang="el-GR" dirty="0" smtClean="0"/>
              <a:t> ισορροπία</a:t>
            </a:r>
          </a:p>
          <a:p>
            <a:r>
              <a:rPr lang="el-GR" dirty="0" smtClean="0"/>
              <a:t>Στην πήξη του αίματος</a:t>
            </a:r>
          </a:p>
          <a:p>
            <a:r>
              <a:rPr lang="el-GR" dirty="0" smtClean="0"/>
              <a:t>Στην άμυνα του οργανισμού</a:t>
            </a:r>
          </a:p>
          <a:p>
            <a:r>
              <a:rPr lang="el-GR" dirty="0" smtClean="0"/>
              <a:t>Στη μεταφορά ουσιών</a:t>
            </a:r>
          </a:p>
          <a:p>
            <a:r>
              <a:rPr lang="el-GR" dirty="0" smtClean="0"/>
              <a:t>Στη </a:t>
            </a:r>
            <a:r>
              <a:rPr lang="el-GR" dirty="0" err="1" smtClean="0"/>
              <a:t>θερμορρύθμιση</a:t>
            </a:r>
            <a:r>
              <a:rPr lang="el-GR" dirty="0" smtClean="0"/>
              <a:t> του οργανισμού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Παράγωγα πλάσματος</a:t>
            </a:r>
            <a:endParaRPr lang="el-GR" dirty="0"/>
          </a:p>
        </p:txBody>
      </p:sp>
      <p:sp>
        <p:nvSpPr>
          <p:cNvPr id="3" name="2 - Θέση περιεχομένου"/>
          <p:cNvSpPr>
            <a:spLocks noGrp="1"/>
          </p:cNvSpPr>
          <p:nvPr>
            <p:ph sz="quarter" idx="1"/>
          </p:nvPr>
        </p:nvSpPr>
        <p:spPr/>
        <p:txBody>
          <a:bodyPr/>
          <a:lstStyle/>
          <a:p>
            <a:pPr>
              <a:buNone/>
            </a:pPr>
            <a:r>
              <a:rPr lang="el-GR" b="1" dirty="0" smtClean="0"/>
              <a:t>    </a:t>
            </a:r>
            <a:r>
              <a:rPr lang="el-GR" b="1" dirty="0" err="1" smtClean="0"/>
              <a:t>Κλασματοποίηση</a:t>
            </a:r>
            <a:r>
              <a:rPr lang="el-GR" b="1" dirty="0" smtClean="0"/>
              <a:t> </a:t>
            </a:r>
            <a:r>
              <a:rPr lang="el-GR" dirty="0" smtClean="0"/>
              <a:t>είναι η βιομηχανοποιημένη διαδικασία κατά την οποία απομονώνονται προϊόντα πλάσματος. </a:t>
            </a:r>
            <a:r>
              <a:rPr lang="el-GR" dirty="0" err="1" smtClean="0"/>
              <a:t>Κλασματοποιούνται</a:t>
            </a:r>
            <a:r>
              <a:rPr lang="el-GR" dirty="0" smtClean="0"/>
              <a:t> πάνω από 23-28εκατομμύρια λίτρα πλάσματος κάθε χρόνο σε 70 </a:t>
            </a:r>
            <a:r>
              <a:rPr lang="el-GR" dirty="0" err="1" smtClean="0"/>
              <a:t>εργαστάσια</a:t>
            </a:r>
            <a:endParaRPr lang="el-G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Προϊόντα </a:t>
            </a:r>
            <a:r>
              <a:rPr lang="el-GR" dirty="0" err="1" smtClean="0"/>
              <a:t>κλασματοποίησης</a:t>
            </a:r>
            <a:endParaRPr lang="el-GR" dirty="0"/>
          </a:p>
        </p:txBody>
      </p:sp>
      <p:sp>
        <p:nvSpPr>
          <p:cNvPr id="3" name="2 - Θέση περιεχομένου"/>
          <p:cNvSpPr>
            <a:spLocks noGrp="1"/>
          </p:cNvSpPr>
          <p:nvPr>
            <p:ph sz="quarter" idx="1"/>
          </p:nvPr>
        </p:nvSpPr>
        <p:spPr/>
        <p:txBody>
          <a:bodyPr>
            <a:normAutofit/>
          </a:bodyPr>
          <a:lstStyle/>
          <a:p>
            <a:r>
              <a:rPr lang="el-GR" b="1" dirty="0" err="1" smtClean="0"/>
              <a:t>Λευκωματίνη</a:t>
            </a:r>
            <a:r>
              <a:rPr lang="el-GR" b="1" dirty="0" smtClean="0"/>
              <a:t> ή </a:t>
            </a:r>
            <a:r>
              <a:rPr lang="el-GR" b="1" dirty="0" err="1" smtClean="0"/>
              <a:t>αλβουμίνη</a:t>
            </a:r>
            <a:r>
              <a:rPr lang="el-GR" b="1" dirty="0" smtClean="0"/>
              <a:t> </a:t>
            </a:r>
            <a:r>
              <a:rPr lang="el-GR" dirty="0" smtClean="0"/>
              <a:t>: παράγεται με </a:t>
            </a:r>
            <a:r>
              <a:rPr lang="el-GR" dirty="0" err="1" smtClean="0"/>
              <a:t>κλασματοποίηση</a:t>
            </a:r>
            <a:r>
              <a:rPr lang="el-GR" dirty="0" smtClean="0"/>
              <a:t> του πλάσματος χρησιμοποιείται σε εγκαύματα, αιμορραγίες καταπληξία, περιτονίτιδα , οξεία </a:t>
            </a:r>
            <a:r>
              <a:rPr lang="el-GR" dirty="0" err="1" smtClean="0"/>
              <a:t>παγκρεατιτιδα</a:t>
            </a:r>
            <a:endParaRPr lang="el-GR" dirty="0" smtClean="0"/>
          </a:p>
          <a:p>
            <a:r>
              <a:rPr lang="el-GR" b="1" dirty="0" err="1" smtClean="0"/>
              <a:t>Ανοσοσφαιρίνες</a:t>
            </a:r>
            <a:r>
              <a:rPr lang="el-GR" dirty="0" smtClean="0"/>
              <a:t>: προφύλαξη από λοιμώδη αίτια, ανεπάρκεια παραγωγής αντισωμάτων, προφύλαξη για την ανοσοποίηση </a:t>
            </a:r>
            <a:r>
              <a:rPr lang="en-US" dirty="0" smtClean="0"/>
              <a:t>Rhesus </a:t>
            </a:r>
            <a:r>
              <a:rPr lang="el-GR" dirty="0" smtClean="0"/>
              <a:t>αρνητικών μητέρων</a:t>
            </a:r>
          </a:p>
          <a:p>
            <a:r>
              <a:rPr lang="el-GR" b="1" dirty="0" smtClean="0"/>
              <a:t>Παράγων</a:t>
            </a:r>
            <a:r>
              <a:rPr lang="en-US" b="1" dirty="0" smtClean="0"/>
              <a:t> VIII</a:t>
            </a:r>
            <a:r>
              <a:rPr lang="en-US" dirty="0" smtClean="0"/>
              <a:t>, </a:t>
            </a:r>
            <a:r>
              <a:rPr lang="el-GR" dirty="0" smtClean="0"/>
              <a:t>για την θεραπεία αιμορροφιλίας</a:t>
            </a:r>
          </a:p>
          <a:p>
            <a:r>
              <a:rPr lang="el-GR" b="1" dirty="0" err="1" smtClean="0"/>
              <a:t>Ινωδογόνο</a:t>
            </a:r>
            <a:r>
              <a:rPr lang="el-GR" b="1" dirty="0" smtClean="0"/>
              <a:t>,</a:t>
            </a:r>
            <a:r>
              <a:rPr lang="el-GR" dirty="0" smtClean="0"/>
              <a:t> μεγάλες αιμορραγίες</a:t>
            </a:r>
            <a:endParaRPr lang="el-GR" b="1"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Εισαγωγή στην αιματολογία</a:t>
            </a:r>
            <a:br>
              <a:rPr lang="el-GR" dirty="0" smtClean="0"/>
            </a:br>
            <a:r>
              <a:rPr lang="el-GR" dirty="0" smtClean="0"/>
              <a:t>Ορισμοί</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    Η Αιματολογία</a:t>
            </a:r>
            <a:r>
              <a:rPr lang="el-GR" b="1" dirty="0"/>
              <a:t> </a:t>
            </a:r>
            <a:r>
              <a:rPr lang="el-GR" dirty="0" smtClean="0"/>
              <a:t>μελετά την φυσιολογική σύσταση του αίματος και ασχολείται με κάθε διαταραχή, που αφορά τόσο τα έμμορφα και άμορφα συστατικά του, όσο και τα διάφορα αιμοποιητικά όργανα</a:t>
            </a:r>
            <a:endParaRPr lang="el-GR" b="1" dirty="0"/>
          </a:p>
        </p:txBody>
      </p:sp>
      <p:sp>
        <p:nvSpPr>
          <p:cNvPr id="4" name="3 - Θέση περιεχομένου"/>
          <p:cNvSpPr>
            <a:spLocks noGrp="1"/>
          </p:cNvSpPr>
          <p:nvPr>
            <p:ph sz="quarter" idx="2"/>
          </p:nvPr>
        </p:nvSpPr>
        <p:spPr/>
        <p:txBody>
          <a:bodyPr>
            <a:normAutofit/>
          </a:bodyPr>
          <a:lstStyle/>
          <a:p>
            <a:pPr>
              <a:buNone/>
            </a:pPr>
            <a:r>
              <a:rPr lang="el-GR" dirty="0" smtClean="0"/>
              <a:t>    Το </a:t>
            </a:r>
            <a:r>
              <a:rPr lang="el-GR" b="1" dirty="0" smtClean="0"/>
              <a:t>αίμα</a:t>
            </a:r>
            <a:r>
              <a:rPr lang="el-GR" dirty="0" smtClean="0"/>
              <a:t> αποτελεί τον υγρό ιστό του σώματος. Είναι το σπουδαιότερο βιολογικό υγρό του ανθρώπινου οργανισμού. Μέσω αυτού γίνεται η ανταλλαγή της ύλης  και της ενέργειας, καθώς και άλλες σημαντικές λειτουργίες.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Χαρακτηριστικά του αίματος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Είναι υγρό παχύρευστο, με κολλώδη σύσταση, οσμή ιδιάζουσα και γεύση ελαφρώς αλμυρή.</a:t>
            </a:r>
          </a:p>
          <a:p>
            <a:r>
              <a:rPr lang="el-GR" dirty="0" smtClean="0"/>
              <a:t>Ελαφρώς αλκαλικό με </a:t>
            </a:r>
            <a:r>
              <a:rPr lang="en-US" dirty="0" smtClean="0"/>
              <a:t>Ph 7,28-7,40</a:t>
            </a:r>
          </a:p>
          <a:p>
            <a:r>
              <a:rPr lang="el-GR" dirty="0" smtClean="0"/>
              <a:t>Ειδικό βάρος 1050-1062</a:t>
            </a:r>
          </a:p>
          <a:p>
            <a:r>
              <a:rPr lang="el-GR" dirty="0" smtClean="0"/>
              <a:t>Χρώμα διαφέρει ανάλογα με την προέλευση του(αρτηριακό ή φλεβικό</a:t>
            </a:r>
          </a:p>
          <a:p>
            <a:r>
              <a:rPr lang="el-GR" dirty="0" smtClean="0"/>
              <a:t>Αντιστοιχεί περίπου στο 8% του βάρους του σώματος και η ποσότητα του ανέρχεται περίπου στα 5 λίτρα.</a:t>
            </a:r>
          </a:p>
          <a:p>
            <a:r>
              <a:rPr lang="el-GR" dirty="0" smtClean="0"/>
              <a:t>Η κίνηση του επιτυγχάνεται με την καρδιακή λειτουργία ( μικρή και μεγάλη κυκλοφορία)</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sz="quarter" idx="2"/>
          </p:nvPr>
        </p:nvSpPr>
        <p:spPr>
          <a:xfrm>
            <a:off x="457200" y="1340768"/>
            <a:ext cx="4040188" cy="4785395"/>
          </a:xfrm>
        </p:spPr>
        <p:txBody>
          <a:bodyPr>
            <a:normAutofit fontScale="85000" lnSpcReduction="10000"/>
          </a:bodyPr>
          <a:lstStyle/>
          <a:p>
            <a:pPr>
              <a:buNone/>
            </a:pPr>
            <a:r>
              <a:rPr lang="el-GR" dirty="0" smtClean="0"/>
              <a:t>       Το  μη οξυγονωμένο αίμα  εισέρχεται  στον δεξιό κόλπο και στη συνέχεια μέσω της τριγλώχινας μεταφέρεται στην δεξιά κοιλία. Διαμέσου της πνευμονικής αρτηρίας μεταφέρεται στους πνεύμονες και μέσω των πνευμονικών τριχοειδών διακλαδίζεται στις κυψελίδες όπου και οξυγονώνεται. Στη συνέχεια επιστρέφει στον αριστερό κόλπο και μέσω της </a:t>
            </a:r>
            <a:r>
              <a:rPr lang="el-GR" dirty="0" err="1" smtClean="0"/>
              <a:t>μητροειδούς</a:t>
            </a:r>
            <a:r>
              <a:rPr lang="el-GR" dirty="0" smtClean="0"/>
              <a:t> βαλβίδας μεταφέρεται στην δεξιά κοιλία.</a:t>
            </a:r>
            <a:endParaRPr lang="el-GR" dirty="0"/>
          </a:p>
        </p:txBody>
      </p:sp>
      <p:sp>
        <p:nvSpPr>
          <p:cNvPr id="8" name="7 - Θέση περιεχομένου"/>
          <p:cNvSpPr>
            <a:spLocks noGrp="1"/>
          </p:cNvSpPr>
          <p:nvPr>
            <p:ph sz="quarter" idx="4"/>
          </p:nvPr>
        </p:nvSpPr>
        <p:spPr>
          <a:xfrm>
            <a:off x="4645025" y="1340768"/>
            <a:ext cx="4041775" cy="4785395"/>
          </a:xfrm>
        </p:spPr>
        <p:txBody>
          <a:bodyPr>
            <a:normAutofit fontScale="92500" lnSpcReduction="20000"/>
          </a:bodyPr>
          <a:lstStyle/>
          <a:p>
            <a:pPr>
              <a:buNone/>
            </a:pPr>
            <a:r>
              <a:rPr lang="el-GR" dirty="0" smtClean="0"/>
              <a:t>     Η αριστερή κοιλία λειτουργεί σαν ισχυρή πιεστική αντλία και μέσω της αορτικής βαλβίδας ωθεί το αίμα στις αρτηρίες. Αυτές διακλαδίζονται σε όλο το σώμα και μεταπίπτουν στα τροχοειδή των ιστών σε κάθε σημείο του σώματος. Στη συνέχεια το μη οξυγονωμένο αίμα συλλέγεται στις φλέβες που καταλήγουν στην άνω και κάτω κοίλη φλέβα, οι οποίες το επαναφέρουν στον δεξιό κόλπο.</a:t>
            </a:r>
            <a:endParaRPr lang="el-GR" dirty="0"/>
          </a:p>
        </p:txBody>
      </p:sp>
      <p:sp>
        <p:nvSpPr>
          <p:cNvPr id="5" name="4 - Θέση κειμένου"/>
          <p:cNvSpPr>
            <a:spLocks noGrp="1"/>
          </p:cNvSpPr>
          <p:nvPr>
            <p:ph type="body" sz="quarter" idx="1"/>
          </p:nvPr>
        </p:nvSpPr>
        <p:spPr>
          <a:xfrm>
            <a:off x="457200" y="260649"/>
            <a:ext cx="4040188" cy="864096"/>
          </a:xfrm>
        </p:spPr>
        <p:txBody>
          <a:bodyPr/>
          <a:lstStyle/>
          <a:p>
            <a:pPr algn="ctr"/>
            <a:r>
              <a:rPr lang="el-GR" dirty="0" smtClean="0"/>
              <a:t>Μικρή κυκλοφορία</a:t>
            </a:r>
            <a:endParaRPr lang="el-GR" dirty="0"/>
          </a:p>
        </p:txBody>
      </p:sp>
      <p:sp>
        <p:nvSpPr>
          <p:cNvPr id="7" name="6 - Θέση κειμένου"/>
          <p:cNvSpPr>
            <a:spLocks noGrp="1"/>
          </p:cNvSpPr>
          <p:nvPr>
            <p:ph type="body" sz="quarter" idx="3"/>
          </p:nvPr>
        </p:nvSpPr>
        <p:spPr>
          <a:xfrm>
            <a:off x="4645025" y="332657"/>
            <a:ext cx="4041775" cy="792088"/>
          </a:xfrm>
        </p:spPr>
        <p:txBody>
          <a:bodyPr/>
          <a:lstStyle/>
          <a:p>
            <a:pPr algn="ctr"/>
            <a:r>
              <a:rPr lang="el-GR" dirty="0" smtClean="0"/>
              <a:t>Μεγάλη κυκλοφορία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Λειτουργίες του αίματος</a:t>
            </a:r>
            <a:endParaRPr lang="el-GR" dirty="0"/>
          </a:p>
        </p:txBody>
      </p:sp>
      <p:sp>
        <p:nvSpPr>
          <p:cNvPr id="3" name="2 - Θέση περιεχομένου"/>
          <p:cNvSpPr>
            <a:spLocks noGrp="1"/>
          </p:cNvSpPr>
          <p:nvPr>
            <p:ph sz="quarter" idx="1"/>
          </p:nvPr>
        </p:nvSpPr>
        <p:spPr/>
        <p:txBody>
          <a:bodyPr/>
          <a:lstStyle/>
          <a:p>
            <a:r>
              <a:rPr lang="el-GR" dirty="0" smtClean="0"/>
              <a:t>Αναπνευστική λειτουργία</a:t>
            </a:r>
          </a:p>
          <a:p>
            <a:r>
              <a:rPr lang="el-GR" dirty="0" smtClean="0"/>
              <a:t>Αμυντική λειτουργία </a:t>
            </a:r>
          </a:p>
          <a:p>
            <a:r>
              <a:rPr lang="el-GR" dirty="0" smtClean="0"/>
              <a:t>Λειτουργία Πήξεως</a:t>
            </a:r>
          </a:p>
          <a:p>
            <a:r>
              <a:rPr lang="el-GR" dirty="0" smtClean="0"/>
              <a:t>Θρεπτική λειτουργία </a:t>
            </a:r>
          </a:p>
          <a:p>
            <a:r>
              <a:rPr lang="el-GR" dirty="0" smtClean="0"/>
              <a:t>Μεταφορική λειτουργία</a:t>
            </a:r>
          </a:p>
          <a:p>
            <a:r>
              <a:rPr lang="el-GR" dirty="0" err="1" smtClean="0"/>
              <a:t>Οξεοβασική</a:t>
            </a:r>
            <a:r>
              <a:rPr lang="el-GR" dirty="0" smtClean="0"/>
              <a:t> ισορροπία </a:t>
            </a:r>
          </a:p>
          <a:p>
            <a:r>
              <a:rPr lang="el-GR" dirty="0" smtClean="0"/>
              <a:t>Θερμορρυθμιστική λειτουργία</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dirty="0" smtClean="0"/>
              <a:t>Λειτουργίες του αίματος</a:t>
            </a:r>
            <a:endParaRPr lang="el-GR" dirty="0"/>
          </a:p>
        </p:txBody>
      </p:sp>
      <p:sp>
        <p:nvSpPr>
          <p:cNvPr id="3" name="2 - Θέση περιεχομένου"/>
          <p:cNvSpPr>
            <a:spLocks noGrp="1"/>
          </p:cNvSpPr>
          <p:nvPr>
            <p:ph sz="quarter" idx="1"/>
          </p:nvPr>
        </p:nvSpPr>
        <p:spPr>
          <a:xfrm>
            <a:off x="457200" y="1124744"/>
            <a:ext cx="8229600" cy="5256584"/>
          </a:xfrm>
        </p:spPr>
        <p:txBody>
          <a:bodyPr>
            <a:normAutofit fontScale="85000" lnSpcReduction="20000"/>
          </a:bodyPr>
          <a:lstStyle/>
          <a:p>
            <a:r>
              <a:rPr lang="el-GR" b="1" dirty="0" smtClean="0"/>
              <a:t>Αναπνευστική λειτουργία </a:t>
            </a:r>
            <a:r>
              <a:rPr lang="el-GR" dirty="0" smtClean="0"/>
              <a:t>: Με τα ερυθρά αιμοσφαίρια που περιέχουν την αιμοσφαιρίνη επιτυγχάνεται η μεταφορά των αναπνευστικών αερίων </a:t>
            </a:r>
          </a:p>
          <a:p>
            <a:r>
              <a:rPr lang="el-GR" b="1" dirty="0" smtClean="0"/>
              <a:t>Αμυντική λειτουργία</a:t>
            </a:r>
            <a:r>
              <a:rPr lang="el-GR" dirty="0" smtClean="0"/>
              <a:t>: με τα λευκά αιμοσφαίρια συμβάλλει  στην άμυνα του οργανισμού εναντίων παθογόνων μικροοργανισμών , με τις φαγοκυτταρικές ιδιότητες και τη παραγωγή αντισωμάτων</a:t>
            </a:r>
          </a:p>
          <a:p>
            <a:r>
              <a:rPr lang="el-GR" b="1" dirty="0" smtClean="0"/>
              <a:t>Λειτουργία Πήξεως</a:t>
            </a:r>
            <a:r>
              <a:rPr lang="el-GR" dirty="0" smtClean="0"/>
              <a:t>: με τα αιμοπετάλια και με ουσίες του πλάσματος συμμετέχει στην πήξη </a:t>
            </a:r>
          </a:p>
          <a:p>
            <a:r>
              <a:rPr lang="el-GR" b="1" dirty="0" smtClean="0"/>
              <a:t>Θρεπτική λειτουργία: </a:t>
            </a:r>
            <a:r>
              <a:rPr lang="el-GR" dirty="0" smtClean="0"/>
              <a:t>μεταφέρει τις θρεπτικές ουσίες της πέψεως και παραλαμβάνει τα παράγωγα από τη διάσπαση τους για αποβολή από τα απεκκριτικ</a:t>
            </a:r>
            <a:r>
              <a:rPr lang="el-GR" dirty="0" smtClean="0"/>
              <a:t>ά όργανα</a:t>
            </a:r>
            <a:endParaRPr lang="el-GR" b="1" dirty="0" smtClean="0"/>
          </a:p>
          <a:p>
            <a:r>
              <a:rPr lang="el-GR" b="1" dirty="0" smtClean="0"/>
              <a:t>Μεταφορική λειτουργία</a:t>
            </a:r>
            <a:r>
              <a:rPr lang="el-GR" dirty="0" smtClean="0"/>
              <a:t>: Μετα</a:t>
            </a:r>
            <a:r>
              <a:rPr lang="el-GR" dirty="0" smtClean="0"/>
              <a:t>φέρει ορμόνες, βιταμίνες, ένζυμα από τα όργανα παραγωγής στα όργανα που προορίζονται</a:t>
            </a:r>
            <a:endParaRPr lang="el-GR" dirty="0" smtClean="0"/>
          </a:p>
          <a:p>
            <a:r>
              <a:rPr lang="el-GR" b="1" dirty="0" err="1" smtClean="0"/>
              <a:t>Οξεοβασική</a:t>
            </a:r>
            <a:r>
              <a:rPr lang="el-GR" b="1" dirty="0" smtClean="0"/>
              <a:t> ισορροπία: </a:t>
            </a:r>
            <a:r>
              <a:rPr lang="el-GR" dirty="0" smtClean="0"/>
              <a:t>μεταφέρει νερό και όξινα προϊόντα</a:t>
            </a:r>
            <a:r>
              <a:rPr lang="el-GR" dirty="0" smtClean="0"/>
              <a:t> μεταβολισμού στα απεκκριτικά όργανα, διατηρώντας το </a:t>
            </a:r>
            <a:r>
              <a:rPr lang="en-US" dirty="0" smtClean="0"/>
              <a:t>pH </a:t>
            </a:r>
            <a:r>
              <a:rPr lang="el-GR" dirty="0" smtClean="0"/>
              <a:t>του οργανισμού σταθερό</a:t>
            </a:r>
            <a:endParaRPr lang="el-GR" dirty="0" smtClean="0"/>
          </a:p>
          <a:p>
            <a:r>
              <a:rPr lang="el-GR" b="1" dirty="0" smtClean="0"/>
              <a:t>Θερμορρυθμιστική λειτουργία: </a:t>
            </a:r>
            <a:r>
              <a:rPr lang="el-GR" dirty="0" smtClean="0"/>
              <a:t>εξασφαλίζει την ισότιμη κατανομή της θερμοκρασίας σε όλα τα όργανα</a:t>
            </a:r>
            <a:r>
              <a:rPr lang="el-GR"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Σύσταση του αίματος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αίμα αποτελείται από κύτταρα που ονομάζονται </a:t>
            </a:r>
            <a:r>
              <a:rPr lang="el-GR" b="1" dirty="0" err="1" smtClean="0"/>
              <a:t>αιμοσφάιρια</a:t>
            </a:r>
            <a:r>
              <a:rPr lang="el-GR" b="1" dirty="0" smtClean="0"/>
              <a:t> </a:t>
            </a:r>
            <a:r>
              <a:rPr lang="el-GR" dirty="0" smtClean="0"/>
              <a:t>και ρευστή μεσοκυττάρια ουσία που ονομάζεται </a:t>
            </a:r>
            <a:r>
              <a:rPr lang="el-GR" b="1" dirty="0" smtClean="0"/>
              <a:t>πλάσμα.</a:t>
            </a:r>
          </a:p>
          <a:p>
            <a:r>
              <a:rPr lang="el-GR" dirty="0" smtClean="0"/>
              <a:t>Τα αιμοσφαίρια αποτελούν τα έμμορφα στοιχεία του αίματος και διακρίνονται σε:</a:t>
            </a:r>
          </a:p>
          <a:p>
            <a:pPr marL="514350" indent="-514350">
              <a:buFont typeface="+mj-lt"/>
              <a:buAutoNum type="arabicPeriod"/>
            </a:pPr>
            <a:r>
              <a:rPr lang="el-GR" sz="2400" b="1" dirty="0" err="1" smtClean="0"/>
              <a:t>Ερυθρα</a:t>
            </a:r>
            <a:r>
              <a:rPr lang="el-GR" sz="2400" b="1" dirty="0" smtClean="0"/>
              <a:t> αιμοσφαίρια ή </a:t>
            </a:r>
            <a:r>
              <a:rPr lang="el-GR" sz="2400" b="1" dirty="0" err="1" smtClean="0"/>
              <a:t>ερυθροκύτταρα</a:t>
            </a:r>
            <a:endParaRPr lang="el-GR" sz="2400" b="1" dirty="0" smtClean="0"/>
          </a:p>
          <a:p>
            <a:pPr marL="514350" indent="-514350">
              <a:buFont typeface="+mj-lt"/>
              <a:buAutoNum type="arabicPeriod"/>
            </a:pPr>
            <a:r>
              <a:rPr lang="el-GR" sz="2400" b="1" dirty="0" smtClean="0"/>
              <a:t>Λευκά αιμοσφαίρια ή λευκοκύτταρα</a:t>
            </a:r>
          </a:p>
          <a:p>
            <a:pPr marL="514350" indent="-514350">
              <a:buFont typeface="+mj-lt"/>
              <a:buAutoNum type="arabicPeriod"/>
            </a:pPr>
            <a:r>
              <a:rPr lang="el-GR" sz="2400" b="1" dirty="0" smtClean="0"/>
              <a:t>Αιμοπετάλια ή </a:t>
            </a:r>
            <a:r>
              <a:rPr lang="el-GR" sz="2400" b="1" dirty="0" err="1" smtClean="0"/>
              <a:t>θρομβοκύτταρα</a:t>
            </a:r>
            <a:endParaRPr lang="el-GR" sz="2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720080"/>
          </a:xfrm>
        </p:spPr>
        <p:txBody>
          <a:bodyPr>
            <a:normAutofit/>
          </a:bodyPr>
          <a:lstStyle/>
          <a:p>
            <a:r>
              <a:rPr lang="el-GR" dirty="0" smtClean="0"/>
              <a:t>Ερυθρά αιμοσφαίρια</a:t>
            </a:r>
            <a:endParaRPr lang="el-GR" dirty="0"/>
          </a:p>
        </p:txBody>
      </p:sp>
      <p:sp>
        <p:nvSpPr>
          <p:cNvPr id="3" name="2 - Θέση περιεχομένου"/>
          <p:cNvSpPr>
            <a:spLocks noGrp="1"/>
          </p:cNvSpPr>
          <p:nvPr>
            <p:ph sz="quarter" idx="1"/>
          </p:nvPr>
        </p:nvSpPr>
        <p:spPr>
          <a:xfrm>
            <a:off x="457200" y="980728"/>
            <a:ext cx="8229600" cy="5145435"/>
          </a:xfrm>
        </p:spPr>
        <p:txBody>
          <a:bodyPr>
            <a:normAutofit/>
          </a:bodyPr>
          <a:lstStyle/>
          <a:p>
            <a:r>
              <a:rPr lang="el-GR" sz="2400" dirty="0" smtClean="0"/>
              <a:t>Είναι τα ώριμα , απύρηνα κύτταρα που συνιστούν  τον κύριο όγκου του περιφερικού αίματος .</a:t>
            </a:r>
          </a:p>
          <a:p>
            <a:r>
              <a:rPr lang="el-GR" sz="2400" dirty="0" smtClean="0"/>
              <a:t>Δεν πολλαπλασιάζονται ,επειδή δεν έχουν </a:t>
            </a:r>
            <a:r>
              <a:rPr lang="el-GR" sz="2400" dirty="0" err="1" smtClean="0"/>
              <a:t>πυρήνα,αλλά</a:t>
            </a:r>
            <a:r>
              <a:rPr lang="el-GR" sz="2400" dirty="0" smtClean="0"/>
              <a:t> αναγεννιούνται  στον μυελό των οστών από πρόδρομα κύτταρα και ο αριθμός τους παραμένει σταθερός.</a:t>
            </a:r>
          </a:p>
          <a:p>
            <a:r>
              <a:rPr lang="el-GR" sz="2400" dirty="0" smtClean="0"/>
              <a:t>Έχουν σχήμα αμφίκοιλου δίσκου με διάμετρο7,5-8μ</a:t>
            </a:r>
            <a:r>
              <a:rPr lang="en-US" sz="2400" dirty="0" smtClean="0"/>
              <a:t>m, </a:t>
            </a:r>
            <a:r>
              <a:rPr lang="el-GR" sz="2400" dirty="0" smtClean="0"/>
              <a:t>είναι παχύτεροι στην περιφέρεια απ’ ‘ότι στο κέντρο. Το σχήμα τους μεταβάλλεται  καθώς περνούν από τα τριχοειδή</a:t>
            </a:r>
            <a:endParaRPr lang="en-US" dirty="0" smtClean="0"/>
          </a:p>
        </p:txBody>
      </p:sp>
      <p:pic>
        <p:nvPicPr>
          <p:cNvPr id="2050" name="Picture 2"/>
          <p:cNvPicPr>
            <a:picLocks noChangeAspect="1" noChangeArrowheads="1"/>
          </p:cNvPicPr>
          <p:nvPr/>
        </p:nvPicPr>
        <p:blipFill>
          <a:blip r:embed="rId2" cstate="print"/>
          <a:srcRect/>
          <a:stretch>
            <a:fillRect/>
          </a:stretch>
        </p:blipFill>
        <p:spPr bwMode="auto">
          <a:xfrm>
            <a:off x="1979712" y="4221088"/>
            <a:ext cx="4932040" cy="2376264"/>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Ερυθρά αιμοσφαίρια</a:t>
            </a:r>
            <a:endParaRPr lang="el-GR" dirty="0"/>
          </a:p>
        </p:txBody>
      </p:sp>
      <p:sp>
        <p:nvSpPr>
          <p:cNvPr id="3" name="2 - Θέση περιεχομένου"/>
          <p:cNvSpPr>
            <a:spLocks noGrp="1"/>
          </p:cNvSpPr>
          <p:nvPr>
            <p:ph sz="quarter" idx="1"/>
          </p:nvPr>
        </p:nvSpPr>
        <p:spPr>
          <a:xfrm>
            <a:off x="457200" y="1600200"/>
            <a:ext cx="8229600" cy="4853136"/>
          </a:xfrm>
        </p:spPr>
        <p:txBody>
          <a:bodyPr>
            <a:normAutofit fontScale="92500" lnSpcReduction="10000"/>
          </a:bodyPr>
          <a:lstStyle/>
          <a:p>
            <a:r>
              <a:rPr lang="el-GR" dirty="0" smtClean="0"/>
              <a:t>Χρησιμεύουν για την πρόσληψη, μεταφορά και απόδοση του οξυγόνου από τους ιστούς και ενός μέρους του παραγόμενου </a:t>
            </a:r>
            <a:r>
              <a:rPr lang="en-US" dirty="0" smtClean="0"/>
              <a:t>CO</a:t>
            </a:r>
            <a:r>
              <a:rPr lang="en-US" sz="1900" dirty="0" smtClean="0"/>
              <a:t>2.  </a:t>
            </a:r>
            <a:r>
              <a:rPr lang="el-GR" dirty="0" smtClean="0"/>
              <a:t>Αυτό το </a:t>
            </a:r>
            <a:r>
              <a:rPr lang="el-GR" dirty="0" err="1" smtClean="0"/>
              <a:t>επιταγχάνουν</a:t>
            </a:r>
            <a:r>
              <a:rPr lang="el-GR" dirty="0" smtClean="0"/>
              <a:t> με την αιμοσφαιρίνη που περιέχουν , η </a:t>
            </a:r>
            <a:r>
              <a:rPr lang="el-GR" dirty="0" err="1" smtClean="0"/>
              <a:t>οποια</a:t>
            </a:r>
            <a:r>
              <a:rPr lang="el-GR" dirty="0" smtClean="0"/>
              <a:t> αποτελεί το κύριο λειτουργικό συστατικό τους και χρησιμεύει ως όχημα για την </a:t>
            </a:r>
            <a:r>
              <a:rPr lang="el-GR" dirty="0" err="1" smtClean="0"/>
              <a:t>μεταφορα</a:t>
            </a:r>
            <a:r>
              <a:rPr lang="el-GR" dirty="0" smtClean="0"/>
              <a:t> των αναπνευστικών αερίων</a:t>
            </a:r>
            <a:endParaRPr lang="el-GR" dirty="0" smtClean="0"/>
          </a:p>
          <a:p>
            <a:r>
              <a:rPr lang="el-GR" dirty="0" smtClean="0"/>
              <a:t>Έχουν χρώμα ερυθρό λόγω της αιμοσφαιρίνης που είναι το κύριο συστατικό τους</a:t>
            </a:r>
          </a:p>
          <a:p>
            <a:r>
              <a:rPr lang="el-GR" dirty="0" smtClean="0"/>
              <a:t>Έχουν όλα το ίδιο σχήμα, μέγεθος και ποσοστό αιμοσφαιρίνης</a:t>
            </a:r>
          </a:p>
          <a:p>
            <a:r>
              <a:rPr lang="el-GR" dirty="0" smtClean="0"/>
              <a:t>Χρόνος ζωής το ανώτερο μέχρι 120 μέρες </a:t>
            </a:r>
          </a:p>
          <a:p>
            <a:r>
              <a:rPr lang="el-GR" dirty="0" smtClean="0"/>
              <a:t>Η ποσότητα τους είναι 4,5-5.000.0</a:t>
            </a:r>
            <a:r>
              <a:rPr lang="en-US" dirty="0" smtClean="0"/>
              <a:t>0</a:t>
            </a:r>
            <a:r>
              <a:rPr lang="el-GR" dirty="0" smtClean="0"/>
              <a:t>0</a:t>
            </a:r>
            <a:r>
              <a:rPr lang="en-US" dirty="0" smtClean="0"/>
              <a:t>mm</a:t>
            </a:r>
            <a:r>
              <a:rPr lang="en-US" sz="1800" dirty="0" smtClean="0"/>
              <a:t>3  </a:t>
            </a:r>
            <a:r>
              <a:rPr lang="el-GR" dirty="0" smtClean="0"/>
              <a:t>αίματος.</a:t>
            </a:r>
          </a:p>
          <a:p>
            <a:r>
              <a:rPr lang="el-GR" dirty="0" smtClean="0"/>
              <a:t>Η αύξηση του αριθμού τους χαρακτηρίζεται ως </a:t>
            </a:r>
            <a:r>
              <a:rPr lang="el-GR" dirty="0" err="1" smtClean="0"/>
              <a:t>ερυθροκυττάρωση</a:t>
            </a:r>
            <a:r>
              <a:rPr lang="el-GR" dirty="0" smtClean="0"/>
              <a:t> ενώ η μείωση τους ως </a:t>
            </a:r>
            <a:r>
              <a:rPr lang="el-GR" dirty="0" err="1" smtClean="0"/>
              <a:t>ερυθροπενία</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312</TotalTime>
  <Words>1115</Words>
  <Application>Microsoft Office PowerPoint</Application>
  <PresentationFormat>Προβολή στην οθόνη (4:3)</PresentationFormat>
  <Paragraphs>105</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Προεξοχή</vt:lpstr>
      <vt:lpstr>Μαθημα: Αιμοδοσια Γ’ εξαμηνο</vt:lpstr>
      <vt:lpstr>Εισαγωγή στην αιματολογία Ορισμοί</vt:lpstr>
      <vt:lpstr>Χαρακτηριστικά του αίματος</vt:lpstr>
      <vt:lpstr>Διαφάνεια 4</vt:lpstr>
      <vt:lpstr>Λειτουργίες του αίματος</vt:lpstr>
      <vt:lpstr>Λειτουργίες του αίματος</vt:lpstr>
      <vt:lpstr>Σύσταση του αίματος</vt:lpstr>
      <vt:lpstr>Ερυθρά αιμοσφαίρια</vt:lpstr>
      <vt:lpstr>Ερυθρά αιμοσφαίρια</vt:lpstr>
      <vt:lpstr>Λευκά αιμοσφαίρια</vt:lpstr>
      <vt:lpstr>Λευκά αιμοσφαίρια</vt:lpstr>
      <vt:lpstr>Αιμοπετάλια</vt:lpstr>
      <vt:lpstr>Πλάσμα</vt:lpstr>
      <vt:lpstr>Σύσταση πλασματος</vt:lpstr>
      <vt:lpstr>Σύσταση πλάσματος</vt:lpstr>
      <vt:lpstr>Σύσταση πλάσματος</vt:lpstr>
      <vt:lpstr>Λειτουργίες πλάσματος </vt:lpstr>
      <vt:lpstr>Παράγωγα πλάσματος</vt:lpstr>
      <vt:lpstr>Προϊόντα κλασματοποίησης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36</cp:revision>
  <dcterms:created xsi:type="dcterms:W3CDTF">1980-02-14T23:27:42Z</dcterms:created>
  <dcterms:modified xsi:type="dcterms:W3CDTF">1980-02-15T04:40:31Z</dcterms:modified>
</cp:coreProperties>
</file>