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8" r:id="rId13"/>
    <p:sldId id="267" r:id="rId14"/>
    <p:sldId id="269" r:id="rId15"/>
    <p:sldId id="270" r:id="rId16"/>
    <p:sldId id="271" r:id="rId17"/>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42" autoAdjust="0"/>
    <p:restoredTop sz="94660"/>
  </p:normalViewPr>
  <p:slideViewPr>
    <p:cSldViewPr>
      <p:cViewPr varScale="1">
        <p:scale>
          <a:sx n="72" d="100"/>
          <a:sy n="72" d="100"/>
        </p:scale>
        <p:origin x="-1110"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sp>
        <p:nvSpPr>
          <p:cNvPr id="7" name="6 - Ευθεία γραμμή σύνδεσης"/>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28 - Τίτλος"/>
          <p:cNvSpPr>
            <a:spLocks noGrp="1"/>
          </p:cNvSpPr>
          <p:nvPr>
            <p:ph type="ctrTitle"/>
          </p:nvPr>
        </p:nvSpPr>
        <p:spPr>
          <a:xfrm>
            <a:off x="381000" y="4853411"/>
            <a:ext cx="8458200" cy="1222375"/>
          </a:xfrm>
        </p:spPr>
        <p:txBody>
          <a:bodyPr anchor="t"/>
          <a:lstStyle/>
          <a:p>
            <a:r>
              <a:rPr kumimoji="0" lang="el-GR" smtClean="0"/>
              <a:t>Kλικ για επεξεργασία του τίτλου</a:t>
            </a:r>
            <a:endParaRPr kumimoji="0" lang="en-US"/>
          </a:p>
        </p:txBody>
      </p:sp>
      <p:sp>
        <p:nvSpPr>
          <p:cNvPr id="9" name="8 - Υπότιτλος"/>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smtClean="0"/>
              <a:t>Κάντε κλικ για να επεξεργαστείτε τον υπότιτλο του υποδείγματος</a:t>
            </a:r>
            <a:endParaRPr kumimoji="0" lang="en-US"/>
          </a:p>
        </p:txBody>
      </p:sp>
      <p:sp>
        <p:nvSpPr>
          <p:cNvPr id="16" name="15 - Θέση ημερομηνίας"/>
          <p:cNvSpPr>
            <a:spLocks noGrp="1"/>
          </p:cNvSpPr>
          <p:nvPr>
            <p:ph type="dt" sz="half" idx="10"/>
          </p:nvPr>
        </p:nvSpPr>
        <p:spPr/>
        <p:txBody>
          <a:bodyPr/>
          <a:lstStyle/>
          <a:p>
            <a:fld id="{B594C4C5-032F-457A-9E13-0C2E17A01B12}" type="datetimeFigureOut">
              <a:rPr lang="el-GR" smtClean="0"/>
              <a:t>29/2/1980</a:t>
            </a:fld>
            <a:endParaRPr lang="el-GR"/>
          </a:p>
        </p:txBody>
      </p:sp>
      <p:sp>
        <p:nvSpPr>
          <p:cNvPr id="2" name="1 - Θέση υποσέλιδου"/>
          <p:cNvSpPr>
            <a:spLocks noGrp="1"/>
          </p:cNvSpPr>
          <p:nvPr>
            <p:ph type="ftr" sz="quarter" idx="11"/>
          </p:nvPr>
        </p:nvSpPr>
        <p:spPr/>
        <p:txBody>
          <a:bodyPr/>
          <a:lstStyle/>
          <a:p>
            <a:endParaRPr lang="el-GR"/>
          </a:p>
        </p:txBody>
      </p:sp>
      <p:sp>
        <p:nvSpPr>
          <p:cNvPr id="15" name="14 - Θέση αριθμού διαφάνειας"/>
          <p:cNvSpPr>
            <a:spLocks noGrp="1"/>
          </p:cNvSpPr>
          <p:nvPr>
            <p:ph type="sldNum" sz="quarter" idx="12"/>
          </p:nvPr>
        </p:nvSpPr>
        <p:spPr>
          <a:xfrm>
            <a:off x="8229600" y="6473952"/>
            <a:ext cx="758952" cy="246888"/>
          </a:xfrm>
        </p:spPr>
        <p:txBody>
          <a:bodyPr/>
          <a:lstStyle/>
          <a:p>
            <a:fld id="{F1D39986-5FC9-49A1-8BE8-6F3AB043DB48}" type="slidenum">
              <a:rPr lang="el-GR" smtClean="0"/>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B594C4C5-032F-457A-9E13-0C2E17A01B12}" type="datetimeFigureOut">
              <a:rPr lang="el-GR" smtClean="0"/>
              <a:t>29/2/1980</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F1D39986-5FC9-49A1-8BE8-6F3AB043DB48}" type="slidenum">
              <a:rPr lang="el-GR" smtClean="0"/>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858000" y="549276"/>
            <a:ext cx="1828800" cy="5851525"/>
          </a:xfrm>
        </p:spPr>
        <p:txBody>
          <a:bodyPr vert="eaVer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457200" y="549276"/>
            <a:ext cx="6248400" cy="5851525"/>
          </a:xfrm>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B594C4C5-032F-457A-9E13-0C2E17A01B12}" type="datetimeFigureOut">
              <a:rPr lang="el-GR" smtClean="0"/>
              <a:t>29/2/1980</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F1D39986-5FC9-49A1-8BE8-6F3AB043DB48}" type="slidenum">
              <a:rPr lang="el-GR" smtClean="0"/>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2" name="2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27" name="26 - Θέση περιεχομένου"/>
          <p:cNvSpPr>
            <a:spLocks noGrp="1"/>
          </p:cNvSpPr>
          <p:nvPr>
            <p:ph idx="1"/>
          </p:nvPr>
        </p:nvSpPr>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25" name="24 - Θέση ημερομηνίας"/>
          <p:cNvSpPr>
            <a:spLocks noGrp="1"/>
          </p:cNvSpPr>
          <p:nvPr>
            <p:ph type="dt" sz="half" idx="10"/>
          </p:nvPr>
        </p:nvSpPr>
        <p:spPr/>
        <p:txBody>
          <a:bodyPr/>
          <a:lstStyle/>
          <a:p>
            <a:fld id="{B594C4C5-032F-457A-9E13-0C2E17A01B12}" type="datetimeFigureOut">
              <a:rPr lang="el-GR" smtClean="0"/>
              <a:t>29/2/1980</a:t>
            </a:fld>
            <a:endParaRPr lang="el-GR"/>
          </a:p>
        </p:txBody>
      </p:sp>
      <p:sp>
        <p:nvSpPr>
          <p:cNvPr id="19" name="18 - Θέση υποσέλιδου"/>
          <p:cNvSpPr>
            <a:spLocks noGrp="1"/>
          </p:cNvSpPr>
          <p:nvPr>
            <p:ph type="ftr" sz="quarter" idx="11"/>
          </p:nvPr>
        </p:nvSpPr>
        <p:spPr>
          <a:xfrm>
            <a:off x="3581400" y="76200"/>
            <a:ext cx="2895600" cy="288925"/>
          </a:xfrm>
        </p:spPr>
        <p:txBody>
          <a:bodyPr/>
          <a:lstStyle/>
          <a:p>
            <a:endParaRPr lang="el-GR"/>
          </a:p>
        </p:txBody>
      </p:sp>
      <p:sp>
        <p:nvSpPr>
          <p:cNvPr id="16" name="15 - Θέση αριθμού διαφάνειας"/>
          <p:cNvSpPr>
            <a:spLocks noGrp="1"/>
          </p:cNvSpPr>
          <p:nvPr>
            <p:ph type="sldNum" sz="quarter" idx="12"/>
          </p:nvPr>
        </p:nvSpPr>
        <p:spPr>
          <a:xfrm>
            <a:off x="8229600" y="6473952"/>
            <a:ext cx="758952" cy="246888"/>
          </a:xfrm>
        </p:spPr>
        <p:txBody>
          <a:bodyPr/>
          <a:lstStyle/>
          <a:p>
            <a:fld id="{F1D39986-5FC9-49A1-8BE8-6F3AB043DB48}" type="slidenum">
              <a:rPr lang="el-GR" smtClean="0"/>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bg>
      <p:bgRef idx="1003">
        <a:schemeClr val="bg2"/>
      </p:bgRef>
    </p:bg>
    <p:spTree>
      <p:nvGrpSpPr>
        <p:cNvPr id="1" name=""/>
        <p:cNvGrpSpPr/>
        <p:nvPr/>
      </p:nvGrpSpPr>
      <p:grpSpPr>
        <a:xfrm>
          <a:off x="0" y="0"/>
          <a:ext cx="0" cy="0"/>
          <a:chOff x="0" y="0"/>
          <a:chExt cx="0" cy="0"/>
        </a:xfrm>
      </p:grpSpPr>
      <p:sp>
        <p:nvSpPr>
          <p:cNvPr id="7" name="6 - Ευθεία γραμμή σύνδεσης"/>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 Θέση κειμένου"/>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smtClean="0"/>
              <a:t>Kλικ για επεξεργασία των στυλ του υποδείγματος</a:t>
            </a:r>
          </a:p>
        </p:txBody>
      </p:sp>
      <p:sp>
        <p:nvSpPr>
          <p:cNvPr id="19" name="18 - Θέση ημερομηνίας"/>
          <p:cNvSpPr>
            <a:spLocks noGrp="1"/>
          </p:cNvSpPr>
          <p:nvPr>
            <p:ph type="dt" sz="half" idx="10"/>
          </p:nvPr>
        </p:nvSpPr>
        <p:spPr/>
        <p:txBody>
          <a:bodyPr/>
          <a:lstStyle/>
          <a:p>
            <a:fld id="{B594C4C5-032F-457A-9E13-0C2E17A01B12}" type="datetimeFigureOut">
              <a:rPr lang="el-GR" smtClean="0"/>
              <a:t>29/2/1980</a:t>
            </a:fld>
            <a:endParaRPr lang="el-GR"/>
          </a:p>
        </p:txBody>
      </p:sp>
      <p:sp>
        <p:nvSpPr>
          <p:cNvPr id="11" name="10 - Θέση υποσέλιδου"/>
          <p:cNvSpPr>
            <a:spLocks noGrp="1"/>
          </p:cNvSpPr>
          <p:nvPr>
            <p:ph type="ftr" sz="quarter" idx="11"/>
          </p:nvPr>
        </p:nvSpPr>
        <p:spPr/>
        <p:txBody>
          <a:bodyPr/>
          <a:lstStyle/>
          <a:p>
            <a:endParaRPr lang="el-GR"/>
          </a:p>
        </p:txBody>
      </p:sp>
      <p:sp>
        <p:nvSpPr>
          <p:cNvPr id="16" name="15 - Θέση αριθμού διαφάνειας"/>
          <p:cNvSpPr>
            <a:spLocks noGrp="1"/>
          </p:cNvSpPr>
          <p:nvPr>
            <p:ph type="sldNum" sz="quarter" idx="12"/>
          </p:nvPr>
        </p:nvSpPr>
        <p:spPr/>
        <p:txBody>
          <a:bodyPr/>
          <a:lstStyle/>
          <a:p>
            <a:fld id="{F1D39986-5FC9-49A1-8BE8-6F3AB043DB48}" type="slidenum">
              <a:rPr lang="el-GR" smtClean="0"/>
              <a:t>‹#›</a:t>
            </a:fld>
            <a:endParaRPr lang="el-GR"/>
          </a:p>
        </p:txBody>
      </p:sp>
      <p:sp>
        <p:nvSpPr>
          <p:cNvPr id="8" name="7 - Τίτλος"/>
          <p:cNvSpPr>
            <a:spLocks noGrp="1"/>
          </p:cNvSpPr>
          <p:nvPr>
            <p:ph type="title"/>
          </p:nvPr>
        </p:nvSpPr>
        <p:spPr>
          <a:xfrm>
            <a:off x="180475" y="2947085"/>
            <a:ext cx="8686800" cy="1184825"/>
          </a:xfrm>
        </p:spPr>
        <p:txBody>
          <a:bodyPr rtlCol="0" anchor="t"/>
          <a:lstStyle>
            <a:lvl1pPr algn="r">
              <a:defRPr/>
            </a:lvl1pPr>
          </a:lstStyle>
          <a:p>
            <a:r>
              <a:rPr kumimoji="0" lang="el-GR" smtClean="0"/>
              <a:t>Kλικ για επεξεργασία του τίτλου</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0" name="19 - Τίτλος"/>
          <p:cNvSpPr>
            <a:spLocks noGrp="1"/>
          </p:cNvSpPr>
          <p:nvPr>
            <p:ph type="title"/>
          </p:nvPr>
        </p:nvSpPr>
        <p:spPr>
          <a:xfrm>
            <a:off x="301752" y="457200"/>
            <a:ext cx="8686800" cy="841248"/>
          </a:xfrm>
        </p:spPr>
        <p:txBody>
          <a:bodyPr/>
          <a:lstStyle/>
          <a:p>
            <a:r>
              <a:rPr kumimoji="0" lang="el-GR" smtClean="0"/>
              <a:t>Kλικ για επεξεργασία του τίτλου</a:t>
            </a:r>
            <a:endParaRPr kumimoji="0" lang="en-US"/>
          </a:p>
        </p:txBody>
      </p:sp>
      <p:sp>
        <p:nvSpPr>
          <p:cNvPr id="14" name="13 - Θέση περιεχομένου"/>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3" name="12 - Θέση περιεχομένου"/>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21" name="20 - Θέση ημερομηνίας"/>
          <p:cNvSpPr>
            <a:spLocks noGrp="1"/>
          </p:cNvSpPr>
          <p:nvPr>
            <p:ph type="dt" sz="half" idx="10"/>
          </p:nvPr>
        </p:nvSpPr>
        <p:spPr/>
        <p:txBody>
          <a:bodyPr/>
          <a:lstStyle/>
          <a:p>
            <a:fld id="{B594C4C5-032F-457A-9E13-0C2E17A01B12}" type="datetimeFigureOut">
              <a:rPr lang="el-GR" smtClean="0"/>
              <a:t>29/2/1980</a:t>
            </a:fld>
            <a:endParaRPr lang="el-GR"/>
          </a:p>
        </p:txBody>
      </p:sp>
      <p:sp>
        <p:nvSpPr>
          <p:cNvPr id="10" name="9 - Θέση υποσέλιδου"/>
          <p:cNvSpPr>
            <a:spLocks noGrp="1"/>
          </p:cNvSpPr>
          <p:nvPr>
            <p:ph type="ftr" sz="quarter" idx="11"/>
          </p:nvPr>
        </p:nvSpPr>
        <p:spPr/>
        <p:txBody>
          <a:bodyPr/>
          <a:lstStyle/>
          <a:p>
            <a:endParaRPr lang="el-GR"/>
          </a:p>
        </p:txBody>
      </p:sp>
      <p:sp>
        <p:nvSpPr>
          <p:cNvPr id="31" name="30 - Θέση αριθμού διαφάνειας"/>
          <p:cNvSpPr>
            <a:spLocks noGrp="1"/>
          </p:cNvSpPr>
          <p:nvPr>
            <p:ph type="sldNum" sz="quarter" idx="12"/>
          </p:nvPr>
        </p:nvSpPr>
        <p:spPr/>
        <p:txBody>
          <a:bodyPr/>
          <a:lstStyle/>
          <a:p>
            <a:fld id="{F1D39986-5FC9-49A1-8BE8-6F3AB043DB48}" type="slidenum">
              <a:rPr lang="el-GR" smtClean="0"/>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Σύγκριση">
    <p:spTree>
      <p:nvGrpSpPr>
        <p:cNvPr id="1" name=""/>
        <p:cNvGrpSpPr/>
        <p:nvPr/>
      </p:nvGrpSpPr>
      <p:grpSpPr>
        <a:xfrm>
          <a:off x="0" y="0"/>
          <a:ext cx="0" cy="0"/>
          <a:chOff x="0" y="0"/>
          <a:chExt cx="0" cy="0"/>
        </a:xfrm>
      </p:grpSpPr>
      <p:sp>
        <p:nvSpPr>
          <p:cNvPr id="29" name="28 - Τίτλος"/>
          <p:cNvSpPr>
            <a:spLocks noGrp="1"/>
          </p:cNvSpPr>
          <p:nvPr>
            <p:ph type="title"/>
          </p:nvPr>
        </p:nvSpPr>
        <p:spPr>
          <a:xfrm>
            <a:off x="304800" y="5410200"/>
            <a:ext cx="8610600" cy="882650"/>
          </a:xfrm>
        </p:spPr>
        <p:txBody>
          <a:bodyPr anchor="ctr"/>
          <a:lstStyle>
            <a:lvl1pPr>
              <a:defRPr/>
            </a:lvl1pPr>
          </a:lstStyle>
          <a:p>
            <a:r>
              <a:rPr kumimoji="0" lang="el-GR" smtClean="0"/>
              <a:t>Kλικ για επεξεργασία του τίτλου</a:t>
            </a:r>
            <a:endParaRPr kumimoji="0" lang="en-US"/>
          </a:p>
        </p:txBody>
      </p:sp>
      <p:sp>
        <p:nvSpPr>
          <p:cNvPr id="13" name="12 - Θέση κειμένου"/>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25" name="24 - Θέση κειμένου"/>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4" name="3 - Θέση περιεχομένου"/>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28" name="27 - Θέση περιεχομένου"/>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0" name="9 - Θέση ημερομηνίας"/>
          <p:cNvSpPr>
            <a:spLocks noGrp="1"/>
          </p:cNvSpPr>
          <p:nvPr>
            <p:ph type="dt" sz="half" idx="10"/>
          </p:nvPr>
        </p:nvSpPr>
        <p:spPr/>
        <p:txBody>
          <a:bodyPr/>
          <a:lstStyle/>
          <a:p>
            <a:fld id="{B594C4C5-032F-457A-9E13-0C2E17A01B12}" type="datetimeFigureOut">
              <a:rPr lang="el-GR" smtClean="0"/>
              <a:t>29/2/1980</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a:xfrm>
            <a:off x="8229600" y="6477000"/>
            <a:ext cx="762000" cy="246888"/>
          </a:xfrm>
        </p:spPr>
        <p:txBody>
          <a:bodyPr/>
          <a:lstStyle/>
          <a:p>
            <a:fld id="{F1D39986-5FC9-49A1-8BE8-6F3AB043DB48}" type="slidenum">
              <a:rPr lang="el-GR" smtClean="0"/>
              <a:t>‹#›</a:t>
            </a:fld>
            <a:endParaRPr lang="el-GR"/>
          </a:p>
        </p:txBody>
      </p:sp>
      <p:sp>
        <p:nvSpPr>
          <p:cNvPr id="11" name="10 - Ευθεία γραμμή σύνδεσης"/>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30" name="29 - Τίτλος"/>
          <p:cNvSpPr>
            <a:spLocks noGrp="1"/>
          </p:cNvSpPr>
          <p:nvPr>
            <p:ph type="title"/>
          </p:nvPr>
        </p:nvSpPr>
        <p:spPr>
          <a:xfrm>
            <a:off x="301752" y="457200"/>
            <a:ext cx="8686800" cy="841248"/>
          </a:xfrm>
        </p:spPr>
        <p:txBody>
          <a:bodyPr/>
          <a:lstStyle/>
          <a:p>
            <a:r>
              <a:rPr kumimoji="0" lang="el-GR" smtClean="0"/>
              <a:t>Kλικ για επεξεργασία του τίτλου</a:t>
            </a:r>
            <a:endParaRPr kumimoji="0" lang="en-US"/>
          </a:p>
        </p:txBody>
      </p:sp>
      <p:sp>
        <p:nvSpPr>
          <p:cNvPr id="12" name="11 - Θέση ημερομηνίας"/>
          <p:cNvSpPr>
            <a:spLocks noGrp="1"/>
          </p:cNvSpPr>
          <p:nvPr>
            <p:ph type="dt" sz="half" idx="10"/>
          </p:nvPr>
        </p:nvSpPr>
        <p:spPr/>
        <p:txBody>
          <a:bodyPr/>
          <a:lstStyle/>
          <a:p>
            <a:fld id="{B594C4C5-032F-457A-9E13-0C2E17A01B12}" type="datetimeFigureOut">
              <a:rPr lang="el-GR" smtClean="0"/>
              <a:t>29/2/1980</a:t>
            </a:fld>
            <a:endParaRPr lang="el-GR"/>
          </a:p>
        </p:txBody>
      </p:sp>
      <p:sp>
        <p:nvSpPr>
          <p:cNvPr id="21" name="20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F1D39986-5FC9-49A1-8BE8-6F3AB043DB48}" type="slidenum">
              <a:rPr lang="el-GR" smtClean="0"/>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Κενή">
    <p:spTree>
      <p:nvGrpSpPr>
        <p:cNvPr id="1" name=""/>
        <p:cNvGrpSpPr/>
        <p:nvPr/>
      </p:nvGrpSpPr>
      <p:grpSpPr>
        <a:xfrm>
          <a:off x="0" y="0"/>
          <a:ext cx="0" cy="0"/>
          <a:chOff x="0" y="0"/>
          <a:chExt cx="0" cy="0"/>
        </a:xfrm>
      </p:grpSpPr>
      <p:sp>
        <p:nvSpPr>
          <p:cNvPr id="3" name="2 - Θέση ημερομηνίας"/>
          <p:cNvSpPr>
            <a:spLocks noGrp="1"/>
          </p:cNvSpPr>
          <p:nvPr>
            <p:ph type="dt" sz="half" idx="10"/>
          </p:nvPr>
        </p:nvSpPr>
        <p:spPr/>
        <p:txBody>
          <a:bodyPr/>
          <a:lstStyle/>
          <a:p>
            <a:fld id="{B594C4C5-032F-457A-9E13-0C2E17A01B12}" type="datetimeFigureOut">
              <a:rPr lang="el-GR" smtClean="0"/>
              <a:t>29/2/1980</a:t>
            </a:fld>
            <a:endParaRPr lang="el-GR"/>
          </a:p>
        </p:txBody>
      </p:sp>
      <p:sp>
        <p:nvSpPr>
          <p:cNvPr id="24" name="23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F1D39986-5FC9-49A1-8BE8-6F3AB043DB48}" type="slidenum">
              <a:rPr lang="el-GR" smtClean="0"/>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Περιεχόμενο με λεζάντα">
    <p:spTree>
      <p:nvGrpSpPr>
        <p:cNvPr id="1" name=""/>
        <p:cNvGrpSpPr/>
        <p:nvPr/>
      </p:nvGrpSpPr>
      <p:grpSpPr>
        <a:xfrm>
          <a:off x="0" y="0"/>
          <a:ext cx="0" cy="0"/>
          <a:chOff x="0" y="0"/>
          <a:chExt cx="0" cy="0"/>
        </a:xfrm>
      </p:grpSpPr>
      <p:sp>
        <p:nvSpPr>
          <p:cNvPr id="8" name="7 - Ευθεία γραμμή σύνδεσης"/>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 Τίτλος"/>
          <p:cNvSpPr>
            <a:spLocks noGrp="1"/>
          </p:cNvSpPr>
          <p:nvPr>
            <p:ph type="title"/>
          </p:nvPr>
        </p:nvSpPr>
        <p:spPr>
          <a:xfrm>
            <a:off x="457200" y="5486400"/>
            <a:ext cx="8458200" cy="520700"/>
          </a:xfrm>
        </p:spPr>
        <p:txBody>
          <a:bodyPr anchor="ctr"/>
          <a:lstStyle>
            <a:lvl1pPr algn="l">
              <a:buNone/>
              <a:defRPr sz="2000" b="1"/>
            </a:lvl1pPr>
          </a:lstStyle>
          <a:p>
            <a:r>
              <a:rPr kumimoji="0" lang="el-GR" smtClean="0"/>
              <a:t>Kλικ για επεξεργασία του τίτλου</a:t>
            </a:r>
            <a:endParaRPr kumimoji="0" lang="en-US"/>
          </a:p>
        </p:txBody>
      </p:sp>
      <p:sp>
        <p:nvSpPr>
          <p:cNvPr id="26" name="25 - Θέση κειμένου"/>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l-GR" smtClean="0"/>
              <a:t>Kλικ για επεξεργασία των στυλ του υποδείγματος</a:t>
            </a:r>
          </a:p>
        </p:txBody>
      </p:sp>
      <p:sp>
        <p:nvSpPr>
          <p:cNvPr id="14" name="13 - Θέση περιεχομένου"/>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25" name="24 - Θέση ημερομηνίας"/>
          <p:cNvSpPr>
            <a:spLocks noGrp="1"/>
          </p:cNvSpPr>
          <p:nvPr>
            <p:ph type="dt" sz="half" idx="10"/>
          </p:nvPr>
        </p:nvSpPr>
        <p:spPr/>
        <p:txBody>
          <a:bodyPr/>
          <a:lstStyle/>
          <a:p>
            <a:fld id="{B594C4C5-032F-457A-9E13-0C2E17A01B12}" type="datetimeFigureOut">
              <a:rPr lang="el-GR" smtClean="0"/>
              <a:t>29/2/1980</a:t>
            </a:fld>
            <a:endParaRPr lang="el-GR"/>
          </a:p>
        </p:txBody>
      </p:sp>
      <p:sp>
        <p:nvSpPr>
          <p:cNvPr id="29" name="28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F1D39986-5FC9-49A1-8BE8-6F3AB043DB48}" type="slidenum">
              <a:rPr lang="el-GR" smtClean="0"/>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13" name="12 - Θέση εικόνας"/>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l-GR" smtClean="0"/>
              <a:t>Κάντε κλικ στο εικονίδιο για να προσθέσετε μια εικόνα</a:t>
            </a:r>
            <a:endParaRPr kumimoji="0" lang="en-US" dirty="0"/>
          </a:p>
        </p:txBody>
      </p:sp>
      <p:sp>
        <p:nvSpPr>
          <p:cNvPr id="7" name="6 - Θέση ημερομηνίας"/>
          <p:cNvSpPr>
            <a:spLocks noGrp="1"/>
          </p:cNvSpPr>
          <p:nvPr>
            <p:ph type="dt" sz="half" idx="10"/>
          </p:nvPr>
        </p:nvSpPr>
        <p:spPr/>
        <p:txBody>
          <a:bodyPr/>
          <a:lstStyle/>
          <a:p>
            <a:fld id="{B594C4C5-032F-457A-9E13-0C2E17A01B12}" type="datetimeFigureOut">
              <a:rPr lang="el-GR" smtClean="0"/>
              <a:t>29/2/1980</a:t>
            </a:fld>
            <a:endParaRPr lang="el-GR"/>
          </a:p>
        </p:txBody>
      </p:sp>
      <p:sp>
        <p:nvSpPr>
          <p:cNvPr id="5" name="4 - Θέση υποσέλιδου"/>
          <p:cNvSpPr>
            <a:spLocks noGrp="1"/>
          </p:cNvSpPr>
          <p:nvPr>
            <p:ph type="ftr" sz="quarter" idx="11"/>
          </p:nvPr>
        </p:nvSpPr>
        <p:spPr/>
        <p:txBody>
          <a:bodyPr/>
          <a:lstStyle/>
          <a:p>
            <a:endParaRPr lang="el-GR"/>
          </a:p>
        </p:txBody>
      </p:sp>
      <p:sp>
        <p:nvSpPr>
          <p:cNvPr id="31" name="30 - Θέση αριθμού διαφάνειας"/>
          <p:cNvSpPr>
            <a:spLocks noGrp="1"/>
          </p:cNvSpPr>
          <p:nvPr>
            <p:ph type="sldNum" sz="quarter" idx="12"/>
          </p:nvPr>
        </p:nvSpPr>
        <p:spPr/>
        <p:txBody>
          <a:bodyPr/>
          <a:lstStyle/>
          <a:p>
            <a:fld id="{F1D39986-5FC9-49A1-8BE8-6F3AB043DB48}" type="slidenum">
              <a:rPr lang="el-GR" smtClean="0"/>
              <a:t>‹#›</a:t>
            </a:fld>
            <a:endParaRPr lang="el-GR"/>
          </a:p>
        </p:txBody>
      </p:sp>
      <p:sp>
        <p:nvSpPr>
          <p:cNvPr id="17" name="16 - Τίτλος"/>
          <p:cNvSpPr>
            <a:spLocks noGrp="1"/>
          </p:cNvSpPr>
          <p:nvPr>
            <p:ph type="title"/>
          </p:nvPr>
        </p:nvSpPr>
        <p:spPr>
          <a:xfrm>
            <a:off x="381000" y="4993760"/>
            <a:ext cx="5867400" cy="522288"/>
          </a:xfrm>
        </p:spPr>
        <p:txBody>
          <a:bodyPr anchor="ctr"/>
          <a:lstStyle>
            <a:lvl1pPr algn="l">
              <a:buNone/>
              <a:defRPr sz="2000" b="1"/>
            </a:lvl1pPr>
          </a:lstStyle>
          <a:p>
            <a:r>
              <a:rPr kumimoji="0" lang="el-GR" smtClean="0"/>
              <a:t>Kλικ για επεξεργασία του τίτλου</a:t>
            </a:r>
            <a:endParaRPr kumimoji="0" lang="en-US"/>
          </a:p>
        </p:txBody>
      </p:sp>
      <p:sp>
        <p:nvSpPr>
          <p:cNvPr id="26" name="25 - Θέση κειμένου"/>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l-GR" smtClean="0"/>
              <a:t>Kλικ για επεξεργασία των στυλ του υποδείγματος</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 Ευθεία γραμμή σύνδεσης"/>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7 - Θέση κειμένου"/>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11" name="10 - Θέση ημερομηνίας"/>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B594C4C5-032F-457A-9E13-0C2E17A01B12}" type="datetimeFigureOut">
              <a:rPr lang="el-GR" smtClean="0"/>
              <a:t>29/2/1980</a:t>
            </a:fld>
            <a:endParaRPr lang="el-GR"/>
          </a:p>
        </p:txBody>
      </p:sp>
      <p:sp>
        <p:nvSpPr>
          <p:cNvPr id="28" name="27 - Θέση υποσέλιδου"/>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l-GR"/>
          </a:p>
        </p:txBody>
      </p:sp>
      <p:sp>
        <p:nvSpPr>
          <p:cNvPr id="5" name="4 - Θέση αριθμού διαφάνειας"/>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F1D39986-5FC9-49A1-8BE8-6F3AB043DB48}" type="slidenum">
              <a:rPr lang="el-GR" smtClean="0"/>
              <a:t>‹#›</a:t>
            </a:fld>
            <a:endParaRPr lang="el-GR"/>
          </a:p>
        </p:txBody>
      </p:sp>
      <p:sp>
        <p:nvSpPr>
          <p:cNvPr id="10" name="9 - Θέση τίτλου"/>
          <p:cNvSpPr>
            <a:spLocks noGrp="1"/>
          </p:cNvSpPr>
          <p:nvPr>
            <p:ph type="title"/>
          </p:nvPr>
        </p:nvSpPr>
        <p:spPr>
          <a:xfrm>
            <a:off x="304800" y="457200"/>
            <a:ext cx="8686800" cy="838200"/>
          </a:xfrm>
          <a:prstGeom prst="rect">
            <a:avLst/>
          </a:prstGeom>
        </p:spPr>
        <p:txBody>
          <a:bodyPr vert="horz" anchor="ctr">
            <a:normAutofit/>
          </a:bodyPr>
          <a:lstStyle/>
          <a:p>
            <a:r>
              <a:rPr kumimoji="0" lang="el-GR" smtClean="0"/>
              <a:t>Kλικ για επεξεργασία του τίτλου</a:t>
            </a:r>
            <a:endParaRPr kumimoji="0" lang="en-US"/>
          </a:p>
        </p:txBody>
      </p:sp>
      <p:sp>
        <p:nvSpPr>
          <p:cNvPr id="9" name="8 - Ευθεία γραμμή σύνδεσης"/>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 Ευθεία γραμμή σύνδεσης"/>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p:txBody>
          <a:bodyPr/>
          <a:lstStyle/>
          <a:p>
            <a:r>
              <a:rPr lang="el-GR" b="1" dirty="0" err="1" smtClean="0"/>
              <a:t>Μαθημα</a:t>
            </a:r>
            <a:r>
              <a:rPr lang="el-GR" b="1" dirty="0" smtClean="0"/>
              <a:t>: Αιμοδοσία</a:t>
            </a:r>
            <a:br>
              <a:rPr lang="el-GR" b="1" dirty="0" smtClean="0"/>
            </a:br>
            <a:r>
              <a:rPr lang="el-GR" b="1" dirty="0" smtClean="0"/>
              <a:t>Γ’ </a:t>
            </a:r>
            <a:r>
              <a:rPr lang="el-GR" b="1" dirty="0" err="1" smtClean="0"/>
              <a:t>εξαμηνο</a:t>
            </a:r>
            <a:endParaRPr lang="el-GR" dirty="0"/>
          </a:p>
        </p:txBody>
      </p:sp>
      <p:sp>
        <p:nvSpPr>
          <p:cNvPr id="3" name="2 - Υπότιτλος"/>
          <p:cNvSpPr>
            <a:spLocks noGrp="1"/>
          </p:cNvSpPr>
          <p:nvPr>
            <p:ph type="subTitle" idx="1"/>
          </p:nvPr>
        </p:nvSpPr>
        <p:spPr/>
        <p:txBody>
          <a:bodyPr/>
          <a:lstStyle/>
          <a:p>
            <a:r>
              <a:rPr lang="el-GR" dirty="0" smtClean="0"/>
              <a:t>Σ.Α.Ε.Κ. </a:t>
            </a:r>
            <a:r>
              <a:rPr lang="el-GR" dirty="0" err="1" smtClean="0"/>
              <a:t>Σίνδου</a:t>
            </a:r>
            <a:r>
              <a:rPr lang="el-GR" dirty="0" smtClean="0"/>
              <a:t/>
            </a:r>
            <a:br>
              <a:rPr lang="el-GR" dirty="0" smtClean="0"/>
            </a:br>
            <a:r>
              <a:rPr lang="el-GR" dirty="0" smtClean="0"/>
              <a:t>Βοηθός Νοσηλευτή Γενικής Νοσηλείας</a:t>
            </a:r>
            <a:endParaRPr lang="el-GR" b="1" dirty="0" smtClean="0"/>
          </a:p>
          <a:p>
            <a:endParaRPr lang="el-G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Άλλα </a:t>
            </a:r>
            <a:r>
              <a:rPr lang="el-GR" dirty="0" err="1" smtClean="0"/>
              <a:t>αντιγονικά</a:t>
            </a:r>
            <a:r>
              <a:rPr lang="el-GR" dirty="0" smtClean="0"/>
              <a:t> συστήματα</a:t>
            </a:r>
            <a:endParaRPr lang="el-GR" dirty="0"/>
          </a:p>
        </p:txBody>
      </p:sp>
      <p:sp>
        <p:nvSpPr>
          <p:cNvPr id="3" name="2 - Θέση περιεχομένου"/>
          <p:cNvSpPr>
            <a:spLocks noGrp="1"/>
          </p:cNvSpPr>
          <p:nvPr>
            <p:ph idx="1"/>
          </p:nvPr>
        </p:nvSpPr>
        <p:spPr/>
        <p:txBody>
          <a:bodyPr>
            <a:normAutofit fontScale="77500" lnSpcReduction="20000"/>
          </a:bodyPr>
          <a:lstStyle/>
          <a:p>
            <a:r>
              <a:rPr lang="el-GR" dirty="0" smtClean="0"/>
              <a:t>Σύστ</a:t>
            </a:r>
            <a:r>
              <a:rPr lang="el-GR" dirty="0"/>
              <a:t>η</a:t>
            </a:r>
            <a:r>
              <a:rPr lang="el-GR" dirty="0" smtClean="0"/>
              <a:t>μα </a:t>
            </a:r>
            <a:r>
              <a:rPr lang="en-US" dirty="0" err="1" smtClean="0"/>
              <a:t>Kell</a:t>
            </a:r>
            <a:r>
              <a:rPr lang="el-GR" dirty="0" smtClean="0"/>
              <a:t>: το τρίτο  σε σπουδαιότητα σύστημα ομάδων αίματος. Το απαρτίζουν 20 αντιγόνα με κυριότερα τα Κ(</a:t>
            </a:r>
            <a:r>
              <a:rPr lang="en-US" dirty="0" err="1" smtClean="0"/>
              <a:t>Kell</a:t>
            </a:r>
            <a:r>
              <a:rPr lang="en-US" dirty="0" smtClean="0"/>
              <a:t>) </a:t>
            </a:r>
            <a:r>
              <a:rPr lang="el-GR" dirty="0" smtClean="0"/>
              <a:t>και τα </a:t>
            </a:r>
            <a:r>
              <a:rPr lang="en-US" dirty="0" smtClean="0"/>
              <a:t>k (</a:t>
            </a:r>
            <a:r>
              <a:rPr lang="en-US" dirty="0" err="1" smtClean="0"/>
              <a:t>Celano</a:t>
            </a:r>
            <a:r>
              <a:rPr lang="en-US" dirty="0" smtClean="0"/>
              <a:t>). H </a:t>
            </a:r>
            <a:r>
              <a:rPr lang="el-GR" dirty="0" smtClean="0"/>
              <a:t>συχνότητα του Κ αντιγόνου είναι 9% στη λευκή φυλή και έχει την δυνατότητα  να προκαλέσει </a:t>
            </a:r>
            <a:r>
              <a:rPr lang="el-GR" dirty="0"/>
              <a:t>Α</a:t>
            </a:r>
            <a:r>
              <a:rPr lang="el-GR" dirty="0" smtClean="0"/>
              <a:t>ιμολυτική </a:t>
            </a:r>
            <a:r>
              <a:rPr lang="el-GR" dirty="0"/>
              <a:t>Ν</a:t>
            </a:r>
            <a:r>
              <a:rPr lang="el-GR" dirty="0" smtClean="0"/>
              <a:t>όσου του Νεογνού</a:t>
            </a:r>
          </a:p>
          <a:p>
            <a:r>
              <a:rPr lang="el-GR" dirty="0" smtClean="0"/>
              <a:t>Σύστημα </a:t>
            </a:r>
            <a:r>
              <a:rPr lang="en-US" dirty="0" smtClean="0"/>
              <a:t>MNSs</a:t>
            </a:r>
          </a:p>
          <a:p>
            <a:r>
              <a:rPr lang="el-GR" dirty="0" smtClean="0"/>
              <a:t>Σύστημα </a:t>
            </a:r>
            <a:r>
              <a:rPr lang="en-US" dirty="0" smtClean="0"/>
              <a:t>Kidd</a:t>
            </a:r>
          </a:p>
          <a:p>
            <a:r>
              <a:rPr lang="el-GR" dirty="0" smtClean="0"/>
              <a:t>Σύστημα </a:t>
            </a:r>
            <a:r>
              <a:rPr lang="en-US" dirty="0" smtClean="0"/>
              <a:t>Lutheran</a:t>
            </a:r>
          </a:p>
          <a:p>
            <a:r>
              <a:rPr lang="el-GR" dirty="0" smtClean="0"/>
              <a:t>Σύστημα </a:t>
            </a:r>
            <a:r>
              <a:rPr lang="en-US" dirty="0" smtClean="0"/>
              <a:t>Lewis</a:t>
            </a:r>
          </a:p>
          <a:p>
            <a:r>
              <a:rPr lang="el-GR" dirty="0" smtClean="0"/>
              <a:t>Σύστημα </a:t>
            </a:r>
            <a:r>
              <a:rPr lang="en-US" dirty="0" smtClean="0"/>
              <a:t>Li</a:t>
            </a:r>
          </a:p>
          <a:p>
            <a:r>
              <a:rPr lang="el-GR" dirty="0" smtClean="0"/>
              <a:t>Σύστημα </a:t>
            </a:r>
            <a:r>
              <a:rPr lang="en-US" dirty="0" smtClean="0"/>
              <a:t>P</a:t>
            </a:r>
          </a:p>
          <a:p>
            <a:r>
              <a:rPr lang="el-GR" dirty="0" smtClean="0"/>
              <a:t>Σύστημα </a:t>
            </a:r>
            <a:r>
              <a:rPr lang="en-US" dirty="0" err="1" smtClean="0"/>
              <a:t>Xg</a:t>
            </a:r>
            <a:endParaRPr lang="el-G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Τεχνική προσδιορισμού αντιγόνου </a:t>
            </a:r>
            <a:r>
              <a:rPr lang="en-US" dirty="0" smtClean="0"/>
              <a:t>D</a:t>
            </a:r>
            <a:br>
              <a:rPr lang="en-US" dirty="0" smtClean="0"/>
            </a:br>
            <a:r>
              <a:rPr lang="el-GR" dirty="0" smtClean="0"/>
              <a:t>σε </a:t>
            </a:r>
            <a:r>
              <a:rPr lang="el-GR" dirty="0" err="1" smtClean="0"/>
              <a:t>αντικειμενοφόρο</a:t>
            </a:r>
            <a:r>
              <a:rPr lang="el-GR" dirty="0" smtClean="0"/>
              <a:t> πλάκα</a:t>
            </a:r>
            <a:endParaRPr lang="el-GR" dirty="0"/>
          </a:p>
        </p:txBody>
      </p:sp>
      <p:sp>
        <p:nvSpPr>
          <p:cNvPr id="3" name="2 - Θέση περιεχομένου"/>
          <p:cNvSpPr>
            <a:spLocks noGrp="1"/>
          </p:cNvSpPr>
          <p:nvPr>
            <p:ph idx="1"/>
          </p:nvPr>
        </p:nvSpPr>
        <p:spPr/>
        <p:txBody>
          <a:bodyPr/>
          <a:lstStyle/>
          <a:p>
            <a:r>
              <a:rPr lang="el-GR" dirty="0" smtClean="0"/>
              <a:t>Θέλουμε να ελέγξουμε αν ένα άτομο έχει το αντιγόνο </a:t>
            </a:r>
            <a:r>
              <a:rPr lang="en-US" dirty="0" smtClean="0"/>
              <a:t>D </a:t>
            </a:r>
            <a:r>
              <a:rPr lang="el-GR" dirty="0" smtClean="0"/>
              <a:t>στα ερυθρά του</a:t>
            </a:r>
          </a:p>
          <a:p>
            <a:r>
              <a:rPr lang="el-GR" b="1" dirty="0" smtClean="0"/>
              <a:t>Δείγμα: </a:t>
            </a:r>
            <a:r>
              <a:rPr lang="el-GR" dirty="0" smtClean="0"/>
              <a:t>εναιώρημα 20-25% </a:t>
            </a:r>
            <a:r>
              <a:rPr lang="el-GR" dirty="0" err="1" smtClean="0"/>
              <a:t>ερυθροκυτάρων</a:t>
            </a:r>
            <a:r>
              <a:rPr lang="el-GR" dirty="0" smtClean="0"/>
              <a:t> </a:t>
            </a:r>
          </a:p>
          <a:p>
            <a:r>
              <a:rPr lang="el-GR" b="1" dirty="0" smtClean="0"/>
              <a:t>Αντιδραστήρια: </a:t>
            </a:r>
            <a:r>
              <a:rPr lang="el-GR" dirty="0" err="1" smtClean="0"/>
              <a:t>Αντι</a:t>
            </a:r>
            <a:r>
              <a:rPr lang="el-GR" dirty="0" smtClean="0"/>
              <a:t>-</a:t>
            </a:r>
            <a:r>
              <a:rPr lang="en-US" dirty="0" smtClean="0"/>
              <a:t>D </a:t>
            </a:r>
            <a:r>
              <a:rPr lang="el-GR" dirty="0" smtClean="0"/>
              <a:t>ορός</a:t>
            </a:r>
            <a:endParaRPr lang="el-GR" b="1" dirty="0"/>
          </a:p>
        </p:txBody>
      </p:sp>
      <p:pic>
        <p:nvPicPr>
          <p:cNvPr id="6" name="Picture 2"/>
          <p:cNvPicPr>
            <a:picLocks noChangeAspect="1" noChangeArrowheads="1"/>
          </p:cNvPicPr>
          <p:nvPr/>
        </p:nvPicPr>
        <p:blipFill>
          <a:blip r:embed="rId2" cstate="print"/>
          <a:srcRect/>
          <a:stretch>
            <a:fillRect/>
          </a:stretch>
        </p:blipFill>
        <p:spPr bwMode="auto">
          <a:xfrm>
            <a:off x="5868144" y="3429000"/>
            <a:ext cx="2088231" cy="2664296"/>
          </a:xfrm>
          <a:prstGeom prst="rect">
            <a:avLst/>
          </a:prstGeom>
          <a:noFill/>
          <a:ln w="9525">
            <a:noFill/>
            <a:miter lim="800000"/>
            <a:headEnd/>
            <a:tailEnd/>
          </a:ln>
          <a:effectLst/>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Τεχνική προσδιορισμού αντιγόνου </a:t>
            </a:r>
            <a:r>
              <a:rPr lang="en-US" dirty="0" smtClean="0"/>
              <a:t>D</a:t>
            </a:r>
            <a:br>
              <a:rPr lang="en-US" dirty="0" smtClean="0"/>
            </a:br>
            <a:r>
              <a:rPr lang="el-GR" dirty="0" smtClean="0"/>
              <a:t>σε </a:t>
            </a:r>
            <a:r>
              <a:rPr lang="el-GR" dirty="0" err="1" smtClean="0"/>
              <a:t>αντικειμενοφόρο</a:t>
            </a:r>
            <a:r>
              <a:rPr lang="el-GR" dirty="0" smtClean="0"/>
              <a:t> πλάκα</a:t>
            </a:r>
            <a:endParaRPr lang="el-GR" dirty="0"/>
          </a:p>
        </p:txBody>
      </p:sp>
      <p:sp>
        <p:nvSpPr>
          <p:cNvPr id="3" name="2 - Θέση περιεχομένου"/>
          <p:cNvSpPr>
            <a:spLocks noGrp="1"/>
          </p:cNvSpPr>
          <p:nvPr>
            <p:ph idx="1"/>
          </p:nvPr>
        </p:nvSpPr>
        <p:spPr/>
        <p:txBody>
          <a:bodyPr>
            <a:normAutofit lnSpcReduction="10000"/>
          </a:bodyPr>
          <a:lstStyle/>
          <a:p>
            <a:pPr>
              <a:buNone/>
            </a:pPr>
            <a:r>
              <a:rPr lang="el-GR" b="1" dirty="0" smtClean="0"/>
              <a:t>Όργανα και σκεύη: </a:t>
            </a:r>
          </a:p>
          <a:p>
            <a:r>
              <a:rPr lang="el-GR" dirty="0" err="1" smtClean="0"/>
              <a:t>Διαφανοσκόπιο</a:t>
            </a:r>
            <a:r>
              <a:rPr lang="en-US" dirty="0" smtClean="0"/>
              <a:t>-</a:t>
            </a:r>
            <a:r>
              <a:rPr lang="el-GR" dirty="0" err="1" smtClean="0"/>
              <a:t>ρεζοσκόπιο</a:t>
            </a:r>
            <a:endParaRPr lang="el-GR" dirty="0" smtClean="0"/>
          </a:p>
          <a:p>
            <a:r>
              <a:rPr lang="el-GR" dirty="0" smtClean="0"/>
              <a:t>Γάντια</a:t>
            </a:r>
          </a:p>
          <a:p>
            <a:r>
              <a:rPr lang="el-GR" dirty="0" smtClean="0"/>
              <a:t>Πλαστικοποιημένο </a:t>
            </a:r>
            <a:r>
              <a:rPr lang="el-GR" dirty="0" err="1" smtClean="0"/>
              <a:t>χαρτοσέντονο</a:t>
            </a:r>
            <a:endParaRPr lang="el-GR" dirty="0" smtClean="0"/>
          </a:p>
          <a:p>
            <a:r>
              <a:rPr lang="el-GR" dirty="0" err="1" smtClean="0"/>
              <a:t>Αντικειμενοφόρες</a:t>
            </a:r>
            <a:r>
              <a:rPr lang="el-GR" dirty="0" smtClean="0"/>
              <a:t> πλάκες</a:t>
            </a:r>
          </a:p>
          <a:p>
            <a:r>
              <a:rPr lang="el-GR" dirty="0" smtClean="0"/>
              <a:t>Σιφώνιο </a:t>
            </a:r>
            <a:r>
              <a:rPr lang="en-US" dirty="0" smtClean="0"/>
              <a:t>Pasteur</a:t>
            </a:r>
          </a:p>
          <a:p>
            <a:r>
              <a:rPr lang="el-GR" dirty="0" smtClean="0"/>
              <a:t>Ξύλινο ραβδάκι ή πλαστικό τριχοειδές</a:t>
            </a:r>
          </a:p>
          <a:p>
            <a:r>
              <a:rPr lang="el-GR" dirty="0" smtClean="0"/>
              <a:t>Διάλυμα </a:t>
            </a:r>
            <a:r>
              <a:rPr lang="el-GR" dirty="0" err="1" smtClean="0"/>
              <a:t>χλώρινης</a:t>
            </a:r>
            <a:endParaRPr lang="el-G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Τεχνική προσδιορισμού αντιγόνου </a:t>
            </a:r>
            <a:r>
              <a:rPr lang="en-US" dirty="0" smtClean="0"/>
              <a:t>D</a:t>
            </a:r>
            <a:br>
              <a:rPr lang="en-US" dirty="0" smtClean="0"/>
            </a:br>
            <a:r>
              <a:rPr lang="el-GR" dirty="0" smtClean="0"/>
              <a:t>σε </a:t>
            </a:r>
            <a:r>
              <a:rPr lang="el-GR" dirty="0" err="1" smtClean="0"/>
              <a:t>αντικειμενοφόρο</a:t>
            </a:r>
            <a:r>
              <a:rPr lang="el-GR" dirty="0" smtClean="0"/>
              <a:t> πλάκα</a:t>
            </a:r>
            <a:endParaRPr lang="el-GR" dirty="0"/>
          </a:p>
        </p:txBody>
      </p:sp>
      <p:sp>
        <p:nvSpPr>
          <p:cNvPr id="5" name="4 - Θέση περιεχομένου"/>
          <p:cNvSpPr>
            <a:spLocks noGrp="1"/>
          </p:cNvSpPr>
          <p:nvPr>
            <p:ph idx="1"/>
          </p:nvPr>
        </p:nvSpPr>
        <p:spPr>
          <a:xfrm>
            <a:off x="457200" y="1600200"/>
            <a:ext cx="8229600" cy="5257800"/>
          </a:xfrm>
        </p:spPr>
        <p:txBody>
          <a:bodyPr>
            <a:normAutofit fontScale="77500" lnSpcReduction="20000"/>
          </a:bodyPr>
          <a:lstStyle/>
          <a:p>
            <a:pPr>
              <a:buNone/>
            </a:pPr>
            <a:r>
              <a:rPr lang="el-GR" b="1" dirty="0" smtClean="0"/>
              <a:t>Πορεία τεχνικής </a:t>
            </a:r>
          </a:p>
          <a:p>
            <a:r>
              <a:rPr lang="el-GR" dirty="0" smtClean="0"/>
              <a:t>Απλώνουμε ένα </a:t>
            </a:r>
            <a:r>
              <a:rPr lang="el-GR" dirty="0" err="1" smtClean="0"/>
              <a:t>χαρτοσέντονο</a:t>
            </a:r>
            <a:r>
              <a:rPr lang="el-GR" dirty="0" smtClean="0"/>
              <a:t> και συγκεντρώνουμε τα υλικά </a:t>
            </a:r>
          </a:p>
          <a:p>
            <a:r>
              <a:rPr lang="el-GR" dirty="0" smtClean="0"/>
              <a:t>Τοποθετούμε μια σταγόνα </a:t>
            </a:r>
            <a:r>
              <a:rPr lang="el-GR" dirty="0" err="1" smtClean="0"/>
              <a:t>αντι</a:t>
            </a:r>
            <a:r>
              <a:rPr lang="el-GR" dirty="0" smtClean="0"/>
              <a:t>-</a:t>
            </a:r>
            <a:r>
              <a:rPr lang="en-US" dirty="0" smtClean="0"/>
              <a:t>D </a:t>
            </a:r>
            <a:r>
              <a:rPr lang="el-GR" dirty="0" smtClean="0"/>
              <a:t>ορού επάνω σε μια </a:t>
            </a:r>
            <a:r>
              <a:rPr lang="el-GR" dirty="0" err="1" smtClean="0"/>
              <a:t>αντικειμενοφόρο</a:t>
            </a:r>
            <a:r>
              <a:rPr lang="el-GR" dirty="0" smtClean="0"/>
              <a:t> πλάκα ( η θερμοκρασία αντίδραση –ένωσης του </a:t>
            </a:r>
            <a:r>
              <a:rPr lang="en-US" dirty="0" smtClean="0"/>
              <a:t>D </a:t>
            </a:r>
            <a:r>
              <a:rPr lang="el-GR" dirty="0" smtClean="0"/>
              <a:t>αντιγόνου με </a:t>
            </a:r>
            <a:r>
              <a:rPr lang="el-GR" dirty="0" err="1" smtClean="0"/>
              <a:t>με</a:t>
            </a:r>
            <a:r>
              <a:rPr lang="el-GR" dirty="0" smtClean="0"/>
              <a:t> τον </a:t>
            </a:r>
            <a:r>
              <a:rPr lang="el-GR" dirty="0" err="1" smtClean="0"/>
              <a:t>αντι</a:t>
            </a:r>
            <a:r>
              <a:rPr lang="el-GR" dirty="0" smtClean="0"/>
              <a:t>-</a:t>
            </a:r>
            <a:r>
              <a:rPr lang="en-US" dirty="0" smtClean="0"/>
              <a:t>D </a:t>
            </a:r>
            <a:r>
              <a:rPr lang="el-GR" dirty="0" smtClean="0"/>
              <a:t>ορό πρέπει να είναι 37ο</a:t>
            </a:r>
            <a:r>
              <a:rPr lang="en-US" dirty="0" smtClean="0"/>
              <a:t>C)</a:t>
            </a:r>
            <a:endParaRPr lang="el-GR" dirty="0" smtClean="0"/>
          </a:p>
          <a:p>
            <a:r>
              <a:rPr lang="el-GR" dirty="0" smtClean="0"/>
              <a:t>Προσθέτομε μια σταγόνα από το δείγμα</a:t>
            </a:r>
          </a:p>
          <a:p>
            <a:r>
              <a:rPr lang="el-GR" dirty="0" smtClean="0"/>
              <a:t>Αναμιγνύουμε τις δύο σταγόνες </a:t>
            </a:r>
          </a:p>
          <a:p>
            <a:r>
              <a:rPr lang="el-GR" dirty="0" smtClean="0"/>
              <a:t>Ανασηκώνουμε την πλάκα και ανακινούμε με κυκλικές κινήσεις. Η συγκόλληση εφόσον δημιουργηθεί θα γίνει με των σχηματισμών κροκίδων σε χρονικό διάστημα 2 λεπτών</a:t>
            </a:r>
          </a:p>
          <a:p>
            <a:r>
              <a:rPr lang="el-GR" dirty="0" err="1" smtClean="0"/>
              <a:t>Επειβεβαιώνουμε</a:t>
            </a:r>
            <a:r>
              <a:rPr lang="el-GR" dirty="0" smtClean="0"/>
              <a:t> τη συγκόλληση παρατηρώντας επάνω σε </a:t>
            </a:r>
            <a:r>
              <a:rPr lang="el-GR" dirty="0" err="1" smtClean="0"/>
              <a:t>ρεζοσκόπιο</a:t>
            </a:r>
            <a:r>
              <a:rPr lang="el-GR" dirty="0" smtClean="0"/>
              <a:t> θερμοκρασίας 37-40ο</a:t>
            </a:r>
            <a:r>
              <a:rPr lang="en-US" dirty="0" smtClean="0"/>
              <a:t>C</a:t>
            </a:r>
            <a:endParaRPr lang="el-GR" dirty="0" smtClean="0"/>
          </a:p>
          <a:p>
            <a:endParaRPr lang="el-G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Τεχνική προσδιορισμού αντιγόνου </a:t>
            </a:r>
            <a:r>
              <a:rPr lang="en-US" dirty="0" smtClean="0"/>
              <a:t>D</a:t>
            </a:r>
            <a:br>
              <a:rPr lang="en-US" dirty="0" smtClean="0"/>
            </a:br>
            <a:r>
              <a:rPr lang="el-GR" dirty="0" smtClean="0"/>
              <a:t>σε </a:t>
            </a:r>
            <a:r>
              <a:rPr lang="el-GR" dirty="0" err="1" smtClean="0"/>
              <a:t>αντικειμενοφόρο</a:t>
            </a:r>
            <a:r>
              <a:rPr lang="el-GR" dirty="0" smtClean="0"/>
              <a:t> πλάκα</a:t>
            </a:r>
            <a:endParaRPr lang="el-GR" dirty="0"/>
          </a:p>
        </p:txBody>
      </p:sp>
      <p:sp>
        <p:nvSpPr>
          <p:cNvPr id="3" name="2 - Θέση περιεχομένου"/>
          <p:cNvSpPr>
            <a:spLocks noGrp="1"/>
          </p:cNvSpPr>
          <p:nvPr>
            <p:ph idx="1"/>
          </p:nvPr>
        </p:nvSpPr>
        <p:spPr>
          <a:xfrm>
            <a:off x="457200" y="1600200"/>
            <a:ext cx="8229600" cy="5069160"/>
          </a:xfrm>
        </p:spPr>
        <p:txBody>
          <a:bodyPr>
            <a:normAutofit fontScale="70000" lnSpcReduction="20000"/>
          </a:bodyPr>
          <a:lstStyle/>
          <a:p>
            <a:pPr>
              <a:buNone/>
            </a:pPr>
            <a:r>
              <a:rPr lang="el-GR" b="1" dirty="0" smtClean="0"/>
              <a:t>Αποτελέσματα:</a:t>
            </a:r>
          </a:p>
          <a:p>
            <a:pPr>
              <a:buNone/>
            </a:pPr>
            <a:r>
              <a:rPr lang="el-GR" b="1" dirty="0" smtClean="0"/>
              <a:t>Θετικό: </a:t>
            </a:r>
            <a:r>
              <a:rPr lang="el-GR" dirty="0" smtClean="0"/>
              <a:t>έγινε συγκόλληση, η οποία φαίνεται με τον σχηματισμό κροκίδων. Η δημιουργία συγκόλλησης σημαίνει ότι υπάρχει το αντιγόνο </a:t>
            </a:r>
            <a:r>
              <a:rPr lang="en-US" dirty="0" smtClean="0"/>
              <a:t>D </a:t>
            </a:r>
            <a:r>
              <a:rPr lang="el-GR" dirty="0" smtClean="0"/>
              <a:t>στα ερυθρά κύτταρα οπότε το άτομο χαρακτηρίζεται ως </a:t>
            </a:r>
            <a:r>
              <a:rPr lang="en-US" b="1" dirty="0" smtClean="0"/>
              <a:t>Rhesus </a:t>
            </a:r>
            <a:r>
              <a:rPr lang="el-GR" b="1" dirty="0" smtClean="0"/>
              <a:t>θετικό </a:t>
            </a:r>
          </a:p>
          <a:p>
            <a:pPr>
              <a:buNone/>
            </a:pPr>
            <a:r>
              <a:rPr lang="el-GR" b="1" dirty="0" err="1" smtClean="0"/>
              <a:t>Αρνητικο</a:t>
            </a:r>
            <a:r>
              <a:rPr lang="el-GR" b="1" dirty="0" smtClean="0"/>
              <a:t>: </a:t>
            </a:r>
            <a:r>
              <a:rPr lang="el-GR" dirty="0" smtClean="0"/>
              <a:t>δεν έγινε συγκόλληση γι αυτό δεν σχηματίστηκαν κροκίδες. Αυτό μπορεί να σημαίνει ότι:</a:t>
            </a:r>
          </a:p>
          <a:p>
            <a:r>
              <a:rPr lang="el-GR" dirty="0" smtClean="0"/>
              <a:t>Μπορεί να απουσιάζει το αντιγόνο  </a:t>
            </a:r>
            <a:r>
              <a:rPr lang="en-US" dirty="0" smtClean="0"/>
              <a:t>D </a:t>
            </a:r>
            <a:r>
              <a:rPr lang="el-GR" dirty="0" smtClean="0"/>
              <a:t>και το άτομο χαρακτηρίζεται ως </a:t>
            </a:r>
            <a:r>
              <a:rPr lang="en-US" dirty="0" smtClean="0"/>
              <a:t>Rhesus </a:t>
            </a:r>
            <a:r>
              <a:rPr lang="el-GR" dirty="0" smtClean="0"/>
              <a:t>αρνητικό</a:t>
            </a:r>
          </a:p>
          <a:p>
            <a:r>
              <a:rPr lang="el-GR" dirty="0" smtClean="0"/>
              <a:t>Είτε πρόκειται για το αντιγόνο </a:t>
            </a:r>
            <a:r>
              <a:rPr lang="en-US" dirty="0" smtClean="0"/>
              <a:t>Du</a:t>
            </a:r>
            <a:r>
              <a:rPr lang="el-GR" dirty="0" smtClean="0"/>
              <a:t> που δύσκολα αντιδρά με τον </a:t>
            </a:r>
            <a:r>
              <a:rPr lang="el-GR" dirty="0" err="1" smtClean="0"/>
              <a:t>αντι</a:t>
            </a:r>
            <a:r>
              <a:rPr lang="el-GR" dirty="0" smtClean="0"/>
              <a:t>-ορό. Επιβάλλεται να ακολουθήσει ειδική ανίχνευση του αντιγόνου </a:t>
            </a:r>
            <a:r>
              <a:rPr lang="en-US" dirty="0" smtClean="0"/>
              <a:t>Du</a:t>
            </a:r>
            <a:r>
              <a:rPr lang="el-GR" dirty="0" smtClean="0"/>
              <a:t/>
            </a:r>
            <a:br>
              <a:rPr lang="el-GR" dirty="0" smtClean="0"/>
            </a:br>
            <a:r>
              <a:rPr lang="el-GR" dirty="0" smtClean="0"/>
              <a:t>  </a:t>
            </a:r>
          </a:p>
          <a:p>
            <a:r>
              <a:rPr lang="el-GR" b="1" dirty="0" smtClean="0"/>
              <a:t>Αν υπάρχουν αμφιβολίες κατά την αξιολόγηση των αποτελεσμάτων , θα γίνει επιβεβαίωση με την τεχνική σε δοκιμαστικό σωληνάριο.</a:t>
            </a:r>
          </a:p>
          <a:p>
            <a:endParaRPr lang="el-GR" b="1"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Τεχνική προσδιορισμού αντιγόνου </a:t>
            </a:r>
            <a:r>
              <a:rPr lang="en-US" dirty="0" smtClean="0"/>
              <a:t>D </a:t>
            </a:r>
            <a:r>
              <a:rPr lang="el-GR" dirty="0" smtClean="0"/>
              <a:t>σε δοκιμαστικό σωληνάριο</a:t>
            </a:r>
            <a:endParaRPr lang="el-GR" dirty="0"/>
          </a:p>
        </p:txBody>
      </p:sp>
      <p:sp>
        <p:nvSpPr>
          <p:cNvPr id="3" name="2 - Θέση περιεχομένου"/>
          <p:cNvSpPr>
            <a:spLocks noGrp="1"/>
          </p:cNvSpPr>
          <p:nvPr>
            <p:ph idx="1"/>
          </p:nvPr>
        </p:nvSpPr>
        <p:spPr/>
        <p:txBody>
          <a:bodyPr>
            <a:normAutofit fontScale="70000" lnSpcReduction="20000"/>
          </a:bodyPr>
          <a:lstStyle/>
          <a:p>
            <a:r>
              <a:rPr lang="el-GR" b="1" dirty="0" smtClean="0"/>
              <a:t>Δείγμα:</a:t>
            </a:r>
            <a:r>
              <a:rPr lang="el-GR" dirty="0" smtClean="0"/>
              <a:t> εναιώρημα 2-5% </a:t>
            </a:r>
            <a:r>
              <a:rPr lang="el-GR" dirty="0" err="1" smtClean="0"/>
              <a:t>ερυθροκυττάρων</a:t>
            </a:r>
            <a:endParaRPr lang="el-GR" dirty="0" smtClean="0"/>
          </a:p>
          <a:p>
            <a:r>
              <a:rPr lang="el-GR" b="1" dirty="0" smtClean="0"/>
              <a:t>Αντιδραστήρια: </a:t>
            </a:r>
            <a:r>
              <a:rPr lang="el-GR" b="1" dirty="0" err="1" smtClean="0"/>
              <a:t>αντι</a:t>
            </a:r>
            <a:r>
              <a:rPr lang="el-GR" b="1" dirty="0" smtClean="0"/>
              <a:t>-</a:t>
            </a:r>
            <a:r>
              <a:rPr lang="en-US" b="1" dirty="0" smtClean="0"/>
              <a:t>D </a:t>
            </a:r>
            <a:r>
              <a:rPr lang="el-GR" b="1" dirty="0" smtClean="0"/>
              <a:t>ορός</a:t>
            </a:r>
          </a:p>
          <a:p>
            <a:r>
              <a:rPr lang="el-GR" b="1" dirty="0" smtClean="0"/>
              <a:t>Όργανα- σκεύη:</a:t>
            </a:r>
          </a:p>
          <a:p>
            <a:pPr marL="514350" indent="-514350">
              <a:buFont typeface="+mj-lt"/>
              <a:buAutoNum type="arabicPeriod"/>
            </a:pPr>
            <a:r>
              <a:rPr lang="el-GR" dirty="0" smtClean="0"/>
              <a:t>Φυγόκεντρος</a:t>
            </a:r>
          </a:p>
          <a:p>
            <a:pPr marL="514350" indent="-514350">
              <a:buFont typeface="+mj-lt"/>
              <a:buAutoNum type="arabicPeriod"/>
            </a:pPr>
            <a:r>
              <a:rPr lang="el-GR" dirty="0" err="1" smtClean="0"/>
              <a:t>Διαφανοσκόπιο</a:t>
            </a:r>
            <a:endParaRPr lang="el-GR" dirty="0" smtClean="0"/>
          </a:p>
          <a:p>
            <a:pPr marL="514350" indent="-514350">
              <a:buFont typeface="+mj-lt"/>
              <a:buAutoNum type="arabicPeriod"/>
            </a:pPr>
            <a:r>
              <a:rPr lang="el-GR" dirty="0" smtClean="0"/>
              <a:t>Χρονόμετρο</a:t>
            </a:r>
          </a:p>
          <a:p>
            <a:pPr marL="514350" indent="-514350">
              <a:buFont typeface="+mj-lt"/>
              <a:buAutoNum type="arabicPeriod"/>
            </a:pPr>
            <a:r>
              <a:rPr lang="el-GR" dirty="0" smtClean="0"/>
              <a:t>Γάντια</a:t>
            </a:r>
          </a:p>
          <a:p>
            <a:pPr marL="514350" indent="-514350">
              <a:buFont typeface="+mj-lt"/>
              <a:buAutoNum type="arabicPeriod"/>
            </a:pPr>
            <a:r>
              <a:rPr lang="el-GR" dirty="0" smtClean="0"/>
              <a:t>Δοκιμαστικά σωληνάρια</a:t>
            </a:r>
          </a:p>
          <a:p>
            <a:pPr marL="514350" indent="-514350">
              <a:buFont typeface="+mj-lt"/>
              <a:buAutoNum type="arabicPeriod"/>
            </a:pPr>
            <a:r>
              <a:rPr lang="el-GR" dirty="0" err="1" smtClean="0"/>
              <a:t>Στατώ</a:t>
            </a:r>
            <a:r>
              <a:rPr lang="el-GR" dirty="0" smtClean="0"/>
              <a:t> δοκιμαστικών σωληναρίων</a:t>
            </a:r>
          </a:p>
          <a:p>
            <a:pPr marL="514350" indent="-514350">
              <a:buFont typeface="+mj-lt"/>
              <a:buAutoNum type="arabicPeriod"/>
            </a:pPr>
            <a:r>
              <a:rPr lang="el-GR" dirty="0" smtClean="0"/>
              <a:t>Σιφώνια </a:t>
            </a:r>
            <a:r>
              <a:rPr lang="en-US" dirty="0" smtClean="0"/>
              <a:t>Pasteur</a:t>
            </a:r>
          </a:p>
          <a:p>
            <a:pPr marL="514350" indent="-514350">
              <a:buFont typeface="+mj-lt"/>
              <a:buAutoNum type="arabicPeriod"/>
            </a:pPr>
            <a:r>
              <a:rPr lang="el-GR" dirty="0" err="1" smtClean="0"/>
              <a:t>Αντικειμενοφόρος</a:t>
            </a:r>
            <a:r>
              <a:rPr lang="el-GR" dirty="0" smtClean="0"/>
              <a:t> πλάκα</a:t>
            </a:r>
          </a:p>
          <a:p>
            <a:pPr marL="514350" indent="-514350">
              <a:buFont typeface="+mj-lt"/>
              <a:buAutoNum type="arabicPeriod"/>
            </a:pPr>
            <a:r>
              <a:rPr lang="el-GR" dirty="0" smtClean="0"/>
              <a:t>Διάλυμα χλωρίνης</a:t>
            </a:r>
          </a:p>
          <a:p>
            <a:pPr marL="514350" indent="-514350">
              <a:buFont typeface="+mj-lt"/>
              <a:buAutoNum type="arabicPeriod"/>
            </a:pPr>
            <a:endParaRPr lang="el-GR" dirty="0" smtClean="0"/>
          </a:p>
          <a:p>
            <a:endParaRPr lang="el-GR"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Τεχνική προσδιορισμού αντιγόνου </a:t>
            </a:r>
            <a:r>
              <a:rPr lang="en-US" dirty="0" smtClean="0"/>
              <a:t>D </a:t>
            </a:r>
            <a:r>
              <a:rPr lang="el-GR" dirty="0" smtClean="0"/>
              <a:t>σε δοκιμαστικό σωληνάριο</a:t>
            </a:r>
            <a:endParaRPr lang="el-GR" dirty="0"/>
          </a:p>
        </p:txBody>
      </p:sp>
      <p:sp>
        <p:nvSpPr>
          <p:cNvPr id="3" name="2 - Θέση περιεχομένου"/>
          <p:cNvSpPr>
            <a:spLocks noGrp="1"/>
          </p:cNvSpPr>
          <p:nvPr>
            <p:ph idx="1"/>
          </p:nvPr>
        </p:nvSpPr>
        <p:spPr>
          <a:xfrm>
            <a:off x="457200" y="1600200"/>
            <a:ext cx="8229600" cy="5069160"/>
          </a:xfrm>
        </p:spPr>
        <p:txBody>
          <a:bodyPr>
            <a:normAutofit fontScale="62500" lnSpcReduction="20000"/>
          </a:bodyPr>
          <a:lstStyle/>
          <a:p>
            <a:pPr>
              <a:buNone/>
            </a:pPr>
            <a:r>
              <a:rPr lang="el-GR" b="1" dirty="0" smtClean="0"/>
              <a:t>Πορεία τεχνικής</a:t>
            </a:r>
          </a:p>
          <a:p>
            <a:r>
              <a:rPr lang="el-GR" dirty="0" smtClean="0"/>
              <a:t>Σημειώνουμε τα στοιχεία του εξεταζόμενου και την ένδειξη </a:t>
            </a:r>
            <a:r>
              <a:rPr lang="en-US" dirty="0" smtClean="0"/>
              <a:t>D </a:t>
            </a:r>
            <a:r>
              <a:rPr lang="el-GR" dirty="0" smtClean="0"/>
              <a:t>σε ένα σωληνάριο</a:t>
            </a:r>
          </a:p>
          <a:p>
            <a:r>
              <a:rPr lang="el-GR" dirty="0" smtClean="0"/>
              <a:t>Βάζουμε με σιφώνιο </a:t>
            </a:r>
            <a:r>
              <a:rPr lang="en-US" dirty="0" smtClean="0"/>
              <a:t>Pasteur </a:t>
            </a:r>
            <a:r>
              <a:rPr lang="el-GR" dirty="0" smtClean="0"/>
              <a:t>μία σταγόνα από τα συμπυκνωμένα ερυθρά στη βάση του σωληναρίου</a:t>
            </a:r>
          </a:p>
          <a:p>
            <a:r>
              <a:rPr lang="el-GR" dirty="0" smtClean="0"/>
              <a:t>Προσθέτουμε μία σταγόνα </a:t>
            </a:r>
            <a:r>
              <a:rPr lang="el-GR" dirty="0" err="1" smtClean="0"/>
              <a:t>αντι</a:t>
            </a:r>
            <a:r>
              <a:rPr lang="en-US" dirty="0" smtClean="0"/>
              <a:t>-D </a:t>
            </a:r>
            <a:endParaRPr lang="el-GR" dirty="0"/>
          </a:p>
          <a:p>
            <a:r>
              <a:rPr lang="el-GR" dirty="0" smtClean="0"/>
              <a:t>Ανακινούμε με ελαφρές κινήσεις</a:t>
            </a:r>
          </a:p>
          <a:p>
            <a:r>
              <a:rPr lang="el-GR" dirty="0" err="1" smtClean="0"/>
              <a:t>Φυγοκεντρούμε</a:t>
            </a:r>
            <a:r>
              <a:rPr lang="el-GR" dirty="0" smtClean="0"/>
              <a:t> στις 1000 στροφές/ λεπτό για 15-30</a:t>
            </a:r>
          </a:p>
          <a:p>
            <a:r>
              <a:rPr lang="el-GR" dirty="0" smtClean="0"/>
              <a:t>Ανακινούμε το περιεχόμενο του σωληναρίου με απαλά χτυπήματα στο εσωτερικό της παλάμης</a:t>
            </a:r>
          </a:p>
          <a:p>
            <a:r>
              <a:rPr lang="el-GR" dirty="0" smtClean="0"/>
              <a:t>Παρατηρούμε για τη δημιουργία ή μη συγκόλλησης</a:t>
            </a:r>
          </a:p>
          <a:p>
            <a:r>
              <a:rPr lang="el-GR" dirty="0" smtClean="0"/>
              <a:t>Αν υπάρχει αμφιβολία  μεταφέρουμε μια σταγόνα σε </a:t>
            </a:r>
            <a:r>
              <a:rPr lang="el-GR" dirty="0" err="1" smtClean="0"/>
              <a:t>αντικειμενοφόρο</a:t>
            </a:r>
            <a:r>
              <a:rPr lang="el-GR" dirty="0" smtClean="0"/>
              <a:t> πλάκα και παρατηρούμε στο </a:t>
            </a:r>
            <a:r>
              <a:rPr lang="el-GR" dirty="0" err="1" smtClean="0"/>
              <a:t>διαφανοσκόπιο</a:t>
            </a:r>
            <a:r>
              <a:rPr lang="el-GR" dirty="0" smtClean="0"/>
              <a:t> θερμοκρασίας 40ο</a:t>
            </a:r>
            <a:r>
              <a:rPr lang="en-US" dirty="0" smtClean="0"/>
              <a:t>C </a:t>
            </a:r>
            <a:r>
              <a:rPr lang="el-GR" dirty="0" smtClean="0"/>
              <a:t> τη δημιουργία ή μη συγκόλλησης μέσα σε διάστημα 3 </a:t>
            </a:r>
            <a:r>
              <a:rPr lang="el-GR" dirty="0" err="1" smtClean="0"/>
              <a:t>λεπτων</a:t>
            </a:r>
            <a:r>
              <a:rPr lang="el-GR" dirty="0" smtClean="0"/>
              <a:t>.</a:t>
            </a:r>
          </a:p>
          <a:p>
            <a:pPr>
              <a:buNone/>
            </a:pPr>
            <a:r>
              <a:rPr lang="el-GR" b="1" dirty="0" smtClean="0"/>
              <a:t>Αποτελέσματα:</a:t>
            </a:r>
            <a:r>
              <a:rPr lang="el-GR" dirty="0" smtClean="0"/>
              <a:t> η ερμηνεία των αποτελεσμάτων είναι ίδια με την διαδικασία σε πλάκα</a:t>
            </a:r>
            <a:endParaRPr lang="el-GR" b="1" dirty="0" smtClean="0"/>
          </a:p>
          <a:p>
            <a:endParaRPr lang="el-G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1066130"/>
          </a:xfrm>
        </p:spPr>
        <p:txBody>
          <a:bodyPr>
            <a:normAutofit fontScale="90000"/>
          </a:bodyPr>
          <a:lstStyle/>
          <a:p>
            <a:r>
              <a:rPr lang="el-GR" dirty="0" smtClean="0"/>
              <a:t>Σύστημα </a:t>
            </a:r>
            <a:r>
              <a:rPr lang="en-US" dirty="0" smtClean="0"/>
              <a:t>Rhesus</a:t>
            </a:r>
            <a:br>
              <a:rPr lang="en-US" dirty="0" smtClean="0"/>
            </a:br>
            <a:r>
              <a:rPr lang="el-GR" dirty="0" smtClean="0"/>
              <a:t>Ιστορία</a:t>
            </a:r>
            <a:endParaRPr lang="el-GR" dirty="0"/>
          </a:p>
        </p:txBody>
      </p:sp>
      <p:sp>
        <p:nvSpPr>
          <p:cNvPr id="3" name="2 - Θέση περιεχομένου"/>
          <p:cNvSpPr>
            <a:spLocks noGrp="1"/>
          </p:cNvSpPr>
          <p:nvPr>
            <p:ph idx="1"/>
          </p:nvPr>
        </p:nvSpPr>
        <p:spPr>
          <a:xfrm>
            <a:off x="457200" y="1600200"/>
            <a:ext cx="8229600" cy="5069160"/>
          </a:xfrm>
        </p:spPr>
        <p:txBody>
          <a:bodyPr>
            <a:normAutofit fontScale="70000" lnSpcReduction="20000"/>
          </a:bodyPr>
          <a:lstStyle/>
          <a:p>
            <a:r>
              <a:rPr lang="el-GR" dirty="0" smtClean="0"/>
              <a:t>Το 1939 οι </a:t>
            </a:r>
            <a:r>
              <a:rPr lang="en-US" dirty="0" smtClean="0"/>
              <a:t>Levin </a:t>
            </a:r>
            <a:r>
              <a:rPr lang="el-GR" dirty="0" smtClean="0"/>
              <a:t>και </a:t>
            </a:r>
            <a:r>
              <a:rPr lang="en-US" dirty="0" smtClean="0"/>
              <a:t>Stetson </a:t>
            </a:r>
            <a:r>
              <a:rPr lang="el-GR" dirty="0" smtClean="0"/>
              <a:t>παρουσίασαν την περίπτωση μιας γυναίκας που είχε γεννήσει νεκρό νεογνό από αιμολυτική νόσο, καθώς και η ίδια εμφάνισε έντονη </a:t>
            </a:r>
            <a:r>
              <a:rPr lang="el-GR" dirty="0" err="1" smtClean="0"/>
              <a:t>αιμόλυση</a:t>
            </a:r>
            <a:r>
              <a:rPr lang="el-GR" dirty="0"/>
              <a:t> </a:t>
            </a:r>
            <a:r>
              <a:rPr lang="el-GR" dirty="0" smtClean="0"/>
              <a:t>όταν μεταγγίστηκε με το αίμα του συζύγου της.</a:t>
            </a:r>
          </a:p>
          <a:p>
            <a:r>
              <a:rPr lang="el-GR" dirty="0" smtClean="0"/>
              <a:t>Παρόλο που ο ορός της προκαλούσε </a:t>
            </a:r>
            <a:r>
              <a:rPr lang="en-US" dirty="0" smtClean="0"/>
              <a:t>in vitro</a:t>
            </a:r>
            <a:r>
              <a:rPr lang="el-GR" dirty="0" smtClean="0"/>
              <a:t> συγκόλληση στο 80% των ερυθρών 104 ατόμων με τους οποίους ήταν συμβατή στο σύστημα </a:t>
            </a:r>
            <a:r>
              <a:rPr lang="en-US" dirty="0" smtClean="0"/>
              <a:t>ABO</a:t>
            </a:r>
            <a:r>
              <a:rPr lang="el-GR" dirty="0" smtClean="0"/>
              <a:t>, στη συνέχεια βρέθηκε ένα αντιγόνο το οποίο δημιούργησε όλα αυτά και δεν άνηκε στο σύστημα </a:t>
            </a:r>
            <a:r>
              <a:rPr lang="en-US" dirty="0" smtClean="0"/>
              <a:t>ABO.</a:t>
            </a:r>
          </a:p>
          <a:p>
            <a:r>
              <a:rPr lang="el-GR" dirty="0" smtClean="0"/>
              <a:t>Η ερμηνεία που δόθηκε ήταν πως το έμβρυο κληρονόμησε από το πατέρα του κάποιο αντιγόνο που δεν περιλαμβάνονταν στα αντιγόνα της μητέρας, αυτό προκάλεσε ευαισθητοποίηση της μητέρας και παραγωγή των αντίστοιχων αντισωμάτων εναντίον του συγκεκριμένου αντιγόνου. Μόλις μεταγγίστηκε με το αίμα του συζύγου της ήρθαν σε επαφή τα αντιγόνα με τα αντίστοιχα αντισώματα και προκάλεσαν </a:t>
            </a:r>
            <a:r>
              <a:rPr lang="el-GR" dirty="0" err="1" smtClean="0"/>
              <a:t>αιμόλυση</a:t>
            </a:r>
            <a:r>
              <a:rPr lang="el-GR" dirty="0" smtClean="0"/>
              <a:t>.</a:t>
            </a:r>
            <a:endParaRPr lang="el-G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Σύστημα </a:t>
            </a:r>
            <a:r>
              <a:rPr lang="en-US" dirty="0" smtClean="0"/>
              <a:t>Rhesus</a:t>
            </a:r>
            <a:br>
              <a:rPr lang="en-US" dirty="0" smtClean="0"/>
            </a:br>
            <a:r>
              <a:rPr lang="el-GR" dirty="0" smtClean="0"/>
              <a:t>Ιστορία</a:t>
            </a:r>
            <a:endParaRPr lang="el-GR" dirty="0"/>
          </a:p>
        </p:txBody>
      </p:sp>
      <p:sp>
        <p:nvSpPr>
          <p:cNvPr id="3" name="2 - Θέση περιεχομένου"/>
          <p:cNvSpPr>
            <a:spLocks noGrp="1"/>
          </p:cNvSpPr>
          <p:nvPr>
            <p:ph idx="1"/>
          </p:nvPr>
        </p:nvSpPr>
        <p:spPr>
          <a:xfrm>
            <a:off x="457200" y="1600200"/>
            <a:ext cx="8229600" cy="4925144"/>
          </a:xfrm>
        </p:spPr>
        <p:txBody>
          <a:bodyPr>
            <a:normAutofit fontScale="85000" lnSpcReduction="20000"/>
          </a:bodyPr>
          <a:lstStyle/>
          <a:p>
            <a:r>
              <a:rPr lang="el-GR" dirty="0" smtClean="0"/>
              <a:t>Το 1940 οι</a:t>
            </a:r>
            <a:r>
              <a:rPr lang="en-US" dirty="0" smtClean="0"/>
              <a:t> Wiener</a:t>
            </a:r>
            <a:r>
              <a:rPr lang="el-GR" dirty="0"/>
              <a:t> </a:t>
            </a:r>
            <a:r>
              <a:rPr lang="el-GR" dirty="0" smtClean="0"/>
              <a:t>και </a:t>
            </a:r>
            <a:r>
              <a:rPr lang="en-US" dirty="0" smtClean="0"/>
              <a:t>Landsteiner </a:t>
            </a:r>
            <a:r>
              <a:rPr lang="el-GR" dirty="0" smtClean="0"/>
              <a:t>χορηγούν σε κουνέλια και ινδικά χοιρίδια αίμα από πίθηκο </a:t>
            </a:r>
            <a:r>
              <a:rPr lang="en-US" dirty="0" err="1" smtClean="0"/>
              <a:t>Macacus</a:t>
            </a:r>
            <a:r>
              <a:rPr lang="en-US" dirty="0" smtClean="0"/>
              <a:t> Rhesus </a:t>
            </a:r>
            <a:r>
              <a:rPr lang="el-GR" dirty="0" smtClean="0"/>
              <a:t>και ανοσοποιώντας τα προκαλούν παραγωγή αντισωμάτων. Τα παραγόμενα αντισώματα ονομάζονται </a:t>
            </a:r>
            <a:r>
              <a:rPr lang="el-GR" dirty="0" err="1" smtClean="0"/>
              <a:t>αντι</a:t>
            </a:r>
            <a:r>
              <a:rPr lang="el-GR" dirty="0" smtClean="0"/>
              <a:t>-</a:t>
            </a:r>
            <a:r>
              <a:rPr lang="en-US" dirty="0" smtClean="0"/>
              <a:t>Rhesus</a:t>
            </a:r>
            <a:r>
              <a:rPr lang="el-GR" dirty="0" smtClean="0"/>
              <a:t> και συγκολλούν εκτός από τα ερυθρά του πιθήκου και στο 85% των ερυθρών του λευκού πληθυσμού της Ν.Υ. </a:t>
            </a:r>
            <a:r>
              <a:rPr lang="el-GR" b="1" dirty="0" smtClean="0"/>
              <a:t>Τα ερυθρά των ανθρώπων που συγκολλούσε ο </a:t>
            </a:r>
            <a:r>
              <a:rPr lang="el-GR" b="1" dirty="0" err="1" smtClean="0"/>
              <a:t>αντι</a:t>
            </a:r>
            <a:r>
              <a:rPr lang="el-GR" b="1" dirty="0" smtClean="0"/>
              <a:t>-</a:t>
            </a:r>
            <a:r>
              <a:rPr lang="en-US" b="1" dirty="0" smtClean="0"/>
              <a:t>Rhesus </a:t>
            </a:r>
            <a:r>
              <a:rPr lang="el-GR" b="1" dirty="0" smtClean="0"/>
              <a:t>ορός ονομάστηκαν ως </a:t>
            </a:r>
            <a:r>
              <a:rPr lang="en-US" b="1" dirty="0" smtClean="0"/>
              <a:t>Rhesus </a:t>
            </a:r>
            <a:r>
              <a:rPr lang="el-GR" b="1" dirty="0" smtClean="0"/>
              <a:t>θετικά ενώ τα υπόλοιπα που δεν συγκολλούσαν ως </a:t>
            </a:r>
            <a:r>
              <a:rPr lang="en-US" b="1" dirty="0" smtClean="0"/>
              <a:t>Rhesus </a:t>
            </a:r>
            <a:r>
              <a:rPr lang="el-GR" b="1" dirty="0" smtClean="0"/>
              <a:t>αρνητικά.</a:t>
            </a:r>
          </a:p>
          <a:p>
            <a:r>
              <a:rPr lang="el-GR" dirty="0" smtClean="0"/>
              <a:t>Επίσης το 1941 </a:t>
            </a:r>
            <a:r>
              <a:rPr lang="el-GR" dirty="0" err="1" smtClean="0"/>
              <a:t>μέτα</a:t>
            </a:r>
            <a:r>
              <a:rPr lang="el-GR" dirty="0" smtClean="0"/>
              <a:t> από μια εμπεριστατωμένη μελέτη που δημοσίευσαν αποφάνθηκαν ότι το 85% των ανθρώπων που ανήκουν στη λευκή φυλή φέρου το αντιγόνο </a:t>
            </a:r>
            <a:r>
              <a:rPr lang="en-US" dirty="0" smtClean="0"/>
              <a:t>Rhesus</a:t>
            </a:r>
            <a:endParaRPr lang="el-G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dirty="0" smtClean="0"/>
              <a:t>Αντιγόνα του συστήματος </a:t>
            </a:r>
            <a:r>
              <a:rPr lang="en-US" dirty="0" smtClean="0"/>
              <a:t>Rhesus</a:t>
            </a:r>
            <a:endParaRPr lang="el-GR" dirty="0"/>
          </a:p>
        </p:txBody>
      </p:sp>
      <p:sp>
        <p:nvSpPr>
          <p:cNvPr id="3" name="2 - Θέση περιεχομένου"/>
          <p:cNvSpPr>
            <a:spLocks noGrp="1"/>
          </p:cNvSpPr>
          <p:nvPr>
            <p:ph idx="1"/>
          </p:nvPr>
        </p:nvSpPr>
        <p:spPr>
          <a:xfrm>
            <a:off x="457200" y="1268760"/>
            <a:ext cx="8229600" cy="5400600"/>
          </a:xfrm>
        </p:spPr>
        <p:txBody>
          <a:bodyPr>
            <a:normAutofit fontScale="85000" lnSpcReduction="20000"/>
          </a:bodyPr>
          <a:lstStyle/>
          <a:p>
            <a:r>
              <a:rPr lang="el-GR" dirty="0" smtClean="0"/>
              <a:t>Το σύστημα </a:t>
            </a:r>
            <a:r>
              <a:rPr lang="en-US" dirty="0" smtClean="0"/>
              <a:t>Rhesus </a:t>
            </a:r>
            <a:r>
              <a:rPr lang="el-GR" dirty="0" smtClean="0"/>
              <a:t>είναι το πολυπλοκότερο </a:t>
            </a:r>
            <a:r>
              <a:rPr lang="el-GR" dirty="0" err="1" smtClean="0"/>
              <a:t>απ’όλα</a:t>
            </a:r>
            <a:r>
              <a:rPr lang="el-GR" dirty="0" smtClean="0"/>
              <a:t> τα συστήματα ομάδων αίματος, είναι κεφαλαιώδους σημασίας και κατατάσσεται δεύτερο μετά το σύστημα ΑΒΟ.</a:t>
            </a:r>
          </a:p>
          <a:p>
            <a:r>
              <a:rPr lang="el-GR" dirty="0" smtClean="0"/>
              <a:t>Αποτελείται από ένα μεγάλο αριθμό αντιγόνων που ξεπερνά τα 40. Τα σπουδαιότερα είναι πέντε: </a:t>
            </a:r>
            <a:r>
              <a:rPr lang="en-US" b="1" dirty="0" err="1" smtClean="0"/>
              <a:t>D,C,c,E</a:t>
            </a:r>
            <a:r>
              <a:rPr lang="en-US" b="1" dirty="0" smtClean="0"/>
              <a:t> </a:t>
            </a:r>
            <a:r>
              <a:rPr lang="el-GR" b="1" dirty="0" smtClean="0"/>
              <a:t>και </a:t>
            </a:r>
            <a:r>
              <a:rPr lang="en-US" b="1" dirty="0" smtClean="0"/>
              <a:t>e</a:t>
            </a:r>
            <a:r>
              <a:rPr lang="el-GR" b="1" dirty="0" smtClean="0"/>
              <a:t>.</a:t>
            </a:r>
            <a:endParaRPr lang="el-GR" b="1" dirty="0" smtClean="0"/>
          </a:p>
          <a:p>
            <a:r>
              <a:rPr lang="el-GR" b="1" dirty="0" smtClean="0"/>
              <a:t>Το αντιγόνο </a:t>
            </a:r>
            <a:r>
              <a:rPr lang="en-US" b="1" dirty="0" smtClean="0"/>
              <a:t>D </a:t>
            </a:r>
            <a:r>
              <a:rPr lang="el-GR" b="1" dirty="0" smtClean="0"/>
              <a:t>είναι το βασικότερο </a:t>
            </a:r>
            <a:r>
              <a:rPr lang="el-GR" b="1" dirty="0" err="1" smtClean="0"/>
              <a:t>απ’όλα</a:t>
            </a:r>
            <a:r>
              <a:rPr lang="el-GR" b="1" dirty="0" smtClean="0"/>
              <a:t> τα αντιγόνα του συστήματος </a:t>
            </a:r>
            <a:r>
              <a:rPr lang="en-US" b="1" dirty="0" smtClean="0"/>
              <a:t>Rhesus</a:t>
            </a:r>
            <a:r>
              <a:rPr lang="el-GR" b="1" dirty="0" smtClean="0"/>
              <a:t> και ανάλογα με την παρουσία του ή την απουσία του κατατάσσεται</a:t>
            </a:r>
            <a:r>
              <a:rPr lang="el-GR" b="1" dirty="0"/>
              <a:t> </a:t>
            </a:r>
            <a:r>
              <a:rPr lang="el-GR" b="1" dirty="0" smtClean="0"/>
              <a:t>ένα άτομο σε </a:t>
            </a:r>
            <a:r>
              <a:rPr lang="en-US" b="1" dirty="0" smtClean="0"/>
              <a:t>Rhesus </a:t>
            </a:r>
            <a:r>
              <a:rPr lang="el-GR" b="1" dirty="0" smtClean="0"/>
              <a:t>θετικό (</a:t>
            </a:r>
            <a:r>
              <a:rPr lang="en-US" b="1" dirty="0" err="1" smtClean="0"/>
              <a:t>Rh</a:t>
            </a:r>
            <a:r>
              <a:rPr lang="en-US" b="1" dirty="0" smtClean="0"/>
              <a:t>+) </a:t>
            </a:r>
            <a:r>
              <a:rPr lang="el-GR" b="1" dirty="0" smtClean="0"/>
              <a:t>ή </a:t>
            </a:r>
            <a:r>
              <a:rPr lang="en-US" b="1" dirty="0" smtClean="0"/>
              <a:t>Rhesus </a:t>
            </a:r>
            <a:r>
              <a:rPr lang="el-GR" b="1" dirty="0" smtClean="0"/>
              <a:t>αρνητικό </a:t>
            </a:r>
            <a:r>
              <a:rPr lang="en-US" b="1" dirty="0" smtClean="0"/>
              <a:t>(</a:t>
            </a:r>
            <a:r>
              <a:rPr lang="en-US" b="1" dirty="0" err="1" smtClean="0"/>
              <a:t>Rh</a:t>
            </a:r>
            <a:r>
              <a:rPr lang="en-US" b="1" dirty="0" smtClean="0"/>
              <a:t>-)</a:t>
            </a:r>
            <a:r>
              <a:rPr lang="el-GR" b="1" dirty="0" smtClean="0"/>
              <a:t> αντίστοιχα. Έχει πολύ έντονη </a:t>
            </a:r>
            <a:r>
              <a:rPr lang="el-GR" b="1" dirty="0" err="1" smtClean="0"/>
              <a:t>αντιγονική</a:t>
            </a:r>
            <a:r>
              <a:rPr lang="el-GR" b="1" dirty="0" smtClean="0"/>
              <a:t> δράση και </a:t>
            </a:r>
            <a:r>
              <a:rPr lang="el-GR" b="1" dirty="0" err="1" smtClean="0"/>
              <a:t>γι’αυτό</a:t>
            </a:r>
            <a:r>
              <a:rPr lang="el-GR" b="1" dirty="0" smtClean="0"/>
              <a:t> ελέγχεται η συμβατότητα σε όλες τις μεταγγίσεις αίματος</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dirty="0" smtClean="0"/>
              <a:t>Αντιγόνα του </a:t>
            </a:r>
            <a:r>
              <a:rPr lang="el-GR" dirty="0" err="1" smtClean="0"/>
              <a:t>συστήματοσ</a:t>
            </a:r>
            <a:r>
              <a:rPr lang="el-GR" dirty="0" smtClean="0"/>
              <a:t> </a:t>
            </a:r>
            <a:r>
              <a:rPr lang="en-US" dirty="0" smtClean="0"/>
              <a:t>Rhesus</a:t>
            </a:r>
            <a:endParaRPr lang="el-GR" dirty="0"/>
          </a:p>
        </p:txBody>
      </p:sp>
      <p:sp>
        <p:nvSpPr>
          <p:cNvPr id="3" name="2 - Θέση περιεχομένου"/>
          <p:cNvSpPr>
            <a:spLocks noGrp="1"/>
          </p:cNvSpPr>
          <p:nvPr>
            <p:ph idx="1"/>
          </p:nvPr>
        </p:nvSpPr>
        <p:spPr/>
        <p:txBody>
          <a:bodyPr>
            <a:normAutofit/>
          </a:bodyPr>
          <a:lstStyle/>
          <a:p>
            <a:r>
              <a:rPr lang="el-GR" dirty="0" smtClean="0"/>
              <a:t>Τα υπόλοιπα αντιγόνα </a:t>
            </a:r>
            <a:r>
              <a:rPr lang="en-US" dirty="0" err="1" smtClean="0"/>
              <a:t>C,c,E,e</a:t>
            </a:r>
            <a:r>
              <a:rPr lang="en-US" dirty="0" smtClean="0"/>
              <a:t>, </a:t>
            </a:r>
            <a:r>
              <a:rPr lang="el-GR" dirty="0" smtClean="0"/>
              <a:t>υπάρχουν στο αίμα κάθε ανθρώπου δύο από κάθε ζεύγος δηλαδή </a:t>
            </a:r>
            <a:r>
              <a:rPr lang="en-US" dirty="0" err="1" smtClean="0"/>
              <a:t>CC,Cc</a:t>
            </a:r>
            <a:r>
              <a:rPr lang="el-GR" dirty="0"/>
              <a:t> </a:t>
            </a:r>
            <a:r>
              <a:rPr lang="el-GR" dirty="0" smtClean="0"/>
              <a:t>ή </a:t>
            </a:r>
            <a:r>
              <a:rPr lang="en-US" dirty="0" smtClean="0"/>
              <a:t>cc </a:t>
            </a:r>
            <a:r>
              <a:rPr lang="el-GR" dirty="0" smtClean="0"/>
              <a:t>και </a:t>
            </a:r>
            <a:r>
              <a:rPr lang="en-US" dirty="0" smtClean="0"/>
              <a:t>EE, </a:t>
            </a:r>
            <a:r>
              <a:rPr lang="en-US" dirty="0" err="1" smtClean="0"/>
              <a:t>Ee</a:t>
            </a:r>
            <a:r>
              <a:rPr lang="en-US" dirty="0" smtClean="0"/>
              <a:t> </a:t>
            </a:r>
            <a:r>
              <a:rPr lang="el-GR" dirty="0" smtClean="0"/>
              <a:t>ή </a:t>
            </a:r>
            <a:r>
              <a:rPr lang="en-US" dirty="0" err="1" smtClean="0"/>
              <a:t>ee</a:t>
            </a:r>
            <a:r>
              <a:rPr lang="en-US" dirty="0" smtClean="0"/>
              <a:t>. H </a:t>
            </a:r>
            <a:r>
              <a:rPr lang="el-GR" dirty="0" smtClean="0"/>
              <a:t>έλλειψη του ενός από τα αντιγόνα του ζεύγους σημαίνει διπλή παρουσία σημαίνει τη διπλή παρουσία του άλλου. Δηλαδή</a:t>
            </a:r>
            <a:r>
              <a:rPr lang="en-US" dirty="0" smtClean="0"/>
              <a:t> </a:t>
            </a:r>
            <a:r>
              <a:rPr lang="el-GR" dirty="0" smtClean="0"/>
              <a:t>έλλειψη του</a:t>
            </a:r>
            <a:r>
              <a:rPr lang="en-US" dirty="0" smtClean="0"/>
              <a:t> C </a:t>
            </a:r>
            <a:r>
              <a:rPr lang="el-GR" dirty="0" smtClean="0"/>
              <a:t>σημαίνει παρουσία </a:t>
            </a:r>
            <a:r>
              <a:rPr lang="en-US" dirty="0" smtClean="0"/>
              <a:t>cc </a:t>
            </a:r>
            <a:r>
              <a:rPr lang="el-GR" dirty="0" smtClean="0"/>
              <a:t>και αντίστροφα έλλειψη του </a:t>
            </a:r>
            <a:r>
              <a:rPr lang="en-US" dirty="0" smtClean="0"/>
              <a:t>c </a:t>
            </a:r>
            <a:r>
              <a:rPr lang="el-GR" dirty="0" smtClean="0"/>
              <a:t>σημαίνει παρουσία του </a:t>
            </a:r>
            <a:r>
              <a:rPr lang="en-US" dirty="0" smtClean="0"/>
              <a:t>CC, </a:t>
            </a:r>
            <a:r>
              <a:rPr lang="el-GR" dirty="0" smtClean="0"/>
              <a:t>το ίδιο συμβαίνει και με το ζεύγος</a:t>
            </a:r>
            <a:r>
              <a:rPr lang="en-US" dirty="0"/>
              <a:t> </a:t>
            </a:r>
            <a:r>
              <a:rPr lang="en-US" dirty="0" err="1" smtClean="0"/>
              <a:t>Ee</a:t>
            </a:r>
            <a:r>
              <a:rPr lang="el-GR" dirty="0" smtClean="0"/>
              <a:t>.</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err="1" smtClean="0"/>
              <a:t>Παραλλαγέσ</a:t>
            </a:r>
            <a:r>
              <a:rPr lang="el-GR" dirty="0" smtClean="0"/>
              <a:t> αντιγόνων</a:t>
            </a:r>
            <a:br>
              <a:rPr lang="el-GR" dirty="0" smtClean="0"/>
            </a:br>
            <a:r>
              <a:rPr lang="el-GR" dirty="0" smtClean="0"/>
              <a:t>Φαινότυπος </a:t>
            </a:r>
            <a:r>
              <a:rPr lang="en-US" dirty="0" smtClean="0"/>
              <a:t>D</a:t>
            </a:r>
            <a:r>
              <a:rPr lang="en-US" sz="2700" dirty="0" smtClean="0"/>
              <a:t>u</a:t>
            </a:r>
            <a:endParaRPr lang="el-GR" sz="2700" dirty="0"/>
          </a:p>
        </p:txBody>
      </p:sp>
      <p:sp>
        <p:nvSpPr>
          <p:cNvPr id="3" name="2 - Θέση περιεχομένου"/>
          <p:cNvSpPr>
            <a:spLocks noGrp="1"/>
          </p:cNvSpPr>
          <p:nvPr>
            <p:ph idx="1"/>
          </p:nvPr>
        </p:nvSpPr>
        <p:spPr/>
        <p:txBody>
          <a:bodyPr>
            <a:normAutofit fontScale="70000" lnSpcReduction="20000"/>
          </a:bodyPr>
          <a:lstStyle/>
          <a:p>
            <a:r>
              <a:rPr lang="el-GR" dirty="0" smtClean="0"/>
              <a:t>Σε ένα πολύ μικρό αριθμό ανθρώπων παρατηρείται το φαινόμενο να εμφανίζονται ως </a:t>
            </a:r>
            <a:r>
              <a:rPr lang="en-US" dirty="0" err="1" smtClean="0"/>
              <a:t>Rh</a:t>
            </a:r>
            <a:r>
              <a:rPr lang="el-GR" dirty="0" smtClean="0"/>
              <a:t>- ( απουσία αντιγόνου </a:t>
            </a:r>
            <a:r>
              <a:rPr lang="en-US" dirty="0" smtClean="0"/>
              <a:t>D) </a:t>
            </a:r>
            <a:r>
              <a:rPr lang="el-GR" dirty="0" smtClean="0"/>
              <a:t>όταν γίνεται έλεγχος ομάδας στη πλάκα ενώ με λεπτομερέστερο έλεγχο στο σωληνάριο να παρουσιάζονται ως </a:t>
            </a:r>
            <a:r>
              <a:rPr lang="en-US" dirty="0" err="1" smtClean="0"/>
              <a:t>Rh</a:t>
            </a:r>
            <a:r>
              <a:rPr lang="en-US" dirty="0" smtClean="0"/>
              <a:t>+</a:t>
            </a:r>
            <a:r>
              <a:rPr lang="el-GR" dirty="0" smtClean="0"/>
              <a:t> (παρουσία αντιγόνου </a:t>
            </a:r>
            <a:r>
              <a:rPr lang="en-US" dirty="0" smtClean="0"/>
              <a:t>D). </a:t>
            </a:r>
            <a:r>
              <a:rPr lang="el-GR" dirty="0" smtClean="0"/>
              <a:t>Τότε λέμε ότι οι άνθρωποι έχουν αντιγόνο </a:t>
            </a:r>
            <a:r>
              <a:rPr lang="en-US" dirty="0" smtClean="0"/>
              <a:t>Du.</a:t>
            </a:r>
          </a:p>
          <a:p>
            <a:pPr>
              <a:buNone/>
            </a:pPr>
            <a:r>
              <a:rPr lang="el-GR" dirty="0" smtClean="0"/>
              <a:t>Αυτό μπορεί να εξηγηθεί με δύο τρόπους </a:t>
            </a:r>
          </a:p>
          <a:p>
            <a:r>
              <a:rPr lang="el-GR" dirty="0"/>
              <a:t>Η</a:t>
            </a:r>
            <a:r>
              <a:rPr lang="el-GR" dirty="0" smtClean="0"/>
              <a:t> </a:t>
            </a:r>
            <a:r>
              <a:rPr lang="el-GR" dirty="0" err="1" smtClean="0"/>
              <a:t>ερυθροκυτταρική</a:t>
            </a:r>
            <a:r>
              <a:rPr lang="el-GR" dirty="0" smtClean="0"/>
              <a:t> μεμβράνη φέρει μειωμένο αριθμό αντιγόνων </a:t>
            </a:r>
            <a:r>
              <a:rPr lang="en-US" dirty="0" smtClean="0"/>
              <a:t>D</a:t>
            </a:r>
            <a:r>
              <a:rPr lang="el-GR" dirty="0" smtClean="0"/>
              <a:t> και </a:t>
            </a:r>
            <a:r>
              <a:rPr lang="el-GR" dirty="0" err="1" smtClean="0"/>
              <a:t>γι’αυτό</a:t>
            </a:r>
            <a:r>
              <a:rPr lang="el-GR" dirty="0" smtClean="0"/>
              <a:t> έχουν μειωμένη δράση (φαινότυπος </a:t>
            </a:r>
            <a:r>
              <a:rPr lang="en-US" dirty="0" err="1" smtClean="0"/>
              <a:t>Dw</a:t>
            </a:r>
            <a:r>
              <a:rPr lang="en-US" dirty="0" smtClean="0"/>
              <a:t>)</a:t>
            </a:r>
            <a:endParaRPr lang="el-GR" dirty="0" smtClean="0"/>
          </a:p>
          <a:p>
            <a:r>
              <a:rPr lang="el-GR" dirty="0" smtClean="0"/>
              <a:t>Η </a:t>
            </a:r>
            <a:r>
              <a:rPr lang="el-GR" dirty="0" err="1" smtClean="0"/>
              <a:t>ερυθροκυτταρική</a:t>
            </a:r>
            <a:r>
              <a:rPr lang="el-GR" dirty="0" smtClean="0"/>
              <a:t> φέρει φυσιολογικό αριθμό αντιγόνων αλλά για άγνωστη αιτία εμφανίζουν ποιοτική ανωμαλία που τους προκαλεί προβληματική </a:t>
            </a:r>
            <a:r>
              <a:rPr lang="el-GR" dirty="0" err="1" smtClean="0"/>
              <a:t>αντιγονική</a:t>
            </a:r>
            <a:r>
              <a:rPr lang="el-GR" dirty="0" smtClean="0"/>
              <a:t> δράση</a:t>
            </a:r>
            <a:r>
              <a:rPr lang="en-US" dirty="0" smtClean="0"/>
              <a:t> ( </a:t>
            </a:r>
            <a:r>
              <a:rPr lang="el-GR" dirty="0" smtClean="0"/>
              <a:t>φαινότυπος </a:t>
            </a:r>
            <a:r>
              <a:rPr lang="en-US" dirty="0" smtClean="0"/>
              <a:t>D-partial)</a:t>
            </a:r>
            <a:endParaRPr lang="el-GR" dirty="0" smtClean="0"/>
          </a:p>
          <a:p>
            <a:r>
              <a:rPr lang="el-GR" dirty="0" smtClean="0"/>
              <a:t>Οι άνθρωπο με αντιγόνο </a:t>
            </a:r>
            <a:r>
              <a:rPr lang="en-US" dirty="0" smtClean="0"/>
              <a:t>Du </a:t>
            </a:r>
            <a:r>
              <a:rPr lang="el-GR" dirty="0" smtClean="0"/>
              <a:t>αποτελούν το 5% του πληθυσμού στην Ευρώπη και το 30% στις Η.Π.Α.</a:t>
            </a:r>
          </a:p>
          <a:p>
            <a:r>
              <a:rPr lang="el-GR" dirty="0" smtClean="0"/>
              <a:t>Τα άτομα αυτά σαν αιμοδότες τα θεωρούμε </a:t>
            </a:r>
            <a:r>
              <a:rPr lang="en-US" dirty="0" err="1" smtClean="0"/>
              <a:t>Rh</a:t>
            </a:r>
            <a:r>
              <a:rPr lang="en-US" dirty="0" smtClean="0"/>
              <a:t>+ </a:t>
            </a:r>
            <a:r>
              <a:rPr lang="el-GR" dirty="0" smtClean="0"/>
              <a:t>αλλά αν χρειαστεί να μεταγγιστούν τους χορηγείται αίμα </a:t>
            </a:r>
            <a:r>
              <a:rPr lang="en-US" dirty="0" err="1" smtClean="0"/>
              <a:t>Rh</a:t>
            </a:r>
            <a:r>
              <a:rPr lang="en-US" dirty="0" smtClean="0"/>
              <a:t>-</a:t>
            </a:r>
            <a:r>
              <a:rPr lang="el-GR" dirty="0" smtClean="0"/>
              <a:t> </a:t>
            </a:r>
            <a:endParaRPr lang="el-G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err="1" smtClean="0"/>
              <a:t>Παραλλαγέ</a:t>
            </a:r>
            <a:r>
              <a:rPr lang="el-GR" dirty="0" err="1" smtClean="0"/>
              <a:t>σ</a:t>
            </a:r>
            <a:r>
              <a:rPr lang="el-GR" dirty="0" smtClean="0"/>
              <a:t> αντιγόνων</a:t>
            </a:r>
            <a:endParaRPr lang="el-GR" dirty="0"/>
          </a:p>
        </p:txBody>
      </p:sp>
      <p:sp>
        <p:nvSpPr>
          <p:cNvPr id="3" name="2 - Θέση περιεχομένου"/>
          <p:cNvSpPr>
            <a:spLocks noGrp="1"/>
          </p:cNvSpPr>
          <p:nvPr>
            <p:ph idx="1"/>
          </p:nvPr>
        </p:nvSpPr>
        <p:spPr/>
        <p:txBody>
          <a:bodyPr>
            <a:normAutofit fontScale="85000" lnSpcReduction="10000"/>
          </a:bodyPr>
          <a:lstStyle/>
          <a:p>
            <a:r>
              <a:rPr lang="el-GR" b="1" dirty="0" smtClean="0"/>
              <a:t>Φαινότυπος </a:t>
            </a:r>
            <a:r>
              <a:rPr lang="en-US" b="1" dirty="0" err="1" smtClean="0"/>
              <a:t>Rhnull</a:t>
            </a:r>
            <a:r>
              <a:rPr lang="en-US" b="1" dirty="0" smtClean="0"/>
              <a:t> </a:t>
            </a:r>
            <a:r>
              <a:rPr lang="el-GR" b="1" dirty="0" smtClean="0"/>
              <a:t>: </a:t>
            </a:r>
            <a:r>
              <a:rPr lang="el-GR" dirty="0" smtClean="0"/>
              <a:t>απουσιάζουν και τα πέντε αντιγόνα (</a:t>
            </a:r>
            <a:r>
              <a:rPr lang="en-US" dirty="0" smtClean="0"/>
              <a:t>D, C, c, </a:t>
            </a:r>
            <a:r>
              <a:rPr lang="en-US" dirty="0" err="1" smtClean="0"/>
              <a:t>E,e</a:t>
            </a:r>
            <a:r>
              <a:rPr lang="en-US" dirty="0" smtClean="0"/>
              <a:t>)</a:t>
            </a:r>
            <a:r>
              <a:rPr lang="el-GR" dirty="0" smtClean="0"/>
              <a:t>. Υπάρχει ένα υπολειπόμενο γονίδιο (</a:t>
            </a:r>
            <a:r>
              <a:rPr lang="en-US" dirty="0" smtClean="0"/>
              <a:t>r) </a:t>
            </a:r>
            <a:r>
              <a:rPr lang="el-GR" dirty="0" smtClean="0"/>
              <a:t>που σε φυσιολογικές συνθήκες δεν εκφράζεται. Όταν όμως βρεθεί σε ομόζυγη μορφή </a:t>
            </a:r>
            <a:r>
              <a:rPr lang="en-US" dirty="0" smtClean="0"/>
              <a:t>r/r</a:t>
            </a:r>
            <a:r>
              <a:rPr lang="el-GR" dirty="0" smtClean="0"/>
              <a:t> τότε προκαλεί  αναστολή στη δράση γονιδίων του συστήματος </a:t>
            </a:r>
            <a:r>
              <a:rPr lang="en-US" dirty="0" smtClean="0"/>
              <a:t>Rhesus </a:t>
            </a:r>
            <a:r>
              <a:rPr lang="el-GR" dirty="0" smtClean="0"/>
              <a:t> με αποτέλεσμα να μην παράγονται  τα αντίστοιχα αντιγόνα.</a:t>
            </a:r>
          </a:p>
          <a:p>
            <a:r>
              <a:rPr lang="el-GR" b="1" dirty="0" smtClean="0"/>
              <a:t>Φαινότυπος </a:t>
            </a:r>
            <a:r>
              <a:rPr lang="en-US" b="1" dirty="0" smtClean="0"/>
              <a:t>D-- </a:t>
            </a:r>
            <a:r>
              <a:rPr lang="el-GR" b="1" dirty="0" smtClean="0"/>
              <a:t>: </a:t>
            </a:r>
            <a:r>
              <a:rPr lang="el-GR" dirty="0" smtClean="0"/>
              <a:t>απουσιάζουν τα αντιγόνα</a:t>
            </a:r>
            <a:r>
              <a:rPr lang="en-US" dirty="0"/>
              <a:t> </a:t>
            </a:r>
            <a:r>
              <a:rPr lang="en-US" dirty="0" err="1" smtClean="0"/>
              <a:t>C,c</a:t>
            </a:r>
            <a:r>
              <a:rPr lang="en-US" dirty="0" smtClean="0"/>
              <a:t>, </a:t>
            </a:r>
            <a:r>
              <a:rPr lang="en-US" dirty="0" err="1" smtClean="0"/>
              <a:t>E,e</a:t>
            </a:r>
            <a:r>
              <a:rPr lang="en-US" dirty="0" smtClean="0"/>
              <a:t> </a:t>
            </a:r>
            <a:r>
              <a:rPr lang="el-GR" dirty="0" smtClean="0"/>
              <a:t>και αυτό συμβαίνει επειδή το αντιγόνο </a:t>
            </a:r>
            <a:r>
              <a:rPr lang="en-US" dirty="0" smtClean="0"/>
              <a:t>D </a:t>
            </a:r>
            <a:r>
              <a:rPr lang="el-GR" dirty="0" smtClean="0"/>
              <a:t>καταλαμβάνει πολύ περισσότερες θέσεις πάνω στη κυτταρική </a:t>
            </a:r>
            <a:r>
              <a:rPr lang="el-GR" dirty="0" err="1" smtClean="0"/>
              <a:t>μεμβράνη,από</a:t>
            </a:r>
            <a:r>
              <a:rPr lang="el-GR" dirty="0" smtClean="0"/>
              <a:t> αυτές που του αναλογούν και δεν αφήνει τον χώρο στα υπόλοιπα αντιγόνα </a:t>
            </a:r>
            <a:r>
              <a:rPr lang="en-US" dirty="0" err="1" smtClean="0"/>
              <a:t>C,c</a:t>
            </a:r>
            <a:r>
              <a:rPr lang="en-US" dirty="0" smtClean="0"/>
              <a:t>, </a:t>
            </a:r>
            <a:r>
              <a:rPr lang="en-US" dirty="0" err="1" smtClean="0"/>
              <a:t>E,e</a:t>
            </a:r>
            <a:r>
              <a:rPr lang="en-US" dirty="0" smtClean="0"/>
              <a:t> </a:t>
            </a:r>
            <a:endParaRPr lang="el-GR" b="1"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err="1" smtClean="0"/>
              <a:t>Αντι</a:t>
            </a:r>
            <a:r>
              <a:rPr lang="el-GR" dirty="0" smtClean="0"/>
              <a:t>-</a:t>
            </a:r>
            <a:r>
              <a:rPr lang="en-US" dirty="0" smtClean="0"/>
              <a:t>Rhesus </a:t>
            </a:r>
            <a:r>
              <a:rPr lang="el-GR" dirty="0" smtClean="0"/>
              <a:t>αντισώματα</a:t>
            </a:r>
            <a:br>
              <a:rPr lang="el-GR" dirty="0" smtClean="0"/>
            </a:br>
            <a:r>
              <a:rPr lang="el-GR" dirty="0" smtClean="0"/>
              <a:t>Μηχανισμοί </a:t>
            </a:r>
            <a:r>
              <a:rPr lang="el-GR" dirty="0" err="1" smtClean="0"/>
              <a:t>ευαισθητοποίησησ</a:t>
            </a:r>
            <a:endParaRPr lang="el-GR" dirty="0"/>
          </a:p>
        </p:txBody>
      </p:sp>
      <p:sp>
        <p:nvSpPr>
          <p:cNvPr id="3" name="2 - Θέση περιεχομένου"/>
          <p:cNvSpPr>
            <a:spLocks noGrp="1"/>
          </p:cNvSpPr>
          <p:nvPr>
            <p:ph idx="1"/>
          </p:nvPr>
        </p:nvSpPr>
        <p:spPr>
          <a:xfrm>
            <a:off x="457200" y="1600200"/>
            <a:ext cx="8229600" cy="5069160"/>
          </a:xfrm>
        </p:spPr>
        <p:txBody>
          <a:bodyPr>
            <a:normAutofit fontScale="77500" lnSpcReduction="20000"/>
          </a:bodyPr>
          <a:lstStyle/>
          <a:p>
            <a:r>
              <a:rPr lang="el-GR" dirty="0" smtClean="0"/>
              <a:t>Τα </a:t>
            </a:r>
            <a:r>
              <a:rPr lang="el-GR" b="1" dirty="0" err="1" smtClean="0"/>
              <a:t>αντι</a:t>
            </a:r>
            <a:r>
              <a:rPr lang="el-GR" b="1" dirty="0" smtClean="0"/>
              <a:t>-</a:t>
            </a:r>
            <a:r>
              <a:rPr lang="en-US" b="1" dirty="0" smtClean="0"/>
              <a:t>Rhesus </a:t>
            </a:r>
            <a:r>
              <a:rPr lang="el-GR" dirty="0" smtClean="0"/>
              <a:t>αντισώματα είναι άνοσα αντισώματα. Δημιουργούνται μετά από άνοση αντίδραση. Είναι Ι</a:t>
            </a:r>
            <a:r>
              <a:rPr lang="en-US" dirty="0" err="1" smtClean="0"/>
              <a:t>gG</a:t>
            </a:r>
            <a:r>
              <a:rPr lang="en-US" dirty="0" smtClean="0"/>
              <a:t> </a:t>
            </a:r>
            <a:r>
              <a:rPr lang="el-GR" dirty="0" err="1" smtClean="0"/>
              <a:t>ανοσοσφαιρίνες</a:t>
            </a:r>
            <a:r>
              <a:rPr lang="el-GR" dirty="0" smtClean="0"/>
              <a:t> και δεν ενεργοποιούν το συμπλήρωμα </a:t>
            </a:r>
            <a:r>
              <a:rPr lang="el-GR" dirty="0" err="1" smtClean="0"/>
              <a:t>Ανιχνευονται</a:t>
            </a:r>
            <a:r>
              <a:rPr lang="el-GR" dirty="0" smtClean="0"/>
              <a:t> </a:t>
            </a:r>
            <a:r>
              <a:rPr lang="en-US" dirty="0" smtClean="0"/>
              <a:t>in vitro</a:t>
            </a:r>
            <a:r>
              <a:rPr lang="el-GR" dirty="0"/>
              <a:t> </a:t>
            </a:r>
            <a:r>
              <a:rPr lang="el-GR" dirty="0" smtClean="0"/>
              <a:t>σε σωληνάριο κατόπιν προσθήκης </a:t>
            </a:r>
            <a:r>
              <a:rPr lang="el-GR" dirty="0" err="1" smtClean="0"/>
              <a:t>αντισφαιρινικού</a:t>
            </a:r>
            <a:r>
              <a:rPr lang="el-GR" dirty="0" smtClean="0"/>
              <a:t> ορού. Η ευαισθητοποίηση μπορεί να συμβεί  είτε μετά από ασύμβατη μετάγγιση , είτε κατά την εγκυμοσύνη.</a:t>
            </a:r>
          </a:p>
          <a:p>
            <a:r>
              <a:rPr lang="el-GR" b="1" dirty="0" smtClean="0"/>
              <a:t>Κατά την μετάγγιση </a:t>
            </a:r>
            <a:r>
              <a:rPr lang="el-GR" dirty="0" smtClean="0"/>
              <a:t>, εάν ένας άνθρωπος </a:t>
            </a:r>
            <a:r>
              <a:rPr lang="en-US" dirty="0" err="1" smtClean="0"/>
              <a:t>Rh</a:t>
            </a:r>
            <a:r>
              <a:rPr lang="en-US" dirty="0" smtClean="0"/>
              <a:t>- </a:t>
            </a:r>
            <a:r>
              <a:rPr lang="el-GR" dirty="0" smtClean="0"/>
              <a:t>(απουσία </a:t>
            </a:r>
            <a:r>
              <a:rPr lang="el-GR" dirty="0" err="1" smtClean="0"/>
              <a:t>αντι</a:t>
            </a:r>
            <a:r>
              <a:rPr lang="el-GR" dirty="0" smtClean="0"/>
              <a:t>-</a:t>
            </a:r>
            <a:r>
              <a:rPr lang="en-US" dirty="0" smtClean="0"/>
              <a:t>D </a:t>
            </a:r>
            <a:r>
              <a:rPr lang="el-GR" dirty="0" smtClean="0"/>
              <a:t>αντισώματος) μεταγγιστεί με αίμα </a:t>
            </a:r>
            <a:r>
              <a:rPr lang="en-US" dirty="0" err="1" smtClean="0"/>
              <a:t>Rh</a:t>
            </a:r>
            <a:r>
              <a:rPr lang="en-US" dirty="0" smtClean="0"/>
              <a:t>+</a:t>
            </a:r>
            <a:r>
              <a:rPr lang="el-GR" dirty="0" smtClean="0"/>
              <a:t> ο οργανισμός του θα αναγνωρίσει το αντιγόνο </a:t>
            </a:r>
            <a:r>
              <a:rPr lang="en-US" dirty="0" smtClean="0"/>
              <a:t>D </a:t>
            </a:r>
            <a:r>
              <a:rPr lang="el-GR" dirty="0" smtClean="0"/>
              <a:t>σαν ξένο και θα δημιουργήσει </a:t>
            </a:r>
            <a:r>
              <a:rPr lang="el-GR" dirty="0" err="1" smtClean="0"/>
              <a:t>αντι</a:t>
            </a:r>
            <a:r>
              <a:rPr lang="el-GR" dirty="0" smtClean="0"/>
              <a:t>-</a:t>
            </a:r>
            <a:r>
              <a:rPr lang="en-US" dirty="0" smtClean="0"/>
              <a:t>D </a:t>
            </a:r>
            <a:r>
              <a:rPr lang="el-GR" dirty="0" smtClean="0"/>
              <a:t>αντισώματα για να εξουδετερώσουν το αντιγόνο. Στην περίπτωση που μεταγγιστεί ξανά με </a:t>
            </a:r>
            <a:r>
              <a:rPr lang="en-US" dirty="0" err="1" smtClean="0"/>
              <a:t>Rh</a:t>
            </a:r>
            <a:r>
              <a:rPr lang="en-US" dirty="0" smtClean="0"/>
              <a:t>+</a:t>
            </a:r>
            <a:r>
              <a:rPr lang="el-GR" dirty="0" smtClean="0"/>
              <a:t> , θα πυροδοτηθεί αναμνηστική αντίδραση και αύξηση των αντισωμάτων στον ορό και τα φαινόμενα που θα ακολουθήσουν θα είναι πιο έντονα.</a:t>
            </a:r>
            <a:endParaRPr lang="el-G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err="1" smtClean="0"/>
              <a:t>Αντι</a:t>
            </a:r>
            <a:r>
              <a:rPr lang="el-GR" dirty="0" smtClean="0"/>
              <a:t>-</a:t>
            </a:r>
            <a:r>
              <a:rPr lang="en-US" dirty="0" smtClean="0"/>
              <a:t>Rhesus </a:t>
            </a:r>
            <a:r>
              <a:rPr lang="el-GR" dirty="0" smtClean="0"/>
              <a:t>αντισώματα</a:t>
            </a:r>
            <a:br>
              <a:rPr lang="el-GR" dirty="0" smtClean="0"/>
            </a:br>
            <a:r>
              <a:rPr lang="el-GR" dirty="0" smtClean="0"/>
              <a:t>Μηχανισμοί </a:t>
            </a:r>
            <a:r>
              <a:rPr lang="el-GR" dirty="0" err="1" smtClean="0"/>
              <a:t>ευαισθητοποίησησ</a:t>
            </a:r>
            <a:endParaRPr lang="el-GR" dirty="0"/>
          </a:p>
        </p:txBody>
      </p:sp>
      <p:sp>
        <p:nvSpPr>
          <p:cNvPr id="3" name="2 - Θέση περιεχομένου"/>
          <p:cNvSpPr>
            <a:spLocks noGrp="1"/>
          </p:cNvSpPr>
          <p:nvPr>
            <p:ph idx="1"/>
          </p:nvPr>
        </p:nvSpPr>
        <p:spPr/>
        <p:txBody>
          <a:bodyPr>
            <a:normAutofit fontScale="70000" lnSpcReduction="20000"/>
          </a:bodyPr>
          <a:lstStyle/>
          <a:p>
            <a:r>
              <a:rPr lang="el-GR" dirty="0" smtClean="0"/>
              <a:t>Κατά τη εγκυμοσύνη: μια μητέρα με </a:t>
            </a:r>
            <a:r>
              <a:rPr lang="en-US" dirty="0" err="1" smtClean="0"/>
              <a:t>Rh</a:t>
            </a:r>
            <a:r>
              <a:rPr lang="en-US" dirty="0" smtClean="0"/>
              <a:t>- </a:t>
            </a:r>
            <a:r>
              <a:rPr lang="el-GR" dirty="0" smtClean="0"/>
              <a:t>αίμα κυοφορεί έμβρυο με </a:t>
            </a:r>
            <a:r>
              <a:rPr lang="en-US" dirty="0" err="1" smtClean="0"/>
              <a:t>Rh</a:t>
            </a:r>
            <a:r>
              <a:rPr lang="en-US" dirty="0" smtClean="0"/>
              <a:t>+</a:t>
            </a:r>
            <a:r>
              <a:rPr lang="el-GR" dirty="0" smtClean="0"/>
              <a:t>. Κατά τη γέννα, λόγω τραυματισμών των αγγείων του πλακούντα,  μπορούν να περάσουν ερυθρά αιμοσφαίρια του παιδιού στο κυκλοφορικό σύστημα της μητέρας. Τα λευκά αιμοσφαίρια της μητέρας αναγνωρίζουν τα ξένα ερυθρά και τα καταστρέφουν και παράγονται αντισώματα που θα συνδέονται και θα αντιδρούν με τα ξένα αντιγόνα. Έτσι η μητέρα φέρει </a:t>
            </a:r>
            <a:r>
              <a:rPr lang="el-GR" dirty="0" err="1" smtClean="0"/>
              <a:t>αντι</a:t>
            </a:r>
            <a:r>
              <a:rPr lang="el-GR" dirty="0" smtClean="0"/>
              <a:t>-</a:t>
            </a:r>
            <a:r>
              <a:rPr lang="en-US" dirty="0" smtClean="0"/>
              <a:t>Rhesus </a:t>
            </a:r>
            <a:r>
              <a:rPr lang="el-GR" dirty="0" smtClean="0"/>
              <a:t>αντισώματα. Αν ξανά μείνει έγκυος και το έμβρυο είναι </a:t>
            </a:r>
            <a:r>
              <a:rPr lang="en-US" dirty="0" err="1" smtClean="0"/>
              <a:t>Rh</a:t>
            </a:r>
            <a:r>
              <a:rPr lang="en-US" dirty="0" smtClean="0"/>
              <a:t>+ </a:t>
            </a:r>
            <a:r>
              <a:rPr lang="el-GR" dirty="0" smtClean="0"/>
              <a:t>τα αντισώματα της μητέρας θα εισέλθουν στο κυκλοφορικό σύστημα του εμβρύου, μέσω του πλακούντα, θα αναγνωρίσουν τα ερυθρά αιμοσφαίρια του εμβρύου σαν ξένα και θα τα καταστρέψουν. Το φαινόμενο αυτό μπορεί να επιφέρει ακόμα και το θάνατο στο έμβρυο και ονομάζεται « Αιμολυτική Νόσος του Νεογνού» (ΑΝΝ)</a:t>
            </a:r>
            <a:endParaRPr lang="el-GR" dirty="0"/>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Διαστημικό">
  <a:themeElements>
    <a:clrScheme name="Διαστημικό">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Διαστημικό">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Διαστημικό">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1144</TotalTime>
  <Words>1363</Words>
  <Application>Microsoft Office PowerPoint</Application>
  <PresentationFormat>Προβολή στην οθόνη (4:3)</PresentationFormat>
  <Paragraphs>91</Paragraphs>
  <Slides>16</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16</vt:i4>
      </vt:variant>
    </vt:vector>
  </HeadingPairs>
  <TitlesOfParts>
    <vt:vector size="17" baseType="lpstr">
      <vt:lpstr>Διαστημικό</vt:lpstr>
      <vt:lpstr>Μαθημα: Αιμοδοσία Γ’ εξαμηνο</vt:lpstr>
      <vt:lpstr>Σύστημα Rhesus Ιστορία</vt:lpstr>
      <vt:lpstr>Σύστημα Rhesus Ιστορία</vt:lpstr>
      <vt:lpstr>Αντιγόνα του συστήματος Rhesus</vt:lpstr>
      <vt:lpstr>Αντιγόνα του συστήματοσ Rhesus</vt:lpstr>
      <vt:lpstr>Παραλλαγέσ αντιγόνων Φαινότυπος Du</vt:lpstr>
      <vt:lpstr>Παραλλαγέσ αντιγόνων</vt:lpstr>
      <vt:lpstr>Αντι-Rhesus αντισώματα Μηχανισμοί ευαισθητοποίησησ</vt:lpstr>
      <vt:lpstr>Αντι-Rhesus αντισώματα Μηχανισμοί ευαισθητοποίησησ</vt:lpstr>
      <vt:lpstr>Άλλα αντιγονικά συστήματα</vt:lpstr>
      <vt:lpstr>Τεχνική προσδιορισμού αντιγόνου D σε αντικειμενοφόρο πλάκα</vt:lpstr>
      <vt:lpstr>Τεχνική προσδιορισμού αντιγόνου D σε αντικειμενοφόρο πλάκα</vt:lpstr>
      <vt:lpstr>Τεχνική προσδιορισμού αντιγόνου D σε αντικειμενοφόρο πλάκα</vt:lpstr>
      <vt:lpstr>Τεχνική προσδιορισμού αντιγόνου D σε αντικειμενοφόρο πλάκα</vt:lpstr>
      <vt:lpstr>Τεχνική προσδιορισμού αντιγόνου D σε δοκιμαστικό σωληνάριο</vt:lpstr>
      <vt:lpstr>Τεχνική προσδιορισμού αντιγόνου D σε δοκιμαστικό σωληνάριο</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Μαθημα: Αιμοδοσία Γ’ εξαμηνο</dc:title>
  <dc:creator>User</dc:creator>
  <cp:lastModifiedBy>User</cp:lastModifiedBy>
  <cp:revision>24</cp:revision>
  <dcterms:created xsi:type="dcterms:W3CDTF">1980-02-28T22:22:13Z</dcterms:created>
  <dcterms:modified xsi:type="dcterms:W3CDTF">1980-02-29T17:26:49Z</dcterms:modified>
</cp:coreProperties>
</file>