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62" r:id="rId4"/>
    <p:sldId id="263" r:id="rId5"/>
    <p:sldId id="257" r:id="rId6"/>
    <p:sldId id="259" r:id="rId7"/>
    <p:sldId id="260" r:id="rId8"/>
    <p:sldId id="264" r:id="rId9"/>
    <p:sldId id="261" r:id="rId10"/>
    <p:sldId id="265" r:id="rId11"/>
    <p:sldId id="266" r:id="rId12"/>
    <p:sldId id="267" r:id="rId13"/>
    <p:sldId id="268" r:id="rId14"/>
    <p:sldId id="269" r:id="rId15"/>
    <p:sldId id="270" r:id="rId16"/>
    <p:sldId id="271" r:id="rId17"/>
    <p:sldId id="273" r:id="rId18"/>
    <p:sldId id="274" r:id="rId19"/>
    <p:sldId id="272"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09" autoAdjust="0"/>
    <p:restoredTop sz="94576" autoAdjust="0"/>
  </p:normalViewPr>
  <p:slideViewPr>
    <p:cSldViewPr>
      <p:cViewPr varScale="1">
        <p:scale>
          <a:sx n="73" d="100"/>
          <a:sy n="73" d="100"/>
        </p:scale>
        <p:origin x="-111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 Θέση ημερομηνίας"/>
          <p:cNvSpPr>
            <a:spLocks noGrp="1"/>
          </p:cNvSpPr>
          <p:nvPr>
            <p:ph type="dt" sz="half" idx="10"/>
          </p:nvPr>
        </p:nvSpPr>
        <p:spPr/>
        <p:txBody>
          <a:bodyPr/>
          <a:lstStyle/>
          <a:p>
            <a:fld id="{0027ED62-D0A9-42F7-9B84-5BB0E14BF165}" type="datetimeFigureOut">
              <a:rPr lang="el-GR" smtClean="0"/>
              <a:pPr/>
              <a:t>21/3/1980</a:t>
            </a:fld>
            <a:endParaRPr lang="el-GR"/>
          </a:p>
        </p:txBody>
      </p:sp>
      <p:sp>
        <p:nvSpPr>
          <p:cNvPr id="16" name="15 - Θέση αριθμού διαφάνειας"/>
          <p:cNvSpPr>
            <a:spLocks noGrp="1"/>
          </p:cNvSpPr>
          <p:nvPr>
            <p:ph type="sldNum" sz="quarter" idx="11"/>
          </p:nvPr>
        </p:nvSpPr>
        <p:spPr/>
        <p:txBody>
          <a:bodyPr/>
          <a:lstStyle/>
          <a:p>
            <a:fld id="{6628149D-D7D1-43C2-86AE-94DA9077AC8B}" type="slidenum">
              <a:rPr lang="el-GR" smtClean="0"/>
              <a:pPr/>
              <a:t>‹#›</a:t>
            </a:fld>
            <a:endParaRPr lang="el-GR"/>
          </a:p>
        </p:txBody>
      </p:sp>
      <p:sp>
        <p:nvSpPr>
          <p:cNvPr id="17" name="16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027ED62-D0A9-42F7-9B84-5BB0E14BF165}" type="datetimeFigureOut">
              <a:rPr lang="el-GR" smtClean="0"/>
              <a:pPr/>
              <a:t>21/3/1980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628149D-D7D1-43C2-86AE-94DA9077AC8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027ED62-D0A9-42F7-9B84-5BB0E14BF165}" type="datetimeFigureOut">
              <a:rPr lang="el-GR" smtClean="0"/>
              <a:pPr/>
              <a:t>21/3/1980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628149D-D7D1-43C2-86AE-94DA9077AC8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13 - Θέση ημερομηνίας"/>
          <p:cNvSpPr>
            <a:spLocks noGrp="1"/>
          </p:cNvSpPr>
          <p:nvPr>
            <p:ph type="dt" sz="half" idx="14"/>
          </p:nvPr>
        </p:nvSpPr>
        <p:spPr/>
        <p:txBody>
          <a:bodyPr/>
          <a:lstStyle/>
          <a:p>
            <a:fld id="{0027ED62-D0A9-42F7-9B84-5BB0E14BF165}" type="datetimeFigureOut">
              <a:rPr lang="el-GR" smtClean="0"/>
              <a:pPr/>
              <a:t>21/3/1980</a:t>
            </a:fld>
            <a:endParaRPr lang="el-GR"/>
          </a:p>
        </p:txBody>
      </p:sp>
      <p:sp>
        <p:nvSpPr>
          <p:cNvPr id="15" name="14 - Θέση αριθμού διαφάνειας"/>
          <p:cNvSpPr>
            <a:spLocks noGrp="1"/>
          </p:cNvSpPr>
          <p:nvPr>
            <p:ph type="sldNum" sz="quarter" idx="15"/>
          </p:nvPr>
        </p:nvSpPr>
        <p:spPr/>
        <p:txBody>
          <a:bodyPr/>
          <a:lstStyle>
            <a:lvl1pPr algn="ctr">
              <a:defRPr/>
            </a:lvl1pPr>
          </a:lstStyle>
          <a:p>
            <a:fld id="{6628149D-D7D1-43C2-86AE-94DA9077AC8B}" type="slidenum">
              <a:rPr lang="el-GR" smtClean="0"/>
              <a:pPr/>
              <a:t>‹#›</a:t>
            </a:fld>
            <a:endParaRPr lang="el-GR"/>
          </a:p>
        </p:txBody>
      </p:sp>
      <p:sp>
        <p:nvSpPr>
          <p:cNvPr id="16" name="15 - Θέση υποσέλιδου"/>
          <p:cNvSpPr>
            <a:spLocks noGrp="1"/>
          </p:cNvSpPr>
          <p:nvPr>
            <p:ph type="ftr" sz="quarter" idx="16"/>
          </p:nvPr>
        </p:nvSpPr>
        <p:spPr/>
        <p:txBody>
          <a:bodyPr/>
          <a:lstStyle/>
          <a:p>
            <a:endParaRPr lang="el-GR"/>
          </a:p>
        </p:txBody>
      </p:sp>
      <p:sp>
        <p:nvSpPr>
          <p:cNvPr id="17" name="16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fld id="{0027ED62-D0A9-42F7-9B84-5BB0E14BF165}" type="datetimeFigureOut">
              <a:rPr lang="el-GR" smtClean="0"/>
              <a:pPr/>
              <a:t>21/3/1980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628149D-D7D1-43C2-86AE-94DA9077AC8B}" type="slidenum">
              <a:rPr lang="el-GR" smtClean="0"/>
              <a:pPr/>
              <a:t>‹#›</a:t>
            </a:fld>
            <a:endParaRPr lang="el-GR"/>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cxnSp>
        <p:nvCxnSpPr>
          <p:cNvPr id="7" name="6 - Ευθεία γραμμή σύνδεσης"/>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fld id="{0027ED62-D0A9-42F7-9B84-5BB0E14BF165}" type="datetimeFigureOut">
              <a:rPr lang="el-GR" smtClean="0"/>
              <a:pPr/>
              <a:t>21/3/1980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628149D-D7D1-43C2-86AE-94DA9077AC8B}"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fld id="{6628149D-D7D1-43C2-86AE-94DA9077AC8B}" type="slidenum">
              <a:rPr lang="el-GR" smtClean="0"/>
              <a:pPr/>
              <a:t>‹#›</a:t>
            </a:fld>
            <a:endParaRPr lang="el-GR"/>
          </a:p>
        </p:txBody>
      </p:sp>
      <p:sp>
        <p:nvSpPr>
          <p:cNvPr id="8" name="7 - Θέση υποσέλιδου"/>
          <p:cNvSpPr>
            <a:spLocks noGrp="1"/>
          </p:cNvSpPr>
          <p:nvPr>
            <p:ph type="ftr" sz="quarter" idx="11"/>
          </p:nvPr>
        </p:nvSpPr>
        <p:spPr/>
        <p:txBody>
          <a:bodyPr/>
          <a:lstStyle/>
          <a:p>
            <a:endParaRPr lang="el-GR"/>
          </a:p>
        </p:txBody>
      </p:sp>
      <p:sp>
        <p:nvSpPr>
          <p:cNvPr id="7" name="6 - Θέση ημερομηνίας"/>
          <p:cNvSpPr>
            <a:spLocks noGrp="1"/>
          </p:cNvSpPr>
          <p:nvPr>
            <p:ph type="dt" sz="half" idx="10"/>
          </p:nvPr>
        </p:nvSpPr>
        <p:spPr/>
        <p:txBody>
          <a:bodyPr/>
          <a:lstStyle/>
          <a:p>
            <a:fld id="{0027ED62-D0A9-42F7-9B84-5BB0E14BF165}" type="datetimeFigureOut">
              <a:rPr lang="el-GR" smtClean="0"/>
              <a:pPr/>
              <a:t>21/3/1980</a:t>
            </a:fld>
            <a:endParaRPr lang="el-GR"/>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smtClean="0"/>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0027ED62-D0A9-42F7-9B84-5BB0E14BF165}" type="datetimeFigureOut">
              <a:rPr lang="el-GR" smtClean="0"/>
              <a:pPr/>
              <a:t>21/3/1980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628149D-D7D1-43C2-86AE-94DA9077AC8B}"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027ED62-D0A9-42F7-9B84-5BB0E14BF165}" type="datetimeFigureOut">
              <a:rPr lang="el-GR" smtClean="0"/>
              <a:pPr/>
              <a:t>21/3/1980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628149D-D7D1-43C2-86AE-94DA9077AC8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fld id="{0027ED62-D0A9-42F7-9B84-5BB0E14BF165}" type="datetimeFigureOut">
              <a:rPr lang="el-GR" smtClean="0"/>
              <a:pPr/>
              <a:t>21/3/1980</a:t>
            </a:fld>
            <a:endParaRPr lang="el-GR"/>
          </a:p>
        </p:txBody>
      </p:sp>
      <p:sp>
        <p:nvSpPr>
          <p:cNvPr id="9" name="8 - Θέση αριθμού διαφάνειας"/>
          <p:cNvSpPr>
            <a:spLocks noGrp="1"/>
          </p:cNvSpPr>
          <p:nvPr>
            <p:ph type="sldNum" sz="quarter" idx="15"/>
          </p:nvPr>
        </p:nvSpPr>
        <p:spPr/>
        <p:txBody>
          <a:bodyPr/>
          <a:lstStyle/>
          <a:p>
            <a:fld id="{6628149D-D7D1-43C2-86AE-94DA9077AC8B}" type="slidenum">
              <a:rPr lang="el-GR" smtClean="0"/>
              <a:pPr/>
              <a:t>‹#›</a:t>
            </a:fld>
            <a:endParaRPr lang="el-GR"/>
          </a:p>
        </p:txBody>
      </p:sp>
      <p:sp>
        <p:nvSpPr>
          <p:cNvPr id="10" name="9 - Θέση υποσέλιδου"/>
          <p:cNvSpPr>
            <a:spLocks noGrp="1"/>
          </p:cNvSpPr>
          <p:nvPr>
            <p:ph type="ftr" sz="quarter" idx="16"/>
          </p:nvPr>
        </p:nvSpPr>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fld id="{0027ED62-D0A9-42F7-9B84-5BB0E14BF165}" type="datetimeFigureOut">
              <a:rPr lang="el-GR" smtClean="0"/>
              <a:pPr/>
              <a:t>21/3/1980</a:t>
            </a:fld>
            <a:endParaRPr lang="el-GR"/>
          </a:p>
        </p:txBody>
      </p:sp>
      <p:sp>
        <p:nvSpPr>
          <p:cNvPr id="9" name="8 - Θέση αριθμού διαφάνειας"/>
          <p:cNvSpPr>
            <a:spLocks noGrp="1"/>
          </p:cNvSpPr>
          <p:nvPr>
            <p:ph type="sldNum" sz="quarter" idx="11"/>
          </p:nvPr>
        </p:nvSpPr>
        <p:spPr/>
        <p:txBody>
          <a:bodyPr/>
          <a:lstStyle/>
          <a:p>
            <a:fld id="{6628149D-D7D1-43C2-86AE-94DA9077AC8B}" type="slidenum">
              <a:rPr lang="el-GR" smtClean="0"/>
              <a:pPr/>
              <a:t>‹#›</a:t>
            </a:fld>
            <a:endParaRPr lang="el-GR"/>
          </a:p>
        </p:txBody>
      </p:sp>
      <p:sp>
        <p:nvSpPr>
          <p:cNvPr id="10" name="9 - Θέση υποσέλιδου"/>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0027ED62-D0A9-42F7-9B84-5BB0E14BF165}" type="datetimeFigureOut">
              <a:rPr lang="el-GR" smtClean="0"/>
              <a:pPr/>
              <a:t>21/3/1980</a:t>
            </a:fld>
            <a:endParaRPr lang="el-GR"/>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6628149D-D7D1-43C2-86AE-94DA9077AC8B}" type="slidenum">
              <a:rPr lang="el-GR" smtClean="0"/>
              <a:pPr/>
              <a:t>‹#›</a:t>
            </a:fld>
            <a:endParaRPr lang="el-GR"/>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smtClean="0"/>
              <a:t>Kλικ για επεξεργασία του τίτλου</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r>
              <a:rPr lang="el-GR" dirty="0" smtClean="0"/>
              <a:t>Σ.Α.Ε.Κ. </a:t>
            </a:r>
            <a:r>
              <a:rPr lang="el-GR" dirty="0" err="1" smtClean="0"/>
              <a:t>Σίνδου</a:t>
            </a:r>
            <a:r>
              <a:rPr lang="el-GR" dirty="0" smtClean="0"/>
              <a:t/>
            </a:r>
            <a:br>
              <a:rPr lang="el-GR" dirty="0" smtClean="0"/>
            </a:br>
            <a:r>
              <a:rPr lang="el-GR" dirty="0" smtClean="0"/>
              <a:t>Βοηθός Νοσηλευτή Γενικής Νοσηλείας</a:t>
            </a:r>
            <a:endParaRPr lang="el-GR" b="1" dirty="0" smtClean="0"/>
          </a:p>
          <a:p>
            <a:endParaRPr lang="el-GR" dirty="0"/>
          </a:p>
        </p:txBody>
      </p:sp>
      <p:sp>
        <p:nvSpPr>
          <p:cNvPr id="2" name="1 - Τίτλος"/>
          <p:cNvSpPr>
            <a:spLocks noGrp="1"/>
          </p:cNvSpPr>
          <p:nvPr>
            <p:ph type="ctrTitle"/>
          </p:nvPr>
        </p:nvSpPr>
        <p:spPr/>
        <p:txBody>
          <a:bodyPr/>
          <a:lstStyle/>
          <a:p>
            <a:r>
              <a:rPr lang="el-GR" b="1" dirty="0" smtClean="0"/>
              <a:t>Μάθημα: Αιμοδοσία</a:t>
            </a:r>
            <a:br>
              <a:rPr lang="el-GR" b="1" dirty="0" smtClean="0"/>
            </a:br>
            <a:r>
              <a:rPr lang="el-GR" b="1" dirty="0" smtClean="0"/>
              <a:t>Γ’ εξάμηνο</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340768"/>
            <a:ext cx="8229600" cy="5328592"/>
          </a:xfrm>
        </p:spPr>
        <p:txBody>
          <a:bodyPr>
            <a:normAutofit fontScale="85000" lnSpcReduction="20000"/>
          </a:bodyPr>
          <a:lstStyle/>
          <a:p>
            <a:r>
              <a:rPr lang="el-GR" b="1" dirty="0" smtClean="0"/>
              <a:t>Δείγμα αίματος δέκτη</a:t>
            </a:r>
            <a:r>
              <a:rPr lang="el-GR" dirty="0" smtClean="0"/>
              <a:t>: μαζί με το έντυπο αίτησης αποστέλλεται ένα δείγμα του αίματος του ασθενή μέσα σε σωληνάριο χωρίς συντηρητικά. Πάνω στο σωληνάριο αναγράφονται όλα τα στοιχεία του ασθενή και η ημερομηνία αιμοληψίας</a:t>
            </a:r>
          </a:p>
          <a:p>
            <a:r>
              <a:rPr lang="el-GR" b="1" dirty="0" err="1" smtClean="0"/>
              <a:t>Ομαδα</a:t>
            </a:r>
            <a:r>
              <a:rPr lang="el-GR" b="1" dirty="0" smtClean="0"/>
              <a:t> αίματος και </a:t>
            </a:r>
            <a:r>
              <a:rPr lang="en-US" b="1" dirty="0" smtClean="0"/>
              <a:t>Rhesus</a:t>
            </a:r>
            <a:r>
              <a:rPr lang="el-GR" b="1" dirty="0" smtClean="0"/>
              <a:t> του δέκτη</a:t>
            </a:r>
            <a:r>
              <a:rPr lang="el-GR" dirty="0" smtClean="0"/>
              <a:t>: γίνεται προσδιορισμός της ομάδας αίματος και </a:t>
            </a:r>
            <a:r>
              <a:rPr lang="en-US" dirty="0" smtClean="0"/>
              <a:t>Rhesus</a:t>
            </a:r>
            <a:r>
              <a:rPr lang="el-GR" dirty="0" smtClean="0"/>
              <a:t> καθώς και σε ειδικές περιπτώσεις γίνεται προσδιορισμός αντιγόνων και άλλων συστημάτων</a:t>
            </a:r>
          </a:p>
          <a:p>
            <a:r>
              <a:rPr lang="el-GR" b="1" dirty="0" smtClean="0"/>
              <a:t>Επιλογή αίματος για την μετάγγιση</a:t>
            </a:r>
            <a:r>
              <a:rPr lang="el-GR" dirty="0" smtClean="0"/>
              <a:t>: επιλέγεται αίμα της ίδιας ομάδας και </a:t>
            </a:r>
            <a:r>
              <a:rPr lang="en-US" dirty="0" smtClean="0"/>
              <a:t>Rhesus</a:t>
            </a:r>
            <a:r>
              <a:rPr lang="el-GR" dirty="0" smtClean="0"/>
              <a:t> με το αίμα του ασθενούς που πρόκειται να μεταγγιστεί. εάν δεν υπάρχει κατάλληλο αίμα τότε γίνεται προσπάθεια να ανευρεθεί σε άλλη τράπεζα αίματος, εάν δεν βρεθεί τότε μεταγγίζεται με αίμα διαφορετικής ομάδας κατά </a:t>
            </a:r>
            <a:r>
              <a:rPr lang="en-US" dirty="0" smtClean="0"/>
              <a:t>ABO</a:t>
            </a:r>
            <a:r>
              <a:rPr lang="el-GR" dirty="0" smtClean="0"/>
              <a:t>. Σε </a:t>
            </a:r>
            <a:r>
              <a:rPr lang="en-US" dirty="0" err="1" smtClean="0"/>
              <a:t>Rh</a:t>
            </a:r>
            <a:r>
              <a:rPr lang="en-US" dirty="0" smtClean="0"/>
              <a:t>(-)</a:t>
            </a:r>
            <a:r>
              <a:rPr lang="el-GR" dirty="0" smtClean="0"/>
              <a:t> γίνεται προσπάθεια χορήγησης </a:t>
            </a:r>
            <a:r>
              <a:rPr lang="en-US" dirty="0" err="1" smtClean="0"/>
              <a:t>Rh</a:t>
            </a:r>
            <a:r>
              <a:rPr lang="en-US" dirty="0" smtClean="0"/>
              <a:t>(-)</a:t>
            </a:r>
          </a:p>
          <a:p>
            <a:r>
              <a:rPr lang="el-GR" i="1" dirty="0" smtClean="0"/>
              <a:t>Με τη χορήγηση στο μεταγγιζόμενο άτομο αίμα ομάδας ίδιας με τη δική του, μειώνεται η πιθανότητα ανεπιθύμητων αντιδράσεων και αυξάνεται ο χρόνος επιβίωσης </a:t>
            </a:r>
            <a:r>
              <a:rPr lang="el-GR" i="1" dirty="0" err="1" smtClean="0"/>
              <a:t>ερυθροκυττάρων</a:t>
            </a:r>
            <a:r>
              <a:rPr lang="el-GR" i="1" dirty="0" smtClean="0"/>
              <a:t> του μεταγγιζόμενου αίματος στον οργανισμό του ασθενή</a:t>
            </a:r>
          </a:p>
        </p:txBody>
      </p:sp>
      <p:sp>
        <p:nvSpPr>
          <p:cNvPr id="2" name="1 - Τίτλος"/>
          <p:cNvSpPr>
            <a:spLocks noGrp="1"/>
          </p:cNvSpPr>
          <p:nvPr>
            <p:ph type="title"/>
          </p:nvPr>
        </p:nvSpPr>
        <p:spPr>
          <a:xfrm>
            <a:off x="467544" y="188640"/>
            <a:ext cx="8229600" cy="922114"/>
          </a:xfrm>
        </p:spPr>
        <p:txBody>
          <a:bodyPr/>
          <a:lstStyle/>
          <a:p>
            <a:r>
              <a:rPr lang="el-GR" b="1" dirty="0" smtClean="0"/>
              <a:t>Διαδικασία για την μετάγγιση</a:t>
            </a:r>
            <a:endParaRPr lang="el-GR"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268760"/>
            <a:ext cx="8229600" cy="5328592"/>
          </a:xfrm>
        </p:spPr>
        <p:txBody>
          <a:bodyPr>
            <a:normAutofit fontScale="85000" lnSpcReduction="20000"/>
          </a:bodyPr>
          <a:lstStyle/>
          <a:p>
            <a:r>
              <a:rPr lang="el-GR" dirty="0" smtClean="0"/>
              <a:t>Αφού έχει επιλεγεί το αίμα, το οποίο θα χορηγηθεί στον ασθενή, ακολουθεί η διασταύρωση του αίματος του δέκτη με του δότη. Η διασταύρωση έχει σαν σκοπό την ανίχνευση αντισωμάτων στον δέκτη που πιθανόν θα κατέστρεφαν τα ερυθρά του δότη μετά την μετάγγιση</a:t>
            </a:r>
          </a:p>
          <a:p>
            <a:r>
              <a:rPr lang="el-GR" dirty="0" smtClean="0"/>
              <a:t>Στη διαδικασία της διασταύρωσης χρησιμοποιούνται διάφορα υποστρώματα τα οποία ελέγχονται σε διάφορες θερμοκρασίες και φέρνουν σε επαφή τον ορό του δέκτη με τα </a:t>
            </a:r>
            <a:r>
              <a:rPr lang="el-GR" dirty="0" err="1" smtClean="0"/>
              <a:t>ερυθροκύτταρα</a:t>
            </a:r>
            <a:r>
              <a:rPr lang="el-GR" dirty="0" smtClean="0"/>
              <a:t> του δότη</a:t>
            </a:r>
          </a:p>
          <a:p>
            <a:r>
              <a:rPr lang="el-GR" dirty="0" smtClean="0"/>
              <a:t>Εάν από τον έλεγχο αποκαλυφθούν αντισώματα τα οποία θα κατέστρεφαν τα ερυθρά του δότη τότε το αίμα που έχει επιλεγεί απορρίπτεται για τη συγκεκριμένη μετάγγιση και ακολουθεί διασταύρωση για άλλη μονάδα αίματος</a:t>
            </a:r>
          </a:p>
          <a:p>
            <a:r>
              <a:rPr lang="el-GR" dirty="0" smtClean="0"/>
              <a:t>Παρόλη τη  προσπάθεια για σωστή τεχνική διασταύρωσης δεν μπορεί πάντα να εξασφαλιστεί η επιβίωση των </a:t>
            </a:r>
            <a:r>
              <a:rPr lang="el-GR" dirty="0" err="1" smtClean="0"/>
              <a:t>ερυθροκυττάρων</a:t>
            </a:r>
            <a:r>
              <a:rPr lang="el-GR" dirty="0" smtClean="0"/>
              <a:t> αυτό οφείλεται αφενός ότι δεν γίνεται διασταύρωση για όλα τα αντισώματα και αφετέρου δεν μπορεί να προβλεφθεί η απάντηση του δέκτη απέναντι στα αντιγόνα των </a:t>
            </a:r>
            <a:r>
              <a:rPr lang="el-GR" dirty="0" err="1" smtClean="0"/>
              <a:t>ερυθροκυττάρων</a:t>
            </a:r>
            <a:r>
              <a:rPr lang="el-GR" dirty="0" smtClean="0"/>
              <a:t> του δότη </a:t>
            </a:r>
            <a:endParaRPr lang="el-GR" dirty="0"/>
          </a:p>
        </p:txBody>
      </p:sp>
      <p:sp>
        <p:nvSpPr>
          <p:cNvPr id="2" name="1 - Τίτλος"/>
          <p:cNvSpPr>
            <a:spLocks noGrp="1"/>
          </p:cNvSpPr>
          <p:nvPr>
            <p:ph type="title"/>
          </p:nvPr>
        </p:nvSpPr>
        <p:spPr/>
        <p:txBody>
          <a:bodyPr>
            <a:normAutofit/>
          </a:bodyPr>
          <a:lstStyle/>
          <a:p>
            <a:r>
              <a:rPr lang="el-GR" b="1" dirty="0" smtClean="0"/>
              <a:t>Διασταύρωση</a:t>
            </a:r>
            <a:endParaRPr lang="el-GR"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00200"/>
            <a:ext cx="8229600" cy="4925144"/>
          </a:xfrm>
        </p:spPr>
        <p:txBody>
          <a:bodyPr>
            <a:normAutofit fontScale="85000" lnSpcReduction="10000"/>
          </a:bodyPr>
          <a:lstStyle/>
          <a:p>
            <a:r>
              <a:rPr lang="el-GR" dirty="0" smtClean="0"/>
              <a:t>Σε εξαιρετικά επείγουσες καταστάσεις στις οποίες απειλείται η ζωή του ασθενούς και δεν υπάρχει χρόνος να ολοκληρωθούν οι διαδικασίες διασταύρωσης ο θεράπων ιατρός μπορεί να ζητήσει, αναλαμβάνοντας την ευθύνη, να γίνει άμεση μετάγγιση χωρίς να προηγηθεί διασταύρωση</a:t>
            </a:r>
          </a:p>
          <a:p>
            <a:r>
              <a:rPr lang="el-GR" dirty="0" smtClean="0"/>
              <a:t>Το τμήμα συμβατότητας χορηγεί αίμα όσο το δυνατόν πιο συμβατό με το αίμα του ασθενή</a:t>
            </a:r>
          </a:p>
          <a:p>
            <a:r>
              <a:rPr lang="el-GR" dirty="0" smtClean="0"/>
              <a:t>Αν υπάρχει χρόνος ώστε να καθοριστεί η ομάδα αίματος τότε χορηγείται αίμα της ίδιας ομάδας</a:t>
            </a:r>
          </a:p>
          <a:p>
            <a:r>
              <a:rPr lang="el-GR" dirty="0" smtClean="0"/>
              <a:t>Αν ο χρόνος είναι απόλυτα πιεστικός χορηγείται ομάδα αίματος Ο αφού αφαιρεθεί το 70% του πλάσματος. Προτιμάται η χορήγηση Ο(-) και όταν δεν υπάρχει διαθέσιμο Ο(+)</a:t>
            </a:r>
          </a:p>
          <a:p>
            <a:r>
              <a:rPr lang="el-GR" dirty="0" smtClean="0"/>
              <a:t>Ταυτόχρονα με τη χορήγηση ξεκινά και η διαδικασία διασταύρωσης προκείμενου να συνεχιστεί η μετάγγιση του ασθενή με αίμα απόλυτα συμβατό με του ασθενή</a:t>
            </a:r>
          </a:p>
          <a:p>
            <a:endParaRPr lang="el-GR" dirty="0"/>
          </a:p>
        </p:txBody>
      </p:sp>
      <p:sp>
        <p:nvSpPr>
          <p:cNvPr id="2" name="1 - Τίτλος"/>
          <p:cNvSpPr>
            <a:spLocks noGrp="1"/>
          </p:cNvSpPr>
          <p:nvPr>
            <p:ph type="title"/>
          </p:nvPr>
        </p:nvSpPr>
        <p:spPr/>
        <p:txBody>
          <a:bodyPr>
            <a:normAutofit fontScale="90000"/>
          </a:bodyPr>
          <a:lstStyle/>
          <a:p>
            <a:r>
              <a:rPr lang="el-GR" b="1" dirty="0" smtClean="0"/>
              <a:t>Μετάγγιση αίματος σε επείγουσες καταστάσεις</a:t>
            </a:r>
            <a:endParaRPr lang="el-GR"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dirty="0" smtClean="0"/>
              <a:t>Στις μεταγγίσεις ο δότης και ο λήπτης θα πρέπει να έχουν ανοσολογική συγγένεια δηλαδή όσο το δυνατόν μεγαλύτερη ομοιότητα των σπουδαιότερων κυτταρικών αντιγόνων. Τότε η μετάγγιση είναι συμβατή.</a:t>
            </a:r>
          </a:p>
          <a:p>
            <a:r>
              <a:rPr lang="el-GR" dirty="0" smtClean="0"/>
              <a:t>Σκοπός των τεχνικών ελέγχου είναι να εντοπιστούν όσο το δυνατόν περισσότερα πιθανά ασύμβατα στοιχεία τα οποία θα προκαλέσουν επικίνδυνες για τη ζωή του ασθενούς παρενέργειες</a:t>
            </a:r>
          </a:p>
          <a:p>
            <a:r>
              <a:rPr lang="el-GR" dirty="0" smtClean="0"/>
              <a:t>Υπάρχουν δύο τεχνικές διασταύρωσης η άμεση και η έμμεση</a:t>
            </a:r>
            <a:endParaRPr lang="el-GR" dirty="0"/>
          </a:p>
        </p:txBody>
      </p:sp>
      <p:sp>
        <p:nvSpPr>
          <p:cNvPr id="2" name="1 - Τίτλος"/>
          <p:cNvSpPr>
            <a:spLocks noGrp="1"/>
          </p:cNvSpPr>
          <p:nvPr>
            <p:ph type="title"/>
          </p:nvPr>
        </p:nvSpPr>
        <p:spPr/>
        <p:txBody>
          <a:bodyPr>
            <a:normAutofit/>
          </a:bodyPr>
          <a:lstStyle/>
          <a:p>
            <a:r>
              <a:rPr lang="el-GR" b="1" dirty="0" smtClean="0"/>
              <a:t>Τεχνικές ελέγχου συμβατότητας</a:t>
            </a:r>
            <a:endParaRPr lang="el-GR"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smtClean="0"/>
              <a:t>Δείγμα : ορός αίματος του δέκτη</a:t>
            </a:r>
          </a:p>
          <a:p>
            <a:r>
              <a:rPr lang="el-GR" dirty="0" smtClean="0"/>
              <a:t>Αντιδραστήρια:</a:t>
            </a:r>
            <a:r>
              <a:rPr lang="en-US" dirty="0" smtClean="0"/>
              <a:t/>
            </a:r>
            <a:br>
              <a:rPr lang="en-US" dirty="0" smtClean="0"/>
            </a:br>
            <a:r>
              <a:rPr lang="en-US" dirty="0" smtClean="0"/>
              <a:t>1.</a:t>
            </a:r>
            <a:r>
              <a:rPr lang="el-GR" dirty="0" smtClean="0"/>
              <a:t> εναιώρημα πλυμένων ερυθρών του δότη 5% σε </a:t>
            </a:r>
            <a:r>
              <a:rPr lang="en-US" dirty="0" err="1" smtClean="0"/>
              <a:t>NaCl</a:t>
            </a:r>
            <a:r>
              <a:rPr lang="en-US" dirty="0" smtClean="0"/>
              <a:t> 0,9%</a:t>
            </a:r>
            <a:br>
              <a:rPr lang="en-US" dirty="0" smtClean="0"/>
            </a:br>
            <a:r>
              <a:rPr lang="en-US" dirty="0" smtClean="0"/>
              <a:t>2. </a:t>
            </a:r>
            <a:r>
              <a:rPr lang="el-GR" dirty="0" smtClean="0"/>
              <a:t>φυσιολογικός ορός </a:t>
            </a:r>
            <a:r>
              <a:rPr lang="en-US" dirty="0" err="1" smtClean="0"/>
              <a:t>NaCl</a:t>
            </a:r>
            <a:r>
              <a:rPr lang="en-US" dirty="0" smtClean="0"/>
              <a:t> 0,9%</a:t>
            </a:r>
            <a:br>
              <a:rPr lang="en-US" dirty="0" smtClean="0"/>
            </a:br>
            <a:r>
              <a:rPr lang="en-US" dirty="0" smtClean="0"/>
              <a:t>3. </a:t>
            </a:r>
            <a:r>
              <a:rPr lang="el-GR" dirty="0" smtClean="0"/>
              <a:t>Διάλυμα </a:t>
            </a:r>
            <a:r>
              <a:rPr lang="el-GR" dirty="0" err="1" smtClean="0"/>
              <a:t>λευκωματίνης</a:t>
            </a:r>
            <a:r>
              <a:rPr lang="el-GR" dirty="0" smtClean="0"/>
              <a:t> 22% ( η </a:t>
            </a:r>
            <a:r>
              <a:rPr lang="el-GR" dirty="0" err="1" smtClean="0"/>
              <a:t>λευκωματίνη</a:t>
            </a:r>
            <a:r>
              <a:rPr lang="el-GR" dirty="0" smtClean="0"/>
              <a:t> ισχυροποιεί την </a:t>
            </a:r>
            <a:r>
              <a:rPr lang="el-GR" dirty="0" err="1" smtClean="0"/>
              <a:t>αντιγονική</a:t>
            </a:r>
            <a:r>
              <a:rPr lang="el-GR" dirty="0" smtClean="0"/>
              <a:t> </a:t>
            </a:r>
            <a:r>
              <a:rPr lang="el-GR" dirty="0" smtClean="0"/>
              <a:t>έκφραση)</a:t>
            </a:r>
            <a:endParaRPr lang="en-US" dirty="0" smtClean="0"/>
          </a:p>
        </p:txBody>
      </p:sp>
      <p:sp>
        <p:nvSpPr>
          <p:cNvPr id="2" name="1 - Τίτλος"/>
          <p:cNvSpPr>
            <a:spLocks noGrp="1"/>
          </p:cNvSpPr>
          <p:nvPr>
            <p:ph type="title"/>
          </p:nvPr>
        </p:nvSpPr>
        <p:spPr/>
        <p:txBody>
          <a:bodyPr>
            <a:normAutofit fontScale="90000"/>
          </a:bodyPr>
          <a:lstStyle/>
          <a:p>
            <a:r>
              <a:rPr lang="el-GR" b="1" dirty="0" smtClean="0"/>
              <a:t>Άμεση επείγουσα δοκιμασία διασταύρωσης</a:t>
            </a:r>
            <a:endParaRPr lang="el-GR"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20000"/>
          </a:bodyPr>
          <a:lstStyle/>
          <a:p>
            <a:pPr>
              <a:buNone/>
            </a:pPr>
            <a:r>
              <a:rPr lang="el-GR" dirty="0" smtClean="0"/>
              <a:t>Όργανα και σκεύη</a:t>
            </a:r>
          </a:p>
          <a:p>
            <a:r>
              <a:rPr lang="el-GR" dirty="0" err="1" smtClean="0"/>
              <a:t>Υδατόλουτρο</a:t>
            </a:r>
            <a:r>
              <a:rPr lang="el-GR" dirty="0" smtClean="0"/>
              <a:t> 37ο</a:t>
            </a:r>
            <a:r>
              <a:rPr lang="en-US" dirty="0" smtClean="0"/>
              <a:t>C</a:t>
            </a:r>
          </a:p>
          <a:p>
            <a:r>
              <a:rPr lang="el-GR" dirty="0" smtClean="0"/>
              <a:t>Χρονόμετρο</a:t>
            </a:r>
          </a:p>
          <a:p>
            <a:r>
              <a:rPr lang="el-GR" dirty="0" smtClean="0"/>
              <a:t>Φυγόκεντρος</a:t>
            </a:r>
          </a:p>
          <a:p>
            <a:r>
              <a:rPr lang="el-GR" dirty="0" smtClean="0"/>
              <a:t>Μικροσκόπιο</a:t>
            </a:r>
          </a:p>
          <a:p>
            <a:r>
              <a:rPr lang="el-GR" dirty="0" smtClean="0"/>
              <a:t>Γάντια</a:t>
            </a:r>
          </a:p>
          <a:p>
            <a:r>
              <a:rPr lang="el-GR" dirty="0" smtClean="0"/>
              <a:t>Δοκιμαστικά σωληνάρια</a:t>
            </a:r>
          </a:p>
          <a:p>
            <a:r>
              <a:rPr lang="el-GR" dirty="0" err="1" smtClean="0"/>
              <a:t>Στατώ</a:t>
            </a:r>
            <a:r>
              <a:rPr lang="el-GR" dirty="0" smtClean="0"/>
              <a:t> σωληναρίων</a:t>
            </a:r>
          </a:p>
          <a:p>
            <a:r>
              <a:rPr lang="el-GR" dirty="0" smtClean="0"/>
              <a:t>Σιφώνια </a:t>
            </a:r>
            <a:r>
              <a:rPr lang="en-US" dirty="0" smtClean="0"/>
              <a:t>Pasteur</a:t>
            </a:r>
          </a:p>
          <a:p>
            <a:r>
              <a:rPr lang="el-GR" dirty="0" err="1" smtClean="0"/>
              <a:t>Αντικειμενοφόρος</a:t>
            </a:r>
            <a:r>
              <a:rPr lang="el-GR" dirty="0" smtClean="0"/>
              <a:t> πλάκα</a:t>
            </a:r>
          </a:p>
          <a:p>
            <a:r>
              <a:rPr lang="el-GR" dirty="0" err="1" smtClean="0"/>
              <a:t>Καλυπτρίδα</a:t>
            </a:r>
            <a:endParaRPr lang="el-GR" dirty="0" smtClean="0"/>
          </a:p>
          <a:p>
            <a:r>
              <a:rPr lang="el-GR" dirty="0" smtClean="0"/>
              <a:t>Διάλυμα χλωρίνης</a:t>
            </a:r>
          </a:p>
          <a:p>
            <a:pPr>
              <a:buNone/>
            </a:pPr>
            <a:endParaRPr lang="el-GR" dirty="0" smtClean="0"/>
          </a:p>
          <a:p>
            <a:endParaRPr lang="el-GR" dirty="0"/>
          </a:p>
        </p:txBody>
      </p:sp>
      <p:sp>
        <p:nvSpPr>
          <p:cNvPr id="2" name="1 - Τίτλος"/>
          <p:cNvSpPr>
            <a:spLocks noGrp="1"/>
          </p:cNvSpPr>
          <p:nvPr>
            <p:ph type="title"/>
          </p:nvPr>
        </p:nvSpPr>
        <p:spPr/>
        <p:txBody>
          <a:bodyPr>
            <a:normAutofit fontScale="90000"/>
          </a:bodyPr>
          <a:lstStyle/>
          <a:p>
            <a:r>
              <a:rPr lang="el-GR" b="1" dirty="0" smtClean="0"/>
              <a:t>Άμεση επείγουσα δοκιμασία διασταύρωσης</a:t>
            </a:r>
            <a:endParaRPr lang="el-GR"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idx="1"/>
          </p:nvPr>
        </p:nvSpPr>
        <p:spPr/>
        <p:txBody>
          <a:bodyPr/>
          <a:lstStyle/>
          <a:p>
            <a:pPr>
              <a:buNone/>
            </a:pPr>
            <a:r>
              <a:rPr lang="el-GR" dirty="0" smtClean="0"/>
              <a:t>Τεχνική</a:t>
            </a:r>
          </a:p>
          <a:p>
            <a:r>
              <a:rPr lang="el-GR" dirty="0" smtClean="0"/>
              <a:t>Σημειώνουμε τα στοιχεία του ασθενή και αριθμούμε τρία δοκιμαστικά σωληνάρια</a:t>
            </a:r>
          </a:p>
          <a:p>
            <a:r>
              <a:rPr lang="el-GR" dirty="0" smtClean="0"/>
              <a:t>Τοποθετούμε σε κάθε σωληνάριο τα υλικά, όπως αυτά αναγράφονται στο παρακάτω πίνακα</a:t>
            </a:r>
            <a:endParaRPr lang="el-GR" dirty="0"/>
          </a:p>
        </p:txBody>
      </p:sp>
      <p:sp>
        <p:nvSpPr>
          <p:cNvPr id="4" name="3 - Τίτλος"/>
          <p:cNvSpPr>
            <a:spLocks noGrp="1"/>
          </p:cNvSpPr>
          <p:nvPr>
            <p:ph type="title"/>
          </p:nvPr>
        </p:nvSpPr>
        <p:spPr/>
        <p:txBody>
          <a:bodyPr>
            <a:normAutofit fontScale="90000"/>
          </a:bodyPr>
          <a:lstStyle/>
          <a:p>
            <a:r>
              <a:rPr lang="el-GR" b="1" dirty="0" smtClean="0"/>
              <a:t>Άμεση επείγουσα δοκιμασία διασταύρωσης</a:t>
            </a:r>
            <a:endParaRPr lang="el-GR" b="1" dirty="0"/>
          </a:p>
        </p:txBody>
      </p:sp>
      <p:pic>
        <p:nvPicPr>
          <p:cNvPr id="1026" name="Picture 2"/>
          <p:cNvPicPr>
            <a:picLocks noChangeAspect="1" noChangeArrowheads="1"/>
          </p:cNvPicPr>
          <p:nvPr/>
        </p:nvPicPr>
        <p:blipFill>
          <a:blip r:embed="rId2" cstate="print"/>
          <a:srcRect/>
          <a:stretch>
            <a:fillRect/>
          </a:stretch>
        </p:blipFill>
        <p:spPr bwMode="auto">
          <a:xfrm>
            <a:off x="1331640" y="4797152"/>
            <a:ext cx="5900737" cy="1733550"/>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Θέση περιεχομένου"/>
          <p:cNvSpPr>
            <a:spLocks noGrp="1"/>
          </p:cNvSpPr>
          <p:nvPr>
            <p:ph idx="1"/>
          </p:nvPr>
        </p:nvSpPr>
        <p:spPr/>
        <p:txBody>
          <a:bodyPr/>
          <a:lstStyle/>
          <a:p>
            <a:r>
              <a:rPr lang="el-GR" dirty="0" smtClean="0"/>
              <a:t>Τηρούμε τις παρακάτω συνθήκες</a:t>
            </a:r>
          </a:p>
          <a:p>
            <a:endParaRPr lang="el-GR" dirty="0"/>
          </a:p>
        </p:txBody>
      </p:sp>
      <p:sp>
        <p:nvSpPr>
          <p:cNvPr id="2" name="1 - Τίτλος"/>
          <p:cNvSpPr>
            <a:spLocks noGrp="1"/>
          </p:cNvSpPr>
          <p:nvPr>
            <p:ph type="title"/>
          </p:nvPr>
        </p:nvSpPr>
        <p:spPr/>
        <p:txBody>
          <a:bodyPr>
            <a:normAutofit fontScale="90000"/>
          </a:bodyPr>
          <a:lstStyle/>
          <a:p>
            <a:r>
              <a:rPr lang="el-GR" b="1" dirty="0" smtClean="0"/>
              <a:t>Άμεση επείγουσα δοκιμασία διασταύρωσης</a:t>
            </a:r>
            <a:endParaRPr lang="el-GR" b="1" dirty="0"/>
          </a:p>
        </p:txBody>
      </p:sp>
      <p:pic>
        <p:nvPicPr>
          <p:cNvPr id="8" name="Picture 4"/>
          <p:cNvPicPr>
            <a:picLocks noChangeAspect="1" noChangeArrowheads="1"/>
          </p:cNvPicPr>
          <p:nvPr/>
        </p:nvPicPr>
        <p:blipFill>
          <a:blip r:embed="rId2" cstate="print"/>
          <a:srcRect/>
          <a:stretch>
            <a:fillRect/>
          </a:stretch>
        </p:blipFill>
        <p:spPr bwMode="auto">
          <a:xfrm>
            <a:off x="899592" y="2348880"/>
            <a:ext cx="5326780" cy="1677966"/>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dirty="0" err="1" smtClean="0"/>
              <a:t>Φυγοκεντρούμε</a:t>
            </a:r>
            <a:r>
              <a:rPr lang="el-GR" dirty="0" smtClean="0"/>
              <a:t> και τα τρία σωληνάρια στις 1000 στροφές</a:t>
            </a:r>
          </a:p>
          <a:p>
            <a:r>
              <a:rPr lang="el-GR" dirty="0" err="1" smtClean="0"/>
              <a:t>Ελεγχουμε</a:t>
            </a:r>
            <a:r>
              <a:rPr lang="el-GR" dirty="0" smtClean="0"/>
              <a:t> αν έγινε ή δεν έγινε </a:t>
            </a:r>
            <a:r>
              <a:rPr lang="el-GR" dirty="0" err="1" smtClean="0"/>
              <a:t>αιμόλυση</a:t>
            </a:r>
            <a:r>
              <a:rPr lang="el-GR" dirty="0" smtClean="0"/>
              <a:t> των ερυθρών</a:t>
            </a:r>
          </a:p>
          <a:p>
            <a:r>
              <a:rPr lang="el-GR" dirty="0" smtClean="0"/>
              <a:t>Ανακινούμε τα σωληνάρια με απαλά χτυπήματα στο εσωτερικό της παλάμης</a:t>
            </a:r>
          </a:p>
          <a:p>
            <a:r>
              <a:rPr lang="el-GR" dirty="0" smtClean="0"/>
              <a:t>Μεταφέρουμε με διαφορετικά σιφώνια </a:t>
            </a:r>
            <a:r>
              <a:rPr lang="en-US" dirty="0" smtClean="0"/>
              <a:t>Pasteur</a:t>
            </a:r>
            <a:r>
              <a:rPr lang="el-GR" dirty="0" smtClean="0"/>
              <a:t> μια σταγόνα από κάθε σωληνάριο πάνω σε μια </a:t>
            </a:r>
            <a:r>
              <a:rPr lang="el-GR" dirty="0" err="1" smtClean="0"/>
              <a:t>αντικειμενοφόρο</a:t>
            </a:r>
            <a:r>
              <a:rPr lang="el-GR" dirty="0" smtClean="0"/>
              <a:t> πλάκα</a:t>
            </a:r>
          </a:p>
          <a:p>
            <a:r>
              <a:rPr lang="el-GR" dirty="0" smtClean="0"/>
              <a:t>Παρατηρούμε στο μικροσκόπιο για </a:t>
            </a:r>
            <a:r>
              <a:rPr lang="el-GR" dirty="0" err="1" smtClean="0"/>
              <a:t>επιβεβαιωση</a:t>
            </a:r>
            <a:r>
              <a:rPr lang="el-GR" dirty="0" smtClean="0"/>
              <a:t> ή μη συγκόλλησης</a:t>
            </a:r>
            <a:endParaRPr lang="el-GR" dirty="0"/>
          </a:p>
        </p:txBody>
      </p:sp>
      <p:sp>
        <p:nvSpPr>
          <p:cNvPr id="2" name="1 - Τίτλος"/>
          <p:cNvSpPr>
            <a:spLocks noGrp="1"/>
          </p:cNvSpPr>
          <p:nvPr>
            <p:ph type="title"/>
          </p:nvPr>
        </p:nvSpPr>
        <p:spPr/>
        <p:txBody>
          <a:bodyPr>
            <a:normAutofit fontScale="90000"/>
          </a:bodyPr>
          <a:lstStyle/>
          <a:p>
            <a:r>
              <a:rPr lang="el-GR" b="1" dirty="0" smtClean="0"/>
              <a:t>Άμεση επείγουσα δοκιμασία διασταύρωσης</a:t>
            </a:r>
            <a:endParaRPr lang="el-GR"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10000"/>
          </a:bodyPr>
          <a:lstStyle/>
          <a:p>
            <a:pPr>
              <a:buNone/>
            </a:pPr>
            <a:r>
              <a:rPr lang="el-GR" dirty="0" smtClean="0"/>
              <a:t>Αποτελέσματα:</a:t>
            </a:r>
          </a:p>
          <a:p>
            <a:r>
              <a:rPr lang="el-GR" b="1" dirty="0" smtClean="0"/>
              <a:t>Θετικό:</a:t>
            </a:r>
            <a:r>
              <a:rPr lang="el-GR" dirty="0" smtClean="0"/>
              <a:t> έγινε </a:t>
            </a:r>
            <a:r>
              <a:rPr lang="el-GR" dirty="0" err="1" smtClean="0"/>
              <a:t>αιμόλυση</a:t>
            </a:r>
            <a:r>
              <a:rPr lang="el-GR" dirty="0" smtClean="0"/>
              <a:t> ή συγκόλληση των ερυθρών κυττάρων το αποτέλεσμα εκφράζεται ως </a:t>
            </a:r>
            <a:r>
              <a:rPr lang="el-GR" b="1" dirty="0" smtClean="0"/>
              <a:t>ασυμβατότητα. </a:t>
            </a:r>
            <a:r>
              <a:rPr lang="el-GR" dirty="0" smtClean="0"/>
              <a:t>Αν </a:t>
            </a:r>
            <a:r>
              <a:rPr lang="el-GR" dirty="0" err="1" smtClean="0"/>
              <a:t>μεταγγίστει</a:t>
            </a:r>
            <a:r>
              <a:rPr lang="el-GR" dirty="0" smtClean="0"/>
              <a:t> μονάδα αίματος από τον συγκεκριμένο δότη προς τον ασθενή, τότε τα </a:t>
            </a:r>
            <a:r>
              <a:rPr lang="el-GR" dirty="0" err="1" smtClean="0"/>
              <a:t>ερυθροκύτταρα</a:t>
            </a:r>
            <a:r>
              <a:rPr lang="el-GR" dirty="0" smtClean="0"/>
              <a:t> του δότη θα συγκολληθούν από τα υπάρχοντα  </a:t>
            </a:r>
            <a:r>
              <a:rPr lang="el-GR" dirty="0" err="1" smtClean="0"/>
              <a:t>αντι</a:t>
            </a:r>
            <a:r>
              <a:rPr lang="el-GR" dirty="0" smtClean="0"/>
              <a:t>-</a:t>
            </a:r>
            <a:r>
              <a:rPr lang="el-GR" dirty="0" err="1" smtClean="0"/>
              <a:t>ερυθροκύτταρικα</a:t>
            </a:r>
            <a:r>
              <a:rPr lang="el-GR" dirty="0" smtClean="0"/>
              <a:t> αντισώματα και αυτό θα επιφέρει  επικίνδυνες για τη ζωή του δέκτη επιπλοκές</a:t>
            </a:r>
          </a:p>
          <a:p>
            <a:r>
              <a:rPr lang="el-GR" b="1" dirty="0" smtClean="0"/>
              <a:t>Αρνητικό: </a:t>
            </a:r>
            <a:r>
              <a:rPr lang="el-GR" dirty="0" smtClean="0"/>
              <a:t>Δεν έγινε </a:t>
            </a:r>
            <a:r>
              <a:rPr lang="el-GR" dirty="0" err="1" smtClean="0"/>
              <a:t>αιμόλυση</a:t>
            </a:r>
            <a:r>
              <a:rPr lang="el-GR" dirty="0" smtClean="0"/>
              <a:t> ή συγκόλληση των </a:t>
            </a:r>
            <a:r>
              <a:rPr lang="el-GR" dirty="0" err="1" smtClean="0"/>
              <a:t>ερυθροκυττάρων</a:t>
            </a:r>
            <a:r>
              <a:rPr lang="el-GR" dirty="0" smtClean="0"/>
              <a:t> και το αποτέλεσμα εκφράζεται ως συμβατότητα. Άρα ο δέκτης δεν έχει </a:t>
            </a:r>
            <a:r>
              <a:rPr lang="el-GR" dirty="0" err="1" smtClean="0"/>
              <a:t>αντιερυθροκυτταρικά</a:t>
            </a:r>
            <a:r>
              <a:rPr lang="el-GR" dirty="0" smtClean="0"/>
              <a:t> αντισώματα για να συγκολληθούν με τα </a:t>
            </a:r>
            <a:r>
              <a:rPr lang="el-GR" dirty="0" err="1" smtClean="0"/>
              <a:t>ερυθροκύττρα</a:t>
            </a:r>
            <a:r>
              <a:rPr lang="el-GR" dirty="0" smtClean="0"/>
              <a:t> του δέκτη.</a:t>
            </a:r>
            <a:endParaRPr lang="el-GR" b="1" dirty="0" smtClean="0"/>
          </a:p>
          <a:p>
            <a:pPr>
              <a:buNone/>
            </a:pPr>
            <a:endParaRPr lang="el-GR" b="1" dirty="0"/>
          </a:p>
        </p:txBody>
      </p:sp>
      <p:sp>
        <p:nvSpPr>
          <p:cNvPr id="2" name="1 - Τίτλος"/>
          <p:cNvSpPr>
            <a:spLocks noGrp="1"/>
          </p:cNvSpPr>
          <p:nvPr>
            <p:ph type="title"/>
          </p:nvPr>
        </p:nvSpPr>
        <p:spPr/>
        <p:txBody>
          <a:bodyPr>
            <a:normAutofit fontScale="90000"/>
          </a:bodyPr>
          <a:lstStyle/>
          <a:p>
            <a:r>
              <a:rPr lang="el-GR" b="1" dirty="0" smtClean="0"/>
              <a:t>Άμεση επείγουσα δοκιμασία διασταύρωσης</a:t>
            </a:r>
            <a:endParaRPr lang="el-GR"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lnSpcReduction="10000"/>
          </a:bodyPr>
          <a:lstStyle/>
          <a:p>
            <a:r>
              <a:rPr lang="el-GR" dirty="0" smtClean="0"/>
              <a:t>Το αίμα και τα παράγωγα του φυλάσσονται στη τράπεζα αίματος σε ειδικούς ασκούς, που περιέχουν ειδικά αντιπηκτικά- συντηρητικά  διαλύματα  και διατηρούνται σε ψύξη με ειδικές θερμοκρασίες συντήρησης</a:t>
            </a:r>
          </a:p>
          <a:p>
            <a:r>
              <a:rPr lang="el-GR" dirty="0" smtClean="0"/>
              <a:t>Σε κάθε μονάδα αίματος είναι απαραίτητο σύμφωνα με την Ελληνική νομοθεσία να αναγράφεται με ειδική σήμανση η ομάδα αίματος, το </a:t>
            </a:r>
            <a:r>
              <a:rPr lang="en-US" dirty="0" smtClean="0"/>
              <a:t>Rhesus </a:t>
            </a:r>
            <a:r>
              <a:rPr lang="el-GR" dirty="0" smtClean="0"/>
              <a:t>και η ημερομηνία λήξης</a:t>
            </a:r>
          </a:p>
          <a:p>
            <a:r>
              <a:rPr lang="el-GR" dirty="0" smtClean="0"/>
              <a:t>Κάθε αίμα στη τράπεζα αίματος έχει ελεγχθεί για </a:t>
            </a:r>
            <a:r>
              <a:rPr lang="en-US" dirty="0" smtClean="0"/>
              <a:t>HIV</a:t>
            </a:r>
            <a:r>
              <a:rPr lang="el-GR" dirty="0" smtClean="0"/>
              <a:t> ,σύφιλη, ηπατίτιδα </a:t>
            </a:r>
            <a:r>
              <a:rPr lang="en-US" dirty="0" smtClean="0"/>
              <a:t>B </a:t>
            </a:r>
            <a:r>
              <a:rPr lang="el-GR" dirty="0" smtClean="0"/>
              <a:t>και </a:t>
            </a:r>
            <a:r>
              <a:rPr lang="en-US" dirty="0" smtClean="0"/>
              <a:t>C</a:t>
            </a:r>
            <a:endParaRPr lang="el-GR" dirty="0" smtClean="0"/>
          </a:p>
          <a:p>
            <a:endParaRPr lang="el-GR" dirty="0"/>
          </a:p>
        </p:txBody>
      </p:sp>
      <p:sp>
        <p:nvSpPr>
          <p:cNvPr id="2" name="1 - Τίτλος"/>
          <p:cNvSpPr>
            <a:spLocks noGrp="1"/>
          </p:cNvSpPr>
          <p:nvPr>
            <p:ph type="title"/>
          </p:nvPr>
        </p:nvSpPr>
        <p:spPr/>
        <p:txBody>
          <a:bodyPr/>
          <a:lstStyle/>
          <a:p>
            <a:r>
              <a:rPr lang="el-GR" b="1" dirty="0" smtClean="0"/>
              <a:t>Τμήμα συμβατότητας</a:t>
            </a:r>
            <a:endParaRPr lang="el-GR"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7500" lnSpcReduction="20000"/>
          </a:bodyPr>
          <a:lstStyle/>
          <a:p>
            <a:r>
              <a:rPr lang="el-GR" dirty="0" smtClean="0"/>
              <a:t>Είναι μια διεξοδική ανίχνευση των περισσότερων ασύμβατων στοιχείων στον ορό του ασθενή τα οποία μπορούν να αντιδράσουν με το αίμα του δότη, ολοκληρώνεται σε τρεις φάσεις:</a:t>
            </a:r>
          </a:p>
          <a:p>
            <a:pPr marL="514350" indent="-514350">
              <a:buAutoNum type="arabicPeriod"/>
            </a:pPr>
            <a:r>
              <a:rPr lang="el-GR" b="1" dirty="0" smtClean="0"/>
              <a:t>Πρώτη φάση</a:t>
            </a:r>
            <a:r>
              <a:rPr lang="el-GR" dirty="0" smtClean="0"/>
              <a:t>: σε αυτή τη φάση εξακριβώνονται τα ψυχρά αντισώματα ελέγχοντας τη δημιουργία ή μη συγκόλλησης μεταξύ των </a:t>
            </a:r>
            <a:r>
              <a:rPr lang="el-GR" dirty="0" err="1" smtClean="0"/>
              <a:t>ερυθροκυττάρων</a:t>
            </a:r>
            <a:r>
              <a:rPr lang="el-GR" dirty="0" smtClean="0"/>
              <a:t> του δότη με τον ορό του δέκτη σε θερμοκρασία δωματίου </a:t>
            </a:r>
            <a:r>
              <a:rPr lang="en-US" dirty="0" smtClean="0"/>
              <a:t>(</a:t>
            </a:r>
            <a:r>
              <a:rPr lang="el-GR" dirty="0" smtClean="0"/>
              <a:t>22ο</a:t>
            </a:r>
            <a:r>
              <a:rPr lang="en-US" dirty="0" smtClean="0"/>
              <a:t>C)</a:t>
            </a:r>
          </a:p>
          <a:p>
            <a:pPr marL="514350" indent="-514350">
              <a:buAutoNum type="arabicPeriod"/>
            </a:pPr>
            <a:r>
              <a:rPr lang="el-GR" b="1" dirty="0" smtClean="0"/>
              <a:t>Δεύτερη φάση: </a:t>
            </a:r>
            <a:r>
              <a:rPr lang="el-GR" dirty="0" smtClean="0"/>
              <a:t>γίνεται έλεγχος για </a:t>
            </a:r>
            <a:r>
              <a:rPr lang="el-GR" dirty="0" err="1" smtClean="0"/>
              <a:t>αιμόλυση</a:t>
            </a:r>
            <a:r>
              <a:rPr lang="el-GR" dirty="0" smtClean="0"/>
              <a:t> ή συγκόλληση των </a:t>
            </a:r>
            <a:r>
              <a:rPr lang="el-GR" dirty="0" err="1" smtClean="0"/>
              <a:t>ερυθροκυττάρων</a:t>
            </a:r>
            <a:r>
              <a:rPr lang="el-GR" dirty="0" smtClean="0"/>
              <a:t> του δότη με τον ορό του δέκτη παρουσία </a:t>
            </a:r>
            <a:r>
              <a:rPr lang="el-GR" dirty="0" err="1" smtClean="0"/>
              <a:t>λευκωματίνης</a:t>
            </a:r>
            <a:r>
              <a:rPr lang="el-GR" dirty="0" smtClean="0"/>
              <a:t> 37ο</a:t>
            </a:r>
            <a:r>
              <a:rPr lang="en-US" dirty="0" smtClean="0"/>
              <a:t>C. </a:t>
            </a:r>
            <a:r>
              <a:rPr lang="el-GR" dirty="0" smtClean="0"/>
              <a:t>Τα αντισώματα που μπορούμε να </a:t>
            </a:r>
            <a:r>
              <a:rPr lang="el-GR" dirty="0" err="1" smtClean="0"/>
              <a:t>ελεγξουμε</a:t>
            </a:r>
            <a:r>
              <a:rPr lang="el-GR" dirty="0" smtClean="0"/>
              <a:t> με αυτή τη διαδικασία </a:t>
            </a:r>
            <a:r>
              <a:rPr lang="el-GR" dirty="0" err="1" smtClean="0"/>
              <a:t>έιναι</a:t>
            </a:r>
            <a:r>
              <a:rPr lang="el-GR" dirty="0" smtClean="0"/>
              <a:t> της κατηγορίας </a:t>
            </a:r>
            <a:r>
              <a:rPr lang="en-US" dirty="0" err="1" smtClean="0"/>
              <a:t>IgM</a:t>
            </a:r>
            <a:r>
              <a:rPr lang="el-GR" dirty="0" smtClean="0"/>
              <a:t> , όπως τα </a:t>
            </a:r>
            <a:r>
              <a:rPr lang="el-GR" dirty="0" err="1" smtClean="0"/>
              <a:t>αντι</a:t>
            </a:r>
            <a:r>
              <a:rPr lang="el-GR" dirty="0" smtClean="0"/>
              <a:t>-</a:t>
            </a:r>
            <a:r>
              <a:rPr lang="en-US" dirty="0" smtClean="0"/>
              <a:t>D.</a:t>
            </a:r>
          </a:p>
          <a:p>
            <a:pPr marL="514350" indent="-514350">
              <a:buAutoNum type="arabicPeriod"/>
            </a:pPr>
            <a:r>
              <a:rPr lang="el-GR" b="1" dirty="0" smtClean="0"/>
              <a:t>Τρίτη φάση: </a:t>
            </a:r>
            <a:r>
              <a:rPr lang="el-GR" dirty="0" smtClean="0"/>
              <a:t>Τα </a:t>
            </a:r>
            <a:r>
              <a:rPr lang="el-GR" dirty="0" err="1" smtClean="0"/>
              <a:t>ερυθροκύτταρα</a:t>
            </a:r>
            <a:r>
              <a:rPr lang="el-GR" dirty="0" smtClean="0"/>
              <a:t> έρχονται σε επαφή με τον </a:t>
            </a:r>
            <a:r>
              <a:rPr lang="el-GR" dirty="0" err="1" smtClean="0"/>
              <a:t>αντισφαιρινικό</a:t>
            </a:r>
            <a:r>
              <a:rPr lang="el-GR" dirty="0" smtClean="0"/>
              <a:t> ορό. Σε αυτή τη φάση επιβεβαιώνεται η ύπαρξη ή μη όσων αντισωμάτων προσδιορίστηκαν στις προηγούμενες </a:t>
            </a:r>
            <a:r>
              <a:rPr lang="el-GR" dirty="0" err="1" smtClean="0"/>
              <a:t>φασεις</a:t>
            </a:r>
            <a:r>
              <a:rPr lang="el-GR" dirty="0" smtClean="0"/>
              <a:t> και ανιχνεύει και ατελή αντισώματα</a:t>
            </a:r>
          </a:p>
          <a:p>
            <a:pPr marL="514350" indent="-514350">
              <a:buAutoNum type="arabicPeriod"/>
            </a:pPr>
            <a:endParaRPr lang="el-GR" dirty="0"/>
          </a:p>
        </p:txBody>
      </p:sp>
      <p:sp>
        <p:nvSpPr>
          <p:cNvPr id="2" name="1 - Τίτλος"/>
          <p:cNvSpPr>
            <a:spLocks noGrp="1"/>
          </p:cNvSpPr>
          <p:nvPr>
            <p:ph type="title"/>
          </p:nvPr>
        </p:nvSpPr>
        <p:spPr/>
        <p:txBody>
          <a:bodyPr>
            <a:normAutofit fontScale="90000"/>
          </a:bodyPr>
          <a:lstStyle/>
          <a:p>
            <a:r>
              <a:rPr lang="el-GR" b="1" dirty="0" smtClean="0"/>
              <a:t>Έμμεση μη επείγουσα δοκιμασία διασταύρωσης </a:t>
            </a:r>
            <a:endParaRPr lang="el-GR"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dirty="0" smtClean="0"/>
              <a:t>Δείγμα : ορός αίματος του δέκτη</a:t>
            </a:r>
          </a:p>
          <a:p>
            <a:r>
              <a:rPr lang="el-GR" dirty="0" smtClean="0"/>
              <a:t>Αντιδραστήρια:</a:t>
            </a:r>
            <a:r>
              <a:rPr lang="en-US" dirty="0" smtClean="0"/>
              <a:t/>
            </a:r>
            <a:br>
              <a:rPr lang="en-US" dirty="0" smtClean="0"/>
            </a:br>
            <a:r>
              <a:rPr lang="en-US" dirty="0" smtClean="0"/>
              <a:t>1.</a:t>
            </a:r>
            <a:r>
              <a:rPr lang="el-GR" dirty="0" smtClean="0"/>
              <a:t> εναιώρημα </a:t>
            </a:r>
            <a:r>
              <a:rPr lang="el-GR" dirty="0" smtClean="0"/>
              <a:t>ερυθρών κυττάρων του </a:t>
            </a:r>
            <a:r>
              <a:rPr lang="el-GR" dirty="0" smtClean="0"/>
              <a:t>δότη 5% σε </a:t>
            </a:r>
            <a:r>
              <a:rPr lang="en-US" dirty="0" err="1" smtClean="0"/>
              <a:t>NaCl</a:t>
            </a:r>
            <a:r>
              <a:rPr lang="en-US" dirty="0" smtClean="0"/>
              <a:t> 0,9%</a:t>
            </a:r>
            <a:br>
              <a:rPr lang="en-US" dirty="0" smtClean="0"/>
            </a:br>
            <a:r>
              <a:rPr lang="en-US" dirty="0" smtClean="0"/>
              <a:t>2. </a:t>
            </a:r>
            <a:r>
              <a:rPr lang="el-GR" dirty="0" smtClean="0"/>
              <a:t>φυσιολογικός ορός </a:t>
            </a:r>
            <a:r>
              <a:rPr lang="en-US" dirty="0" err="1" smtClean="0"/>
              <a:t>NaCl</a:t>
            </a:r>
            <a:r>
              <a:rPr lang="en-US" dirty="0" smtClean="0"/>
              <a:t> 0,9%</a:t>
            </a:r>
            <a:br>
              <a:rPr lang="en-US" dirty="0" smtClean="0"/>
            </a:br>
            <a:r>
              <a:rPr lang="en-US" dirty="0" smtClean="0"/>
              <a:t>3. </a:t>
            </a:r>
            <a:r>
              <a:rPr lang="el-GR" dirty="0" smtClean="0"/>
              <a:t>Διάλυμα </a:t>
            </a:r>
            <a:r>
              <a:rPr lang="el-GR" dirty="0" err="1" smtClean="0"/>
              <a:t>λευκωματίνης</a:t>
            </a:r>
            <a:r>
              <a:rPr lang="el-GR" dirty="0" smtClean="0"/>
              <a:t> 22% ( η </a:t>
            </a:r>
            <a:r>
              <a:rPr lang="el-GR" dirty="0" err="1" smtClean="0"/>
              <a:t>λευκωματίνη</a:t>
            </a:r>
            <a:r>
              <a:rPr lang="el-GR" dirty="0" smtClean="0"/>
              <a:t> ισχυροποιεί την </a:t>
            </a:r>
            <a:r>
              <a:rPr lang="el-GR" dirty="0" err="1" smtClean="0"/>
              <a:t>αντιγονική</a:t>
            </a:r>
            <a:r>
              <a:rPr lang="el-GR" dirty="0" smtClean="0"/>
              <a:t> </a:t>
            </a:r>
            <a:r>
              <a:rPr lang="el-GR" dirty="0" smtClean="0"/>
              <a:t>έκφραση</a:t>
            </a:r>
            <a:br>
              <a:rPr lang="el-GR" dirty="0" smtClean="0"/>
            </a:br>
            <a:r>
              <a:rPr lang="el-GR" dirty="0" smtClean="0"/>
              <a:t>4.Αντισφαιρινικός ορός</a:t>
            </a:r>
          </a:p>
        </p:txBody>
      </p:sp>
      <p:sp>
        <p:nvSpPr>
          <p:cNvPr id="2" name="1 - Τίτλος"/>
          <p:cNvSpPr>
            <a:spLocks noGrp="1"/>
          </p:cNvSpPr>
          <p:nvPr>
            <p:ph type="title"/>
          </p:nvPr>
        </p:nvSpPr>
        <p:spPr/>
        <p:txBody>
          <a:bodyPr>
            <a:normAutofit fontScale="90000"/>
          </a:bodyPr>
          <a:lstStyle/>
          <a:p>
            <a:r>
              <a:rPr lang="el-GR" b="1" dirty="0" smtClean="0"/>
              <a:t>Έμμεση μη επείγουσα δοκιμασία διασταύρωσης </a:t>
            </a:r>
            <a:endParaRPr lang="el-GR"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buNone/>
            </a:pPr>
            <a:r>
              <a:rPr lang="el-GR" dirty="0" smtClean="0"/>
              <a:t>Όργανα και Σκεύη</a:t>
            </a:r>
          </a:p>
          <a:p>
            <a:r>
              <a:rPr lang="el-GR" dirty="0" smtClean="0"/>
              <a:t>Φυγόκεντρος</a:t>
            </a:r>
          </a:p>
          <a:p>
            <a:r>
              <a:rPr lang="el-GR" dirty="0" err="1" smtClean="0"/>
              <a:t>υδατόλουτρο</a:t>
            </a:r>
            <a:endParaRPr lang="el-GR" dirty="0" smtClean="0"/>
          </a:p>
          <a:p>
            <a:r>
              <a:rPr lang="el-GR" dirty="0" smtClean="0"/>
              <a:t>Χρονόμετρο</a:t>
            </a:r>
          </a:p>
          <a:p>
            <a:r>
              <a:rPr lang="el-GR" dirty="0" smtClean="0"/>
              <a:t>Γάντια</a:t>
            </a:r>
          </a:p>
          <a:p>
            <a:r>
              <a:rPr lang="el-GR" dirty="0" err="1" smtClean="0"/>
              <a:t>Στατώ</a:t>
            </a:r>
            <a:r>
              <a:rPr lang="el-GR" dirty="0" smtClean="0"/>
              <a:t> σωληναρίου</a:t>
            </a:r>
          </a:p>
          <a:p>
            <a:r>
              <a:rPr lang="el-GR" dirty="0" smtClean="0"/>
              <a:t>Δοκιμαστικό σωληνάριο</a:t>
            </a:r>
          </a:p>
          <a:p>
            <a:r>
              <a:rPr lang="el-GR" dirty="0" smtClean="0"/>
              <a:t>Σιφώνια </a:t>
            </a:r>
            <a:r>
              <a:rPr lang="en-US" dirty="0" smtClean="0"/>
              <a:t>Pasteur</a:t>
            </a:r>
          </a:p>
          <a:p>
            <a:r>
              <a:rPr lang="el-GR" dirty="0" smtClean="0"/>
              <a:t>Διάλυμα χλωρίνης</a:t>
            </a:r>
            <a:endParaRPr lang="el-GR" dirty="0"/>
          </a:p>
        </p:txBody>
      </p:sp>
      <p:sp>
        <p:nvSpPr>
          <p:cNvPr id="2" name="1 - Τίτλος"/>
          <p:cNvSpPr>
            <a:spLocks noGrp="1"/>
          </p:cNvSpPr>
          <p:nvPr>
            <p:ph type="title"/>
          </p:nvPr>
        </p:nvSpPr>
        <p:spPr/>
        <p:txBody>
          <a:bodyPr>
            <a:normAutofit fontScale="90000"/>
          </a:bodyPr>
          <a:lstStyle/>
          <a:p>
            <a:r>
              <a:rPr lang="el-GR" b="1" dirty="0" smtClean="0"/>
              <a:t>Έμμεση μη επείγουσα δοκιμασία διασταύρωσης </a:t>
            </a:r>
            <a:endParaRPr lang="el-GR"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10000"/>
          </a:bodyPr>
          <a:lstStyle/>
          <a:p>
            <a:pPr>
              <a:buNone/>
            </a:pPr>
            <a:r>
              <a:rPr lang="el-GR" dirty="0" smtClean="0"/>
              <a:t>Πορεία τεχνικής</a:t>
            </a:r>
          </a:p>
          <a:p>
            <a:r>
              <a:rPr lang="el-GR" dirty="0" smtClean="0"/>
              <a:t>Σημειώνουμε τα στοιχεία του ασθενή στα σωληνάρια</a:t>
            </a:r>
          </a:p>
          <a:p>
            <a:r>
              <a:rPr lang="el-GR" dirty="0" smtClean="0"/>
              <a:t>Βάζουμε μέσα 2 σταγόνες ορού δεκτή</a:t>
            </a:r>
          </a:p>
          <a:p>
            <a:r>
              <a:rPr lang="el-GR" dirty="0" smtClean="0"/>
              <a:t>Προσθέτουμε μία σταγόνα εναιωρήματος ερυθρών του δότη</a:t>
            </a:r>
          </a:p>
          <a:p>
            <a:r>
              <a:rPr lang="el-GR" dirty="0" smtClean="0"/>
              <a:t>Αφήνουμε σε θερμοκρασία δωματίου για 30’ </a:t>
            </a:r>
          </a:p>
          <a:p>
            <a:r>
              <a:rPr lang="el-GR" dirty="0" err="1" smtClean="0"/>
              <a:t>Φυγοκεντρούμε</a:t>
            </a:r>
            <a:r>
              <a:rPr lang="el-GR" dirty="0" smtClean="0"/>
              <a:t> στις 1000στροφές/ λεπτό για 2 λεπτά</a:t>
            </a:r>
          </a:p>
          <a:p>
            <a:r>
              <a:rPr lang="el-GR" dirty="0" smtClean="0"/>
              <a:t>Ανακινούμε το σωληνάριο με απαλές κινήσεις</a:t>
            </a:r>
          </a:p>
          <a:p>
            <a:pPr>
              <a:buNone/>
            </a:pPr>
            <a:r>
              <a:rPr lang="el-GR" dirty="0" smtClean="0"/>
              <a:t>    Με αυτούς τους χειρισμούς ολοκληρώθηκε η πρώτη φάση. Σε περίπτωση αρνητικών αποτελεσμάτων συνεχίζουμε στη δεύτερη φάση</a:t>
            </a:r>
          </a:p>
          <a:p>
            <a:r>
              <a:rPr lang="el-GR" dirty="0" smtClean="0"/>
              <a:t>Προσθέτουμε 3 σταγόνες </a:t>
            </a:r>
            <a:r>
              <a:rPr lang="el-GR" dirty="0" err="1" smtClean="0"/>
              <a:t>λευκωματίνη</a:t>
            </a:r>
            <a:endParaRPr lang="el-GR" dirty="0" smtClean="0"/>
          </a:p>
          <a:p>
            <a:pPr>
              <a:buNone/>
            </a:pPr>
            <a:endParaRPr lang="el-GR" dirty="0" smtClean="0"/>
          </a:p>
          <a:p>
            <a:pPr>
              <a:buNone/>
            </a:pPr>
            <a:endParaRPr lang="el-GR" dirty="0" smtClean="0"/>
          </a:p>
        </p:txBody>
      </p:sp>
      <p:sp>
        <p:nvSpPr>
          <p:cNvPr id="2" name="1 - Τίτλος"/>
          <p:cNvSpPr>
            <a:spLocks noGrp="1"/>
          </p:cNvSpPr>
          <p:nvPr>
            <p:ph type="title"/>
          </p:nvPr>
        </p:nvSpPr>
        <p:spPr/>
        <p:txBody>
          <a:bodyPr>
            <a:normAutofit fontScale="90000"/>
          </a:bodyPr>
          <a:lstStyle/>
          <a:p>
            <a:r>
              <a:rPr lang="el-GR" b="1" dirty="0" smtClean="0"/>
              <a:t>Έμμεση μη επείγουσα δοκιμασία διασταύρωσης </a:t>
            </a:r>
            <a:endParaRPr lang="el-GR"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20000"/>
          </a:bodyPr>
          <a:lstStyle/>
          <a:p>
            <a:r>
              <a:rPr lang="el-GR" dirty="0" smtClean="0"/>
              <a:t>Ανακινούμε απαλά για να αναμιχθούν τα υλικά</a:t>
            </a:r>
          </a:p>
          <a:p>
            <a:r>
              <a:rPr lang="el-GR" dirty="0" err="1" smtClean="0"/>
              <a:t>Φυγοκεντρούμε</a:t>
            </a:r>
            <a:r>
              <a:rPr lang="el-GR" dirty="0" smtClean="0"/>
              <a:t> στις 1000 στροφές/λεπτό για ένα λεπτό( έτσι σταθεροποιείται το αντίσωμα πάνω στο αντιγόνο)</a:t>
            </a:r>
          </a:p>
          <a:p>
            <a:r>
              <a:rPr lang="el-GR" dirty="0" smtClean="0"/>
              <a:t>Παρατηρούμε για τη δημιουργία ή μη </a:t>
            </a:r>
            <a:r>
              <a:rPr lang="el-GR" dirty="0" err="1" smtClean="0"/>
              <a:t>αιμόλυσης</a:t>
            </a:r>
            <a:endParaRPr lang="el-GR" dirty="0" smtClean="0"/>
          </a:p>
          <a:p>
            <a:r>
              <a:rPr lang="el-GR" dirty="0" smtClean="0"/>
              <a:t>Ανακινούμε με ελαφρά χτυπήματα στο εσωτερικό της παλάμης</a:t>
            </a:r>
          </a:p>
          <a:p>
            <a:r>
              <a:rPr lang="el-GR" dirty="0" smtClean="0"/>
              <a:t>Παρατηρούμε για την παρουσία ή μη συγκόλλησης</a:t>
            </a:r>
          </a:p>
          <a:p>
            <a:pPr>
              <a:buNone/>
            </a:pPr>
            <a:r>
              <a:rPr lang="el-GR" dirty="0" smtClean="0"/>
              <a:t>Αν δεν παρατηρηθεί </a:t>
            </a:r>
            <a:r>
              <a:rPr lang="el-GR" dirty="0" err="1" smtClean="0"/>
              <a:t>αιμόλυση</a:t>
            </a:r>
            <a:r>
              <a:rPr lang="el-GR" dirty="0" smtClean="0"/>
              <a:t> ή συγκόλληση τότε:</a:t>
            </a:r>
          </a:p>
          <a:p>
            <a:r>
              <a:rPr lang="el-GR" dirty="0" smtClean="0"/>
              <a:t>Τοποθετούμε το σωληνάριο σε </a:t>
            </a:r>
            <a:r>
              <a:rPr lang="el-GR" dirty="0" err="1" smtClean="0"/>
              <a:t>υδατόλουτρο</a:t>
            </a:r>
            <a:r>
              <a:rPr lang="el-GR" dirty="0" smtClean="0"/>
              <a:t> στους 37ο</a:t>
            </a:r>
            <a:r>
              <a:rPr lang="en-US" dirty="0" smtClean="0"/>
              <a:t>C </a:t>
            </a:r>
            <a:r>
              <a:rPr lang="el-GR" dirty="0" smtClean="0"/>
              <a:t>για 30-60 λεπτά( η θερμοκρασία ενισχύει την ένωση αντιγόνου-αντισώματος</a:t>
            </a:r>
          </a:p>
          <a:p>
            <a:r>
              <a:rPr lang="el-GR" dirty="0" err="1" smtClean="0"/>
              <a:t>Φυγοκεντρούμε</a:t>
            </a:r>
            <a:r>
              <a:rPr lang="el-GR" dirty="0" smtClean="0"/>
              <a:t> για 1 λεπτό στις 1000 στροφές</a:t>
            </a:r>
          </a:p>
          <a:p>
            <a:endParaRPr lang="el-GR" dirty="0"/>
          </a:p>
        </p:txBody>
      </p:sp>
      <p:sp>
        <p:nvSpPr>
          <p:cNvPr id="2" name="1 - Τίτλος"/>
          <p:cNvSpPr>
            <a:spLocks noGrp="1"/>
          </p:cNvSpPr>
          <p:nvPr>
            <p:ph type="title"/>
          </p:nvPr>
        </p:nvSpPr>
        <p:spPr/>
        <p:txBody>
          <a:bodyPr>
            <a:normAutofit fontScale="90000"/>
          </a:bodyPr>
          <a:lstStyle/>
          <a:p>
            <a:r>
              <a:rPr lang="el-GR" b="1" dirty="0" smtClean="0"/>
              <a:t>Έμμεση μη επείγουσα δοκιμασία διασταύρωσης </a:t>
            </a:r>
            <a:endParaRPr lang="el-GR"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00200"/>
            <a:ext cx="8229600" cy="4853136"/>
          </a:xfrm>
        </p:spPr>
        <p:txBody>
          <a:bodyPr>
            <a:normAutofit fontScale="85000" lnSpcReduction="20000"/>
          </a:bodyPr>
          <a:lstStyle/>
          <a:p>
            <a:r>
              <a:rPr lang="el-GR" dirty="0" smtClean="0"/>
              <a:t>Ελέγχουμε για </a:t>
            </a:r>
            <a:r>
              <a:rPr lang="el-GR" dirty="0" err="1" smtClean="0"/>
              <a:t>αιμόλυση</a:t>
            </a:r>
            <a:endParaRPr lang="el-GR" dirty="0" smtClean="0"/>
          </a:p>
          <a:p>
            <a:r>
              <a:rPr lang="el-GR" dirty="0" smtClean="0"/>
              <a:t>Ανακινούμε με ελαφρές κινήσεις και ελέγχουμε για συγκόλληση</a:t>
            </a:r>
          </a:p>
          <a:p>
            <a:pPr>
              <a:buNone/>
            </a:pPr>
            <a:r>
              <a:rPr lang="el-GR" dirty="0" smtClean="0"/>
              <a:t>Αν κατά το τελευταίο στάδιο της δεύτερης φάσης έχουμε αρνητικό αποτέλεσμα</a:t>
            </a:r>
          </a:p>
          <a:p>
            <a:r>
              <a:rPr lang="el-GR" dirty="0" smtClean="0"/>
              <a:t>Πλένουμε τα ερυθρά 3 φορές με φυσιολογικό ορό( απομάκρυνση ελεύθερων αντισωμάτων τα οποία δεσμεύουν τον </a:t>
            </a:r>
            <a:r>
              <a:rPr lang="el-GR" dirty="0" err="1" smtClean="0"/>
              <a:t>αντισφαιρινικό</a:t>
            </a:r>
            <a:r>
              <a:rPr lang="el-GR" dirty="0" smtClean="0"/>
              <a:t> ορό και εμποδίζεται έτσι η συγκόλληση με επακόλουθο πλασματικό αρνητικό αποτέλεσμα)</a:t>
            </a:r>
          </a:p>
          <a:p>
            <a:r>
              <a:rPr lang="el-GR" dirty="0" smtClean="0"/>
              <a:t>Προσθέτουμε στεγνό ίζημα ερυθρών αιμοσφαιρίων και 2 σταγόνες </a:t>
            </a:r>
            <a:r>
              <a:rPr lang="el-GR" dirty="0" err="1" smtClean="0"/>
              <a:t>αντισφαιρινικού</a:t>
            </a:r>
            <a:r>
              <a:rPr lang="el-GR" dirty="0" smtClean="0"/>
              <a:t> ορού</a:t>
            </a:r>
          </a:p>
          <a:p>
            <a:r>
              <a:rPr lang="el-GR" dirty="0" smtClean="0"/>
              <a:t>Ανακινούμε με απαλές κινήσεις</a:t>
            </a:r>
          </a:p>
          <a:p>
            <a:r>
              <a:rPr lang="el-GR" dirty="0" err="1" smtClean="0"/>
              <a:t>Φυγοκεντρούμε</a:t>
            </a:r>
            <a:r>
              <a:rPr lang="el-GR" dirty="0" smtClean="0"/>
              <a:t> στις 1000 στροφές για 2 λεπτά</a:t>
            </a:r>
          </a:p>
          <a:p>
            <a:r>
              <a:rPr lang="el-GR" dirty="0" smtClean="0"/>
              <a:t>Παρατηρούμε την δημιουργία ή μη </a:t>
            </a:r>
            <a:r>
              <a:rPr lang="el-GR" dirty="0" err="1" smtClean="0"/>
              <a:t>αιμόλυσης</a:t>
            </a:r>
            <a:endParaRPr lang="el-GR" dirty="0" smtClean="0"/>
          </a:p>
          <a:p>
            <a:r>
              <a:rPr lang="el-GR" dirty="0" smtClean="0"/>
              <a:t>Ανακινούμε το περιεχόμενο του σωληναρίου με ελαφρά χτυπήματα στη παλάμη </a:t>
            </a:r>
          </a:p>
          <a:p>
            <a:pPr>
              <a:buNone/>
            </a:pPr>
            <a:endParaRPr lang="el-GR" dirty="0" smtClean="0"/>
          </a:p>
        </p:txBody>
      </p:sp>
      <p:sp>
        <p:nvSpPr>
          <p:cNvPr id="2" name="1 - Τίτλος"/>
          <p:cNvSpPr>
            <a:spLocks noGrp="1"/>
          </p:cNvSpPr>
          <p:nvPr>
            <p:ph type="title"/>
          </p:nvPr>
        </p:nvSpPr>
        <p:spPr/>
        <p:txBody>
          <a:bodyPr>
            <a:normAutofit fontScale="90000"/>
          </a:bodyPr>
          <a:lstStyle/>
          <a:p>
            <a:r>
              <a:rPr lang="el-GR" b="1" dirty="0" smtClean="0"/>
              <a:t>Έμμεση μη επείγουσα δοκιμασία διασταύρωσης </a:t>
            </a:r>
            <a:endParaRPr lang="el-GR"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r>
              <a:rPr lang="el-GR" dirty="0" smtClean="0"/>
              <a:t>Παρατηρούμε την ύπαρξη ή μη συγκόλλησης</a:t>
            </a:r>
          </a:p>
          <a:p>
            <a:r>
              <a:rPr lang="el-GR" dirty="0" smtClean="0"/>
              <a:t>Τα αποτελέσματα αξιολογούνται όπως και άμεση δοκιμασία διασταύρωσης</a:t>
            </a:r>
          </a:p>
        </p:txBody>
      </p:sp>
      <p:sp>
        <p:nvSpPr>
          <p:cNvPr id="2" name="1 - Τίτλος"/>
          <p:cNvSpPr>
            <a:spLocks noGrp="1"/>
          </p:cNvSpPr>
          <p:nvPr>
            <p:ph type="title"/>
          </p:nvPr>
        </p:nvSpPr>
        <p:spPr/>
        <p:txBody>
          <a:bodyPr>
            <a:normAutofit fontScale="90000"/>
          </a:bodyPr>
          <a:lstStyle/>
          <a:p>
            <a:r>
              <a:rPr lang="el-GR" b="1" dirty="0" smtClean="0"/>
              <a:t>Έμμεση μη επείγουσα δοκιμασία διασταύρωσης </a:t>
            </a:r>
            <a:endParaRPr lang="el-GR"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tretch>
            <a:fillRect/>
          </a:stretch>
        </p:blipFill>
        <p:spPr bwMode="auto">
          <a:xfrm>
            <a:off x="1493596" y="1524000"/>
            <a:ext cx="6156808" cy="4572000"/>
          </a:xfrm>
          <a:prstGeom prst="rect">
            <a:avLst/>
          </a:prstGeom>
          <a:noFill/>
          <a:ln w="9525">
            <a:noFill/>
            <a:miter lim="800000"/>
            <a:headEnd/>
            <a:tailEnd/>
          </a:ln>
          <a:effectLst/>
        </p:spPr>
      </p:pic>
      <p:sp>
        <p:nvSpPr>
          <p:cNvPr id="2" name="1 - Τίτλος"/>
          <p:cNvSpPr>
            <a:spLocks noGrp="1"/>
          </p:cNvSpPr>
          <p:nvPr>
            <p:ph type="title"/>
          </p:nvPr>
        </p:nvSpPr>
        <p:spPr/>
        <p:txBody>
          <a:bodyPr/>
          <a:lstStyle/>
          <a:p>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stretch>
            <a:fillRect/>
          </a:stretch>
        </p:blipFill>
        <p:spPr bwMode="auto">
          <a:xfrm>
            <a:off x="1414864" y="1524000"/>
            <a:ext cx="6314271" cy="4572000"/>
          </a:xfrm>
          <a:prstGeom prst="rect">
            <a:avLst/>
          </a:prstGeom>
          <a:noFill/>
          <a:ln w="9525">
            <a:noFill/>
            <a:miter lim="800000"/>
            <a:headEnd/>
            <a:tailEnd/>
          </a:ln>
          <a:effectLst/>
        </p:spPr>
      </p:pic>
      <p:sp>
        <p:nvSpPr>
          <p:cNvPr id="2" name="1 - Τίτλος"/>
          <p:cNvSpPr>
            <a:spLocks noGrp="1"/>
          </p:cNvSpPr>
          <p:nvPr>
            <p:ph type="title"/>
          </p:nvPr>
        </p:nvSpPr>
        <p:spPr/>
        <p:txBody>
          <a:bodyPr/>
          <a:lstStyle/>
          <a:p>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lnSpcReduction="10000"/>
          </a:bodyPr>
          <a:lstStyle/>
          <a:p>
            <a:r>
              <a:rPr lang="el-GR" dirty="0" smtClean="0"/>
              <a:t>Κύριο μέλημα των εργαζομένων στη τμήμα συμβατότητας  είναι η χορήγηση συμβατού αίματος στον ασθενή με σκοπό την αποφυγή ανεπιθύμητων αποτελεσμάτων που μπορούν να προκύψουν από μη συμβατή μετάγγιση καθώς και από μετάγγιση μολυσμένου, μη ελεγμένου ή κακώς συντηρημένου αίματος.</a:t>
            </a:r>
          </a:p>
          <a:p>
            <a:r>
              <a:rPr lang="el-GR" dirty="0" smtClean="0"/>
              <a:t>Οι βασικές διαδικασίες, οι οποίες εκτελούνται στο τμήμα συμβατότητας είναι ο καθορισμός της ομάδας αίματος του δότη και του δέκτη για ΑΒΟ και </a:t>
            </a:r>
            <a:r>
              <a:rPr lang="en-US" dirty="0" smtClean="0"/>
              <a:t>Rhesus</a:t>
            </a:r>
            <a:r>
              <a:rPr lang="el-GR" dirty="0" smtClean="0"/>
              <a:t> καθώς και η διασταύρωση αίματος μεταξύ δότη και δέκτη.</a:t>
            </a:r>
          </a:p>
        </p:txBody>
      </p:sp>
      <p:sp>
        <p:nvSpPr>
          <p:cNvPr id="2" name="1 - Τίτλος"/>
          <p:cNvSpPr>
            <a:spLocks noGrp="1"/>
          </p:cNvSpPr>
          <p:nvPr>
            <p:ph type="title"/>
          </p:nvPr>
        </p:nvSpPr>
        <p:spPr/>
        <p:txBody>
          <a:bodyPr/>
          <a:lstStyle/>
          <a:p>
            <a:r>
              <a:rPr lang="el-GR" b="1" dirty="0" smtClean="0"/>
              <a:t>Τμήμα συμβατότητας</a:t>
            </a:r>
            <a:endParaRPr lang="el-GR"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buNone/>
            </a:pPr>
            <a:r>
              <a:rPr lang="el-GR" dirty="0" smtClean="0"/>
              <a:t>Οι εργαζόμενοι στο τμήμα συμβατότητας : </a:t>
            </a:r>
          </a:p>
          <a:p>
            <a:r>
              <a:rPr lang="el-GR" dirty="0" smtClean="0"/>
              <a:t>Οφείλουν να χειρίζονται τις φιάλες αίματος χρησιμοποιώντας τους κανόνες αντισηψίας</a:t>
            </a:r>
          </a:p>
          <a:p>
            <a:r>
              <a:rPr lang="el-GR" dirty="0" smtClean="0"/>
              <a:t>Να μεριμνούν για την σωστή συντήρηση, ψύξη και απόψυξη του αίματος</a:t>
            </a:r>
          </a:p>
          <a:p>
            <a:r>
              <a:rPr lang="el-GR" dirty="0" smtClean="0"/>
              <a:t>Να ελέγχουν τις ειδικές σημάνσεις στους ασκούς για την αποφυγή λαθών</a:t>
            </a:r>
          </a:p>
          <a:p>
            <a:r>
              <a:rPr lang="el-GR" dirty="0" smtClean="0"/>
              <a:t>Να ακολουθούν ακριβώς τη διαδικασία της μετάγγισης</a:t>
            </a:r>
          </a:p>
          <a:p>
            <a:endParaRPr lang="el-GR" dirty="0" smtClean="0"/>
          </a:p>
          <a:p>
            <a:endParaRPr lang="el-GR" dirty="0"/>
          </a:p>
        </p:txBody>
      </p:sp>
      <p:sp>
        <p:nvSpPr>
          <p:cNvPr id="2" name="1 - Τίτλος"/>
          <p:cNvSpPr>
            <a:spLocks noGrp="1"/>
          </p:cNvSpPr>
          <p:nvPr>
            <p:ph type="title"/>
          </p:nvPr>
        </p:nvSpPr>
        <p:spPr/>
        <p:txBody>
          <a:bodyPr/>
          <a:lstStyle/>
          <a:p>
            <a:r>
              <a:rPr lang="el-GR" b="1" dirty="0" smtClean="0"/>
              <a:t>Τμήμα συμβατότητας</a:t>
            </a:r>
            <a:endParaRPr lang="el-GR"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r>
              <a:rPr lang="el-GR" dirty="0" smtClean="0"/>
              <a:t>Έντυπο δελτίο αίτησης αίματος</a:t>
            </a:r>
          </a:p>
          <a:p>
            <a:r>
              <a:rPr lang="el-GR" dirty="0" smtClean="0"/>
              <a:t>Δείγμα αίματος δέκτη</a:t>
            </a:r>
          </a:p>
          <a:p>
            <a:r>
              <a:rPr lang="el-GR" dirty="0" smtClean="0"/>
              <a:t>Ομάδα αίματος ασθενούς</a:t>
            </a:r>
          </a:p>
          <a:p>
            <a:r>
              <a:rPr lang="el-GR" dirty="0" smtClean="0"/>
              <a:t>Επιλογή αίματος για μετάγγιση </a:t>
            </a:r>
          </a:p>
          <a:p>
            <a:r>
              <a:rPr lang="el-GR" dirty="0" smtClean="0"/>
              <a:t>Διασταύρωση</a:t>
            </a:r>
          </a:p>
          <a:p>
            <a:pPr>
              <a:buNone/>
            </a:pPr>
            <a:r>
              <a:rPr lang="el-GR" dirty="0" smtClean="0"/>
              <a:t>     Με τη δοκιμασία της διασταύρωσης- συμβατότητας γίνεται </a:t>
            </a:r>
            <a:r>
              <a:rPr lang="el-GR" dirty="0"/>
              <a:t>έ</a:t>
            </a:r>
            <a:r>
              <a:rPr lang="el-GR" dirty="0" smtClean="0"/>
              <a:t>λεγχος μεταξύ του αίματος του δότη και του δέκτη που εξασφαλίζει όσο το δυνατόν περισσότερο το επιθυμητό αποτέλεσμα και μειώνει την πιθανότητα ανεπιθύμητων συμβάντων </a:t>
            </a:r>
          </a:p>
          <a:p>
            <a:pPr>
              <a:buNone/>
            </a:pPr>
            <a:endParaRPr lang="el-GR" dirty="0"/>
          </a:p>
        </p:txBody>
      </p:sp>
      <p:sp>
        <p:nvSpPr>
          <p:cNvPr id="2" name="1 - Τίτλος"/>
          <p:cNvSpPr>
            <a:spLocks noGrp="1"/>
          </p:cNvSpPr>
          <p:nvPr>
            <p:ph type="title"/>
          </p:nvPr>
        </p:nvSpPr>
        <p:spPr/>
        <p:txBody>
          <a:bodyPr/>
          <a:lstStyle/>
          <a:p>
            <a:r>
              <a:rPr lang="el-GR" b="1" dirty="0" smtClean="0"/>
              <a:t>Διαδικασία για την μετάγγιση</a:t>
            </a:r>
            <a:endParaRPr lang="el-GR"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00200"/>
            <a:ext cx="8229600" cy="4997152"/>
          </a:xfrm>
        </p:spPr>
        <p:txBody>
          <a:bodyPr>
            <a:normAutofit fontScale="92500" lnSpcReduction="10000"/>
          </a:bodyPr>
          <a:lstStyle/>
          <a:p>
            <a:pPr>
              <a:buNone/>
            </a:pPr>
            <a:r>
              <a:rPr lang="el-GR" dirty="0" smtClean="0"/>
              <a:t>    Η σύνταξη του εντύπου αυτού και η αποστολή του στο τμήμα αιμοδοσίας είναι απαραίτητη προκειμένου να ακολουθήσει ο έλεγχος συμβατότητας. Στο δελτίο αυτό αναγράφονται:</a:t>
            </a:r>
          </a:p>
          <a:p>
            <a:r>
              <a:rPr lang="el-GR" dirty="0" smtClean="0"/>
              <a:t>Το ονοματεπώνυμο και η ηλικία του ασθενούς</a:t>
            </a:r>
          </a:p>
          <a:p>
            <a:r>
              <a:rPr lang="el-GR" dirty="0" smtClean="0"/>
              <a:t>Η κλινική και τα τμήμα που νοσηλεύεται</a:t>
            </a:r>
          </a:p>
          <a:p>
            <a:r>
              <a:rPr lang="el-GR" dirty="0" smtClean="0"/>
              <a:t>Η διάγνωση- ασθένεια που πάσχει ο ασθενής</a:t>
            </a:r>
          </a:p>
          <a:p>
            <a:r>
              <a:rPr lang="el-GR" dirty="0" smtClean="0"/>
              <a:t>Η ημερομηνία και η ώρα σύνταξης του δελτίου</a:t>
            </a:r>
          </a:p>
          <a:p>
            <a:r>
              <a:rPr lang="el-GR" dirty="0" smtClean="0"/>
              <a:t>Το ιστορικό του ασθενούς</a:t>
            </a:r>
          </a:p>
          <a:p>
            <a:r>
              <a:rPr lang="el-GR" dirty="0" smtClean="0"/>
              <a:t>Ο αριθμός ομάδων αίματος</a:t>
            </a:r>
            <a:r>
              <a:rPr lang="el-GR" dirty="0"/>
              <a:t> </a:t>
            </a:r>
            <a:r>
              <a:rPr lang="el-GR" dirty="0" smtClean="0"/>
              <a:t>ή παραγώγων που ζητούνται</a:t>
            </a:r>
          </a:p>
          <a:p>
            <a:r>
              <a:rPr lang="el-GR" dirty="0" smtClean="0"/>
              <a:t>Ο επιθυμητός χρόνος  μετάγγισης και ο βαθμός επείγοντος της μετάγγισης</a:t>
            </a:r>
          </a:p>
          <a:p>
            <a:r>
              <a:rPr lang="el-GR" dirty="0" smtClean="0"/>
              <a:t>Το ονοματεπώνυμο και η υπογραφή του αιτούντος ιατρού</a:t>
            </a:r>
            <a:endParaRPr lang="el-GR" dirty="0"/>
          </a:p>
        </p:txBody>
      </p:sp>
      <p:sp>
        <p:nvSpPr>
          <p:cNvPr id="2" name="1 - Τίτλος"/>
          <p:cNvSpPr>
            <a:spLocks noGrp="1"/>
          </p:cNvSpPr>
          <p:nvPr>
            <p:ph type="title"/>
          </p:nvPr>
        </p:nvSpPr>
        <p:spPr/>
        <p:txBody>
          <a:bodyPr/>
          <a:lstStyle/>
          <a:p>
            <a:r>
              <a:rPr lang="el-GR" b="1" dirty="0" smtClean="0"/>
              <a:t>Έντυπο αίτησης αίματος</a:t>
            </a:r>
            <a:endParaRPr lang="el-GR"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tretch>
            <a:fillRect/>
          </a:stretch>
        </p:blipFill>
        <p:spPr bwMode="auto">
          <a:xfrm>
            <a:off x="1363579" y="1524000"/>
            <a:ext cx="6416842" cy="4572000"/>
          </a:xfrm>
          <a:prstGeom prst="rect">
            <a:avLst/>
          </a:prstGeom>
          <a:noFill/>
          <a:ln w="9525">
            <a:noFill/>
            <a:miter lim="800000"/>
            <a:headEnd/>
            <a:tailEnd/>
          </a:ln>
          <a:effectLst/>
        </p:spPr>
      </p:pic>
      <p:sp>
        <p:nvSpPr>
          <p:cNvPr id="2" name="1 - Τίτλος"/>
          <p:cNvSpPr>
            <a:spLocks noGrp="1"/>
          </p:cNvSpPr>
          <p:nvPr>
            <p:ph type="title"/>
          </p:nvPr>
        </p:nvSpPr>
        <p:spPr/>
        <p:txBody>
          <a:bodyPr/>
          <a:lstStyle/>
          <a:p>
            <a:endParaRPr lang="el-G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Χαρτί">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362</TotalTime>
  <Words>1496</Words>
  <Application>Microsoft Office PowerPoint</Application>
  <PresentationFormat>Προβολή στην οθόνη (4:3)</PresentationFormat>
  <Paragraphs>134</Paragraphs>
  <Slides>26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26</vt:i4>
      </vt:variant>
    </vt:vector>
  </HeadingPairs>
  <TitlesOfParts>
    <vt:vector size="27" baseType="lpstr">
      <vt:lpstr>Χαρτί</vt:lpstr>
      <vt:lpstr>Μάθημα: Αιμοδοσία Γ’ εξάμηνο</vt:lpstr>
      <vt:lpstr>Τμήμα συμβατότητας</vt:lpstr>
      <vt:lpstr>Διαφάνεια 3</vt:lpstr>
      <vt:lpstr>Διαφάνεια 4</vt:lpstr>
      <vt:lpstr>Τμήμα συμβατότητας</vt:lpstr>
      <vt:lpstr>Τμήμα συμβατότητας</vt:lpstr>
      <vt:lpstr>Διαδικασία για την μετάγγιση</vt:lpstr>
      <vt:lpstr>Έντυπο αίτησης αίματος</vt:lpstr>
      <vt:lpstr>Διαφάνεια 9</vt:lpstr>
      <vt:lpstr>Διαδικασία για την μετάγγιση</vt:lpstr>
      <vt:lpstr>Διασταύρωση</vt:lpstr>
      <vt:lpstr>Μετάγγιση αίματος σε επείγουσες καταστάσεις</vt:lpstr>
      <vt:lpstr>Τεχνικές ελέγχου συμβατότητας</vt:lpstr>
      <vt:lpstr>Άμεση επείγουσα δοκιμασία διασταύρωσης</vt:lpstr>
      <vt:lpstr>Άμεση επείγουσα δοκιμασία διασταύρωσης</vt:lpstr>
      <vt:lpstr>Άμεση επείγουσα δοκιμασία διασταύρωσης</vt:lpstr>
      <vt:lpstr>Άμεση επείγουσα δοκιμασία διασταύρωσης</vt:lpstr>
      <vt:lpstr>Άμεση επείγουσα δοκιμασία διασταύρωσης</vt:lpstr>
      <vt:lpstr>Άμεση επείγουσα δοκιμασία διασταύρωσης</vt:lpstr>
      <vt:lpstr>Έμμεση μη επείγουσα δοκιμασία διασταύρωσης </vt:lpstr>
      <vt:lpstr>Έμμεση μη επείγουσα δοκιμασία διασταύρωσης </vt:lpstr>
      <vt:lpstr>Έμμεση μη επείγουσα δοκιμασία διασταύρωσης </vt:lpstr>
      <vt:lpstr>Έμμεση μη επείγουσα δοκιμασία διασταύρωσης </vt:lpstr>
      <vt:lpstr>Έμμεση μη επείγουσα δοκιμασία διασταύρωσης </vt:lpstr>
      <vt:lpstr>Έμμεση μη επείγουσα δοκιμασία διασταύρωσης </vt:lpstr>
      <vt:lpstr>Έμμεση μη επείγουσα δοκιμασία διασταύρωσης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Μάθημα: Αιμοδοσία Γ’ εξάμηνο</dc:title>
  <dc:creator>User</dc:creator>
  <cp:lastModifiedBy>User</cp:lastModifiedBy>
  <cp:revision>34</cp:revision>
  <dcterms:created xsi:type="dcterms:W3CDTF">1980-03-20T23:06:35Z</dcterms:created>
  <dcterms:modified xsi:type="dcterms:W3CDTF">1980-03-21T18:24:06Z</dcterms:modified>
</cp:coreProperties>
</file>