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89AD-0CD6-4B4A-93EA-8CBA9AD66587}" type="datetimeFigureOut">
              <a:rPr lang="el-GR" smtClean="0"/>
              <a:pPr/>
              <a:t>22/2/1980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307DE-EE0F-44E8-A080-D9C37160C75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ΓΡΑΠΤΕΣ ΕΡΓΑΣΙΕΣ - ΟΔΗΓΙΕΣ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ΣΑΕΚ ΣΙΝΔΟΥ</a:t>
            </a:r>
          </a:p>
          <a:p>
            <a:r>
              <a:rPr lang="el-GR" dirty="0" smtClean="0"/>
              <a:t>ΜΑΘΗΜΑ:ΑΙΜΟΔΟΣΙΑ</a:t>
            </a:r>
          </a:p>
          <a:p>
            <a:r>
              <a:rPr lang="el-GR" dirty="0" smtClean="0"/>
              <a:t>Γ ΕΞΑΜΗΝΟ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Συζήτηση-Συμπεράσματα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Σύνοψη συμπερασμάτων</a:t>
            </a:r>
          </a:p>
          <a:p>
            <a:r>
              <a:rPr lang="el-GR" dirty="0" smtClean="0"/>
              <a:t>Προβλήματα </a:t>
            </a:r>
            <a:r>
              <a:rPr lang="el-GR" dirty="0"/>
              <a:t>που προκύπτουν και πιθανόν θέτουμε ερωτήματα προς μελλοντική διερεύνηση. </a:t>
            </a:r>
          </a:p>
          <a:p>
            <a:r>
              <a:rPr lang="el-GR" dirty="0" smtClean="0"/>
              <a:t>Σημαντική</a:t>
            </a:r>
            <a:r>
              <a:rPr lang="el-GR" dirty="0"/>
              <a:t>: η σύνθεση των βασικών αποτελεσμάτων της επιστημονικής  εργασίας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Αποφυγή χρήσης πρώτου </a:t>
            </a:r>
            <a:r>
              <a:rPr lang="el-GR" dirty="0" smtClean="0"/>
              <a:t>προσώπου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/>
          </a:p>
          <a:p>
            <a:r>
              <a:rPr lang="el-GR" dirty="0"/>
              <a:t>•Η χρήση προσωπικών   αντωνυμιών όπως «εγώ», ή «εμείς» πρέπει να αποφεύγεται.</a:t>
            </a:r>
          </a:p>
          <a:p>
            <a:r>
              <a:rPr lang="el-GR" dirty="0"/>
              <a:t>•Για παράδειγμα, καλό είναι να αποφευχθεί η έκφραση «θέλω να αναφέρω..», και να χρησιμοποιηθεί η έκφραση «ο ερευνητής ή το κείμενο ή η έρευνα αναφέρει....».</a:t>
            </a:r>
          </a:p>
          <a:p>
            <a:r>
              <a:rPr lang="el-GR" dirty="0"/>
              <a:t>•Δηλαδή, γίνεται αναφορά σε τρίτο πρόσωπο ή χρήση άλλης απρόσωπης αναφοράς.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ΛΟΓΟΚΛΟΠΗ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Μην </a:t>
            </a:r>
            <a:r>
              <a:rPr lang="el-GR" dirty="0"/>
              <a:t>αντιγράφετε </a:t>
            </a:r>
          </a:p>
          <a:p>
            <a:r>
              <a:rPr lang="el-GR" dirty="0" smtClean="0"/>
              <a:t>από </a:t>
            </a:r>
            <a:r>
              <a:rPr lang="el-GR" dirty="0"/>
              <a:t>ιστοσελίδες, </a:t>
            </a:r>
          </a:p>
          <a:p>
            <a:r>
              <a:rPr lang="el-GR" dirty="0" smtClean="0"/>
              <a:t>διπλωματικές</a:t>
            </a:r>
            <a:r>
              <a:rPr lang="el-GR" dirty="0"/>
              <a:t>, </a:t>
            </a:r>
          </a:p>
          <a:p>
            <a:r>
              <a:rPr lang="el-GR" dirty="0" smtClean="0"/>
              <a:t>άρθρα </a:t>
            </a:r>
            <a:r>
              <a:rPr lang="el-GR" dirty="0"/>
              <a:t>ή μεταξύ σας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Βιβλιογραφικές Αναφορές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l-GR" dirty="0"/>
          </a:p>
          <a:p>
            <a:r>
              <a:rPr lang="el-GR" dirty="0" smtClean="0"/>
              <a:t>Όλα </a:t>
            </a:r>
            <a:r>
              <a:rPr lang="el-GR" dirty="0"/>
              <a:t>τα συστήματα βιβλιογραφικών αναφορών παρέχουν τις ίδιες βασικές πληροφορίες </a:t>
            </a:r>
          </a:p>
          <a:p>
            <a:r>
              <a:rPr lang="el-GR" dirty="0" smtClean="0"/>
              <a:t>Ονόματα </a:t>
            </a:r>
            <a:r>
              <a:rPr lang="el-GR" dirty="0"/>
              <a:t>συγγραφέων </a:t>
            </a:r>
          </a:p>
          <a:p>
            <a:r>
              <a:rPr lang="el-GR" dirty="0" smtClean="0"/>
              <a:t>Τίτλο </a:t>
            </a:r>
            <a:r>
              <a:rPr lang="el-GR" dirty="0"/>
              <a:t>εργασίας </a:t>
            </a:r>
          </a:p>
          <a:p>
            <a:r>
              <a:rPr lang="el-GR" dirty="0" smtClean="0"/>
              <a:t>Περιοδικό </a:t>
            </a:r>
            <a:r>
              <a:rPr lang="el-GR" dirty="0"/>
              <a:t>όπου δημοσιεύθηκε η εργασία (όνομα, έτος, τεύχος, αριθμό σελίδων) </a:t>
            </a:r>
          </a:p>
          <a:p>
            <a:r>
              <a:rPr lang="el-GR" dirty="0" smtClean="0"/>
              <a:t>1</a:t>
            </a:r>
            <a:r>
              <a:rPr lang="el-GR" dirty="0"/>
              <a:t>. Τα συστήματα διαφέρουν στη μορφοποίηση Σύστημα </a:t>
            </a:r>
            <a:r>
              <a:rPr lang="el-GR" dirty="0" err="1"/>
              <a:t>Vancouver</a:t>
            </a:r>
            <a:r>
              <a:rPr lang="el-GR" dirty="0"/>
              <a:t>: Οι δημοσιεύσεις που αναφέρονται στο κείμενο είναι αριθμημένες με τη σειρά. Ο αριθμός βρίσκεται είτε σε αγκύλες είτε σε δείκτη. </a:t>
            </a:r>
          </a:p>
          <a:p>
            <a:r>
              <a:rPr lang="el-GR" dirty="0" smtClean="0"/>
              <a:t>2</a:t>
            </a:r>
            <a:r>
              <a:rPr lang="el-GR" dirty="0"/>
              <a:t>. Οι βιβλιογραφικές αναφορές παρατίθενται με τη ΣΕΙΡΑ με την οποία εμφανίζονται στο κείμενο. Σύστημα </a:t>
            </a:r>
            <a:r>
              <a:rPr lang="el-GR" dirty="0" err="1"/>
              <a:t>Harvard</a:t>
            </a:r>
            <a:r>
              <a:rPr lang="el-GR" dirty="0"/>
              <a:t>: Στο κείμενο οι αναφορές θα πρέπει να γίνονται με επίθετο και ημερομηνία (</a:t>
            </a:r>
            <a:r>
              <a:rPr lang="el-GR" dirty="0" err="1"/>
              <a:t>Brown</a:t>
            </a:r>
            <a:r>
              <a:rPr lang="el-GR" dirty="0"/>
              <a:t>, 2002). Χρησιμοποιήστε το </a:t>
            </a:r>
            <a:r>
              <a:rPr lang="el-GR" dirty="0" err="1"/>
              <a:t>etal</a:t>
            </a:r>
            <a:r>
              <a:rPr lang="el-GR" dirty="0"/>
              <a:t>.(και συν.) όπου έχετε αναφορές με περισσότερους από δυο συγγραφείς. Στο βιβλιογραφικό κατάλογο, οι αναφορές παρατίθενται με αλφαβητική σειρά.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Harvard system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l-GR" dirty="0"/>
          </a:p>
          <a:p>
            <a:r>
              <a:rPr lang="el-GR" dirty="0" smtClean="0"/>
              <a:t>Στο </a:t>
            </a:r>
            <a:r>
              <a:rPr lang="el-GR" dirty="0"/>
              <a:t>βιβλιογραφικό κατάλογο στο τέλος της εργασίας, οι αναφορές θα πρέπει να γράφονται με αλφαβητική σειρά </a:t>
            </a:r>
          </a:p>
          <a:p>
            <a:r>
              <a:rPr lang="en-US" dirty="0" err="1" smtClean="0"/>
              <a:t>Pappa</a:t>
            </a:r>
            <a:r>
              <a:rPr lang="en-US" dirty="0" smtClean="0"/>
              <a:t> </a:t>
            </a:r>
            <a:r>
              <a:rPr lang="en-US" dirty="0"/>
              <a:t>E, </a:t>
            </a:r>
            <a:r>
              <a:rPr lang="en-US" dirty="0" err="1"/>
              <a:t>KontodimopoulosN</a:t>
            </a:r>
            <a:r>
              <a:rPr lang="en-US" dirty="0"/>
              <a:t>, </a:t>
            </a:r>
            <a:r>
              <a:rPr lang="en-US" dirty="0" err="1"/>
              <a:t>NiakasD</a:t>
            </a:r>
            <a:r>
              <a:rPr lang="en-US" dirty="0"/>
              <a:t>. (2005). Validation and </a:t>
            </a:r>
            <a:r>
              <a:rPr lang="en-US" dirty="0" err="1"/>
              <a:t>norming</a:t>
            </a:r>
            <a:r>
              <a:rPr lang="en-US" dirty="0"/>
              <a:t> of the Greek SF-36 Health Survey. Quality of Life Research, 14, 1433-1438. </a:t>
            </a:r>
          </a:p>
          <a:p>
            <a:r>
              <a:rPr lang="en-US" dirty="0" smtClean="0"/>
              <a:t>Sawyer</a:t>
            </a:r>
            <a:r>
              <a:rPr lang="en-US" dirty="0"/>
              <a:t>, S., &amp; Tapia, A. (2005). The </a:t>
            </a:r>
            <a:r>
              <a:rPr lang="en-US" dirty="0" err="1"/>
              <a:t>sociotechnical</a:t>
            </a:r>
            <a:r>
              <a:rPr lang="en-US" dirty="0"/>
              <a:t> nature of mobile computing work: Evidence from a study of policing in the United States. International Journal of Technology and Human Interaction, 1(3), 1-14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Vancouver system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l-GR" dirty="0"/>
          </a:p>
          <a:p>
            <a:r>
              <a:rPr lang="en-US" dirty="0"/>
              <a:t>•1. Sawyer, S., &amp; Tapia, A. (2005). The </a:t>
            </a:r>
            <a:r>
              <a:rPr lang="en-US" dirty="0" err="1"/>
              <a:t>sociotechnical</a:t>
            </a:r>
            <a:r>
              <a:rPr lang="en-US" dirty="0"/>
              <a:t> nature of mobile computing work: Evidence from a study of policing in the United States. International Journal of Technology and Human Interaction, 1(3), 1-14.</a:t>
            </a:r>
          </a:p>
          <a:p>
            <a:r>
              <a:rPr lang="en-US" dirty="0"/>
              <a:t>•2. </a:t>
            </a:r>
            <a:r>
              <a:rPr lang="en-US" dirty="0" err="1"/>
              <a:t>Pappa</a:t>
            </a:r>
            <a:r>
              <a:rPr lang="en-US" dirty="0"/>
              <a:t> E, </a:t>
            </a:r>
            <a:r>
              <a:rPr lang="en-US" dirty="0" err="1"/>
              <a:t>KontodimopoulosN</a:t>
            </a:r>
            <a:r>
              <a:rPr lang="en-US" dirty="0"/>
              <a:t>, </a:t>
            </a:r>
            <a:r>
              <a:rPr lang="en-US" dirty="0" err="1"/>
              <a:t>NiakasD</a:t>
            </a:r>
            <a:r>
              <a:rPr lang="en-US" dirty="0"/>
              <a:t>. (2005). Validation and </a:t>
            </a:r>
            <a:r>
              <a:rPr lang="en-US" dirty="0" err="1"/>
              <a:t>norming</a:t>
            </a:r>
            <a:r>
              <a:rPr lang="en-US" dirty="0"/>
              <a:t> of the Greek SF-36 Health Survey. Quality of Life Research, 14, 1433-1438.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προσφέρει η συγγραφή μιας εργασίας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Δυνατότητα </a:t>
            </a:r>
            <a:r>
              <a:rPr lang="el-GR" dirty="0"/>
              <a:t>να διερευνηθεί σε βάθος το συγκεκριμένο θέμα </a:t>
            </a:r>
          </a:p>
          <a:p>
            <a:r>
              <a:rPr lang="el-GR" dirty="0" smtClean="0"/>
              <a:t>Κατανόηση </a:t>
            </a:r>
            <a:r>
              <a:rPr lang="el-GR" dirty="0"/>
              <a:t>εννοιών </a:t>
            </a:r>
          </a:p>
          <a:p>
            <a:r>
              <a:rPr lang="el-GR" dirty="0" smtClean="0"/>
              <a:t>Έκφραση </a:t>
            </a:r>
            <a:r>
              <a:rPr lang="el-GR" dirty="0"/>
              <a:t>και υποστήριξη προσωπικών απόψεων και ιδεών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/>
              <a:t>Αναζήτηση βιβλίων και άρθρων που αναφέρονται στο θέμα</a:t>
            </a:r>
          </a:p>
          <a:p>
            <a:pPr>
              <a:buNone/>
            </a:pPr>
            <a:r>
              <a:rPr lang="el-GR" dirty="0"/>
              <a:t>Αναζήτηση στο </a:t>
            </a:r>
          </a:p>
          <a:p>
            <a:r>
              <a:rPr lang="en-US" dirty="0"/>
              <a:t>-http://www.google.gr/ </a:t>
            </a:r>
          </a:p>
          <a:p>
            <a:r>
              <a:rPr lang="en-US" dirty="0"/>
              <a:t>-http://scholar.google.gr -http://www.ncbi.nlm.nih.gov/sites/entrez?db=PubMed </a:t>
            </a:r>
            <a:endParaRPr lang="el-GR" dirty="0" smtClean="0"/>
          </a:p>
          <a:p>
            <a:r>
              <a:rPr lang="el-GR" dirty="0" smtClean="0"/>
              <a:t>Βιβλιοθήκες πανεπιστημίων</a:t>
            </a:r>
          </a:p>
          <a:p>
            <a:r>
              <a:rPr lang="el-GR" dirty="0" smtClean="0"/>
              <a:t>Διπλωματικές και διδακτορικές εργασίες</a:t>
            </a:r>
          </a:p>
          <a:p>
            <a:r>
              <a:rPr lang="el-GR" dirty="0" smtClean="0"/>
              <a:t>Επιστημονικά </a:t>
            </a:r>
            <a:r>
              <a:rPr lang="el-GR" dirty="0" smtClean="0"/>
              <a:t>βιβλία</a:t>
            </a:r>
            <a:endParaRPr lang="en-US" dirty="0" smtClean="0"/>
          </a:p>
          <a:p>
            <a:r>
              <a:rPr lang="el-GR" dirty="0" smtClean="0"/>
              <a:t>Ιστοσελίδες οργανισμών</a:t>
            </a:r>
            <a:r>
              <a:rPr lang="en-US" dirty="0" smtClean="0"/>
              <a:t> </a:t>
            </a:r>
            <a:r>
              <a:rPr lang="el-GR" smtClean="0"/>
              <a:t>π.χ. </a:t>
            </a:r>
            <a:r>
              <a:rPr lang="el-GR" dirty="0" smtClean="0"/>
              <a:t>ΠΟΥ, </a:t>
            </a:r>
            <a:r>
              <a:rPr lang="en-US" dirty="0" smtClean="0"/>
              <a:t>CDC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PUBMED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0000" lnSpcReduction="20000"/>
          </a:bodyPr>
          <a:lstStyle/>
          <a:p>
            <a:endParaRPr lang="el-GR" dirty="0"/>
          </a:p>
          <a:p>
            <a:pPr>
              <a:buNone/>
            </a:pPr>
            <a:r>
              <a:rPr lang="el-GR" dirty="0" smtClean="0"/>
              <a:t>      Οι </a:t>
            </a:r>
            <a:r>
              <a:rPr lang="el-GR" dirty="0"/>
              <a:t>λογικοί τελεστές AND, OR και NOT αποτελούν μια εξαιρετικά σημαντική επιλογή αναζήτησης στο </a:t>
            </a:r>
            <a:r>
              <a:rPr lang="el-GR" dirty="0" err="1"/>
              <a:t>PubMedκαι</a:t>
            </a:r>
            <a:r>
              <a:rPr lang="el-GR" dirty="0"/>
              <a:t> η σωστή χρήση τους αυξάνει σημαντικά την εγκυρότητα της αναζήτησης. </a:t>
            </a:r>
          </a:p>
          <a:p>
            <a:endParaRPr lang="el-GR" dirty="0" smtClean="0"/>
          </a:p>
          <a:p>
            <a:r>
              <a:rPr lang="el-GR" dirty="0" smtClean="0"/>
              <a:t>AND </a:t>
            </a:r>
            <a:r>
              <a:rPr lang="el-GR" dirty="0"/>
              <a:t>(ΚΑΙ) εάν χρησιμοποιηθεί ο τελεστής AND (ΚΑΙ) για τη σύνδεση μεταξύ των λέξεων κλειδιών, τότε θα προκύψουν οι βιβλιογραφικές αναφορές που περιλαμβάνουν όλες τις λέξεις-κλειδιά </a:t>
            </a:r>
          </a:p>
          <a:p>
            <a:r>
              <a:rPr lang="el-GR" dirty="0" smtClean="0"/>
              <a:t>OR </a:t>
            </a:r>
            <a:r>
              <a:rPr lang="el-GR" dirty="0"/>
              <a:t>(Ή) Εάν χρησιμοποιηθεί ο τελεστής OR (Ή) για τη σύνδεση μεταξύ των λέξεων κλειδιών, τότε θα προκύψουν οι βιβλιογραφικές αναφορές που περιλαμβάνουν τουλάχιστον μια από τις λέξεις-κλειδιά </a:t>
            </a:r>
          </a:p>
          <a:p>
            <a:r>
              <a:rPr lang="el-GR" dirty="0" smtClean="0"/>
              <a:t>NOT </a:t>
            </a:r>
            <a:r>
              <a:rPr lang="el-GR" dirty="0"/>
              <a:t>(OXI) Εάν χρησιμοποιηθεί ο τελεστής NOT (ΟΧΙ) για τη σύνδεση μεταξύ των λέξεων κλειδιών, τότε θα προκύψουν οι βιβλιογραφικές αναφορές που περιλαμβάνουν την πρώτη λέξη-κλειδί και όχι τη δεύτερη λέξη-κλειδί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οδηγίες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Μέγεθος </a:t>
            </a:r>
            <a:r>
              <a:rPr lang="el-GR" dirty="0"/>
              <a:t>Εργασιών </a:t>
            </a:r>
          </a:p>
          <a:p>
            <a:r>
              <a:rPr lang="el-GR" dirty="0" smtClean="0"/>
              <a:t>Λέξεις</a:t>
            </a:r>
            <a:r>
              <a:rPr lang="el-GR" dirty="0"/>
              <a:t>: </a:t>
            </a:r>
            <a:r>
              <a:rPr lang="el-GR" dirty="0" smtClean="0"/>
              <a:t>μέχρι 1000 </a:t>
            </a:r>
            <a:r>
              <a:rPr lang="el-GR" dirty="0"/>
              <a:t>/ σελίδες </a:t>
            </a:r>
            <a:r>
              <a:rPr lang="el-GR" dirty="0" smtClean="0"/>
              <a:t>2-3 (δεν </a:t>
            </a:r>
            <a:r>
              <a:rPr lang="el-GR" dirty="0"/>
              <a:t>υπολογίζονται: η πρώτη σελίδα τίτλου, τα περιεχόμενα, η περίληψη, η βιβλιογραφία και τα παραρτήματα) </a:t>
            </a:r>
          </a:p>
          <a:p>
            <a:r>
              <a:rPr lang="el-GR" dirty="0" smtClean="0"/>
              <a:t>Γραμματοσειρά </a:t>
            </a:r>
            <a:r>
              <a:rPr lang="en-US" dirty="0" err="1"/>
              <a:t>TimesNewRomanGreek</a:t>
            </a:r>
            <a:r>
              <a:rPr lang="en-US" dirty="0"/>
              <a:t>, </a:t>
            </a:r>
          </a:p>
          <a:p>
            <a:r>
              <a:rPr lang="el-GR" dirty="0" smtClean="0"/>
              <a:t>μέγεθος </a:t>
            </a:r>
            <a:r>
              <a:rPr lang="el-GR" dirty="0"/>
              <a:t>γραμματοσειράς 12, </a:t>
            </a:r>
          </a:p>
          <a:p>
            <a:r>
              <a:rPr lang="el-GR" dirty="0" smtClean="0"/>
              <a:t>διάστιχο </a:t>
            </a:r>
            <a:r>
              <a:rPr lang="el-GR" dirty="0"/>
              <a:t>παραγράφου 1,5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Οργάνωση του υλικού που έχουμε συλλέξει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ΠΕΡΙΛΗΨΗ (200-250 λέξεις) -Λέξεις κλειδιά</a:t>
            </a:r>
          </a:p>
          <a:p>
            <a:r>
              <a:rPr lang="el-GR" dirty="0" smtClean="0"/>
              <a:t>ΠΙΝΑΚΑΣ ΠΕΡΙΕΧΟΜΕΝΩΝ</a:t>
            </a:r>
            <a:endParaRPr lang="el-GR" dirty="0"/>
          </a:p>
          <a:p>
            <a:r>
              <a:rPr lang="el-GR" dirty="0" smtClean="0"/>
              <a:t>ΕΙΣΑΓΩΓΗ </a:t>
            </a:r>
            <a:endParaRPr lang="el-GR" dirty="0"/>
          </a:p>
          <a:p>
            <a:r>
              <a:rPr lang="el-GR" dirty="0" smtClean="0"/>
              <a:t>ΚΥΡΙΟ </a:t>
            </a:r>
            <a:r>
              <a:rPr lang="el-GR" dirty="0"/>
              <a:t>ΜΕΡΟΣ (Δόμηση κεφαλαίων) </a:t>
            </a:r>
          </a:p>
          <a:p>
            <a:r>
              <a:rPr lang="el-GR" dirty="0" smtClean="0"/>
              <a:t>ΣΥΜΠΕΡΑΣΜΑΤΑ </a:t>
            </a:r>
            <a:endParaRPr lang="el-GR" dirty="0"/>
          </a:p>
          <a:p>
            <a:r>
              <a:rPr lang="el-GR" dirty="0" smtClean="0"/>
              <a:t>ΒΙΒΛΙΟΓΡΑΦΙΚΕΣ </a:t>
            </a:r>
            <a:r>
              <a:rPr lang="el-GR" dirty="0"/>
              <a:t>ΑΝΑΦΟΡΕΣ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l-GR" b="1" dirty="0" smtClean="0"/>
              <a:t>«</a:t>
            </a:r>
            <a:r>
              <a:rPr lang="el-GR" b="1" dirty="0"/>
              <a:t>Τίτλος» </a:t>
            </a:r>
            <a:r>
              <a:rPr lang="el-GR" dirty="0"/>
              <a:t>(όχι αναγραφή του θέματος) </a:t>
            </a:r>
            <a:r>
              <a:rPr lang="el-GR" dirty="0" smtClean="0"/>
              <a:t>Ένας </a:t>
            </a:r>
            <a:r>
              <a:rPr lang="el-GR" dirty="0"/>
              <a:t>τίτλος που να περιγράφει το περιεχόμενο της εργασίας</a:t>
            </a:r>
          </a:p>
          <a:p>
            <a:r>
              <a:rPr lang="el-GR" b="1" dirty="0"/>
              <a:t>«Περίληψη» </a:t>
            </a:r>
            <a:r>
              <a:rPr lang="el-GR" dirty="0"/>
              <a:t>(100)λέξεις </a:t>
            </a:r>
            <a:r>
              <a:rPr lang="el-GR" dirty="0" smtClean="0"/>
              <a:t>Πολύ </a:t>
            </a:r>
            <a:r>
              <a:rPr lang="el-GR" dirty="0"/>
              <a:t>σύντομη επισκόπηση του περιεχομένου της εργασίας και παρουσίαση των κύριων ευρημάτων ή συμπερασμάτων της εργασίας.</a:t>
            </a:r>
          </a:p>
          <a:p>
            <a:r>
              <a:rPr lang="el-GR" b="1" dirty="0"/>
              <a:t>ΣΚΟΠΟΣ </a:t>
            </a:r>
            <a:r>
              <a:rPr lang="el-GR" dirty="0"/>
              <a:t>….Αντικείμενο της εργασίας…</a:t>
            </a:r>
          </a:p>
          <a:p>
            <a:r>
              <a:rPr lang="el-GR" b="1" dirty="0"/>
              <a:t>ΜΕΘΟΔΟΛΟΓΙΑ</a:t>
            </a:r>
            <a:r>
              <a:rPr lang="el-GR" dirty="0" smtClean="0"/>
              <a:t>…. Στο πλαίσιο </a:t>
            </a:r>
            <a:r>
              <a:rPr lang="el-GR" dirty="0"/>
              <a:t>της εργασίας </a:t>
            </a:r>
            <a:r>
              <a:rPr lang="el-GR" dirty="0" smtClean="0"/>
              <a:t>μελετήθηκαν …και διεθνής </a:t>
            </a:r>
            <a:r>
              <a:rPr lang="el-GR" dirty="0"/>
              <a:t>βιβλιογραφία..</a:t>
            </a:r>
          </a:p>
          <a:p>
            <a:r>
              <a:rPr lang="el-GR" b="1" dirty="0" err="1" smtClean="0"/>
              <a:t>Συμπεράσματα</a:t>
            </a:r>
            <a:r>
              <a:rPr lang="el-GR" dirty="0" err="1" smtClean="0"/>
              <a:t>–προτάσεις</a:t>
            </a:r>
            <a:r>
              <a:rPr lang="el-GR" dirty="0"/>
              <a:t>…</a:t>
            </a:r>
          </a:p>
          <a:p>
            <a:pPr>
              <a:buNone/>
            </a:pPr>
            <a:r>
              <a:rPr lang="el-GR" dirty="0" err="1" smtClean="0"/>
              <a:t>Π.χ</a:t>
            </a:r>
            <a:r>
              <a:rPr lang="el-GR" dirty="0" smtClean="0"/>
              <a:t> Σε </a:t>
            </a:r>
            <a:r>
              <a:rPr lang="el-GR" dirty="0"/>
              <a:t>παγκόσμιο </a:t>
            </a:r>
            <a:r>
              <a:rPr lang="el-GR" dirty="0" smtClean="0"/>
              <a:t>επίπεδο …και </a:t>
            </a:r>
            <a:r>
              <a:rPr lang="el-GR" dirty="0" err="1" smtClean="0"/>
              <a:t>ετσι</a:t>
            </a:r>
            <a:r>
              <a:rPr lang="el-GR" dirty="0" smtClean="0"/>
              <a:t> πρέπει </a:t>
            </a:r>
            <a:r>
              <a:rPr lang="el-GR" dirty="0"/>
              <a:t>όλοι να…. </a:t>
            </a:r>
          </a:p>
          <a:p>
            <a:pPr>
              <a:buNone/>
            </a:pPr>
            <a:r>
              <a:rPr lang="el-GR" dirty="0"/>
              <a:t>Στην παρούσα εργασία για να μελετηθούν καλύτερα… αναπτύχθηκαν </a:t>
            </a:r>
            <a:r>
              <a:rPr lang="el-GR" dirty="0" err="1" smtClean="0"/>
              <a:t>ολοι</a:t>
            </a:r>
            <a:r>
              <a:rPr lang="el-GR" dirty="0" smtClean="0"/>
              <a:t> οι </a:t>
            </a:r>
            <a:r>
              <a:rPr lang="el-GR" dirty="0"/>
              <a:t>κανόνες…</a:t>
            </a:r>
          </a:p>
          <a:p>
            <a:pPr>
              <a:buNone/>
            </a:pPr>
            <a:r>
              <a:rPr lang="el-GR" dirty="0"/>
              <a:t>Παράλληλα έγινε αναφορά…</a:t>
            </a:r>
          </a:p>
          <a:p>
            <a:pPr>
              <a:buNone/>
            </a:pPr>
            <a:r>
              <a:rPr lang="el-GR" dirty="0"/>
              <a:t>Γράφεται μετά την ολοκλήρωση της εργασίας.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«Εισαγωγή</a:t>
            </a:r>
            <a:r>
              <a:rPr lang="el-GR" sz="2400" dirty="0" smtClean="0"/>
              <a:t>» Συνοπτική </a:t>
            </a:r>
            <a:r>
              <a:rPr lang="el-GR" sz="2400" dirty="0"/>
              <a:t>περιγραφή του θέματος με ανάλυση των βασικών εννοιών της εργασίας και οριοθέτηση αυτών αλλά και το πλαίσιο των ερωτημάτων στα σύγχρονα δεδομένα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/>
          </a:p>
          <a:p>
            <a:r>
              <a:rPr lang="el-GR" dirty="0" smtClean="0"/>
              <a:t> </a:t>
            </a:r>
            <a:r>
              <a:rPr lang="el-GR" dirty="0"/>
              <a:t>Παρουσίαση υφιστάμενης γνώσης –ίσως και στατιστικά στοιχεία..</a:t>
            </a:r>
          </a:p>
          <a:p>
            <a:r>
              <a:rPr lang="el-GR" dirty="0" smtClean="0"/>
              <a:t>Σύντομη </a:t>
            </a:r>
            <a:r>
              <a:rPr lang="el-GR" dirty="0"/>
              <a:t>περιγραφή του σκοπού της έρευνας </a:t>
            </a:r>
          </a:p>
          <a:p>
            <a:r>
              <a:rPr lang="el-GR" dirty="0" smtClean="0"/>
              <a:t>Ποιο </a:t>
            </a:r>
            <a:r>
              <a:rPr lang="el-GR" dirty="0"/>
              <a:t>είναι το κενό γνώσης που έπρεπε να καλυφθεί με την έρευνα αυτή; Όχι «άχρηστες» επεξηγήσεις ευρείας γνώσης του θέματος </a:t>
            </a:r>
          </a:p>
          <a:p>
            <a:r>
              <a:rPr lang="el-GR" dirty="0" smtClean="0"/>
              <a:t>Προσοχή</a:t>
            </a:r>
            <a:r>
              <a:rPr lang="el-GR" dirty="0"/>
              <a:t>: ΆΛΛΟ ΠΕΡΙΛΗΨΗ ΚΑΙ ΆΛΛΟ ΕΙΣΑΓΩΓΉ! </a:t>
            </a:r>
          </a:p>
          <a:p>
            <a:r>
              <a:rPr lang="el-GR" dirty="0" smtClean="0"/>
              <a:t>Η </a:t>
            </a:r>
            <a:r>
              <a:rPr lang="el-GR" dirty="0"/>
              <a:t>εισαγωγή θα πρέπει να περιέχει: </a:t>
            </a:r>
            <a:r>
              <a:rPr lang="el-GR" dirty="0" smtClean="0"/>
              <a:t>Τα </a:t>
            </a:r>
            <a:r>
              <a:rPr lang="el-GR" dirty="0"/>
              <a:t>κύρια ερωτήματα προς </a:t>
            </a:r>
            <a:r>
              <a:rPr lang="el-GR" dirty="0" smtClean="0"/>
              <a:t>απάντηση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Κυρίως θέμα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 smtClean="0"/>
              <a:t>Ανάπτυξη </a:t>
            </a:r>
            <a:r>
              <a:rPr lang="el-GR" dirty="0"/>
              <a:t>εννοιών</a:t>
            </a:r>
          </a:p>
          <a:p>
            <a:r>
              <a:rPr lang="el-GR" dirty="0" smtClean="0"/>
              <a:t>Απάντηση </a:t>
            </a:r>
            <a:r>
              <a:rPr lang="el-GR" dirty="0"/>
              <a:t>στα ζητήματα της εργασίας</a:t>
            </a:r>
          </a:p>
          <a:p>
            <a:r>
              <a:rPr lang="el-GR" dirty="0" smtClean="0"/>
              <a:t>Κριτική </a:t>
            </a:r>
            <a:r>
              <a:rPr lang="el-GR" dirty="0"/>
              <a:t>αποτίμηση </a:t>
            </a:r>
          </a:p>
          <a:p>
            <a:r>
              <a:rPr lang="el-GR" dirty="0" smtClean="0"/>
              <a:t>Σύγκριση </a:t>
            </a:r>
            <a:endParaRPr lang="el-GR" dirty="0"/>
          </a:p>
          <a:p>
            <a:r>
              <a:rPr lang="el-GR" dirty="0" smtClean="0"/>
              <a:t>Διαγράμματα</a:t>
            </a:r>
            <a:endParaRPr lang="el-GR" dirty="0"/>
          </a:p>
          <a:p>
            <a:r>
              <a:rPr lang="el-GR" dirty="0" smtClean="0"/>
              <a:t>Εικόνες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860</Words>
  <Application>Microsoft Office PowerPoint</Application>
  <PresentationFormat>Προβολή στην οθόνη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ΓΡΑΠΤΕΣ ΕΡΓΑΣΙΕΣ - ΟΔΗΓΙΕΣ</vt:lpstr>
      <vt:lpstr>Τι προσφέρει η συγγραφή μιας εργασίας</vt:lpstr>
      <vt:lpstr>ΠΗΓΕΣ</vt:lpstr>
      <vt:lpstr>PUBMED</vt:lpstr>
      <vt:lpstr>Γενικές οδηγίες</vt:lpstr>
      <vt:lpstr>Οργάνωση του υλικού που έχουμε συλλέξει</vt:lpstr>
      <vt:lpstr>Διαφάνεια 7</vt:lpstr>
      <vt:lpstr>«Εισαγωγή» Συνοπτική περιγραφή του θέματος με ανάλυση των βασικών εννοιών της εργασίας και οριοθέτηση αυτών αλλά και το πλαίσιο των ερωτημάτων στα σύγχρονα δεδομένα</vt:lpstr>
      <vt:lpstr>Κυρίως θέμα</vt:lpstr>
      <vt:lpstr>Συζήτηση-Συμπεράσματα</vt:lpstr>
      <vt:lpstr>Αποφυγή χρήσης πρώτου προσώπου</vt:lpstr>
      <vt:lpstr>ΛΟΓΟΚΛΟΠΗ</vt:lpstr>
      <vt:lpstr>Βιβλιογραφικές Αναφορές</vt:lpstr>
      <vt:lpstr>Harvard system</vt:lpstr>
      <vt:lpstr>Vancouver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5</cp:revision>
  <dcterms:created xsi:type="dcterms:W3CDTF">1980-02-22T00:31:59Z</dcterms:created>
  <dcterms:modified xsi:type="dcterms:W3CDTF">1980-02-22T01:07:15Z</dcterms:modified>
</cp:coreProperties>
</file>