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8" r:id="rId11"/>
    <p:sldId id="269" r:id="rId12"/>
    <p:sldId id="270" r:id="rId13"/>
    <p:sldId id="272" r:id="rId14"/>
    <p:sldId id="273" r:id="rId15"/>
    <p:sldId id="274" r:id="rId16"/>
    <p:sldId id="275" r:id="rId17"/>
    <p:sldId id="276" r:id="rId18"/>
    <p:sldId id="277" r:id="rId19"/>
    <p:sldId id="279" r:id="rId20"/>
    <p:sldId id="280" r:id="rId21"/>
    <p:sldId id="281"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1" d="100"/>
          <a:sy n="91" d="100"/>
        </p:scale>
        <p:origin x="-212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25/11/2024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57200" y="274638"/>
            <a:ext cx="8229600" cy="1282154"/>
          </a:xfrm>
          <a:solidFill>
            <a:schemeClr val="accent2"/>
          </a:solidFill>
        </p:spPr>
        <p:txBody>
          <a:bodyPr>
            <a:normAutofit fontScale="90000"/>
          </a:bodyPr>
          <a:lstStyle/>
          <a:p>
            <a:r>
              <a:rPr lang="el-GR" sz="2200" dirty="0" smtClean="0">
                <a:solidFill>
                  <a:schemeClr val="tx2">
                    <a:lumMod val="75000"/>
                  </a:schemeClr>
                </a:solidFill>
                <a:latin typeface="Times New Roman" panose="02020603050405020304" pitchFamily="18" charset="0"/>
                <a:cs typeface="Times New Roman" panose="02020603050405020304" pitchFamily="18" charset="0"/>
              </a:rPr>
              <a:t>ΣΑΕΚ  ΣΙΝΔΟΥ </a:t>
            </a:r>
            <a:r>
              <a:rPr lang="el-GR" sz="2200" dirty="0" smtClean="0">
                <a:solidFill>
                  <a:schemeClr val="tx2">
                    <a:lumMod val="75000"/>
                  </a:schemeClr>
                </a:solidFill>
                <a:latin typeface="Times New Roman" panose="02020603050405020304" pitchFamily="18" charset="0"/>
                <a:cs typeface="Times New Roman" panose="02020603050405020304" pitchFamily="18" charset="0"/>
              </a:rPr>
              <a:t/>
            </a:r>
            <a:br>
              <a:rPr lang="el-GR" sz="2200" dirty="0" smtClean="0">
                <a:solidFill>
                  <a:schemeClr val="tx2">
                    <a:lumMod val="75000"/>
                  </a:schemeClr>
                </a:solidFill>
                <a:latin typeface="Times New Roman" panose="02020603050405020304" pitchFamily="18" charset="0"/>
                <a:cs typeface="Times New Roman" panose="02020603050405020304" pitchFamily="18" charset="0"/>
              </a:rPr>
            </a:br>
            <a:r>
              <a:rPr lang="el-GR" sz="2200" dirty="0" smtClean="0">
                <a:solidFill>
                  <a:schemeClr val="tx2">
                    <a:lumMod val="75000"/>
                  </a:schemeClr>
                </a:solidFill>
                <a:latin typeface="Times New Roman" panose="02020603050405020304" pitchFamily="18" charset="0"/>
                <a:cs typeface="Times New Roman" panose="02020603050405020304" pitchFamily="18" charset="0"/>
              </a:rPr>
              <a:t>ΕΙΔΙΚΟΤΗΤΑ </a:t>
            </a:r>
            <a:r>
              <a:rPr lang="en-US" sz="2200" dirty="0" smtClean="0">
                <a:solidFill>
                  <a:schemeClr val="tx2">
                    <a:lumMod val="75000"/>
                  </a:schemeClr>
                </a:solidFill>
                <a:latin typeface="Times New Roman" panose="02020603050405020304" pitchFamily="18" charset="0"/>
                <a:cs typeface="Times New Roman" panose="02020603050405020304" pitchFamily="18" charset="0"/>
              </a:rPr>
              <a:t>: </a:t>
            </a:r>
            <a:r>
              <a:rPr lang="el-GR" sz="2200" dirty="0" smtClean="0">
                <a:solidFill>
                  <a:schemeClr val="tx2">
                    <a:lumMod val="75000"/>
                  </a:schemeClr>
                </a:solidFill>
                <a:latin typeface="Times New Roman" panose="02020603050405020304" pitchFamily="18" charset="0"/>
                <a:cs typeface="Times New Roman" panose="02020603050405020304" pitchFamily="18" charset="0"/>
              </a:rPr>
              <a:t>ΒΟΗΘΟΣ ΝΟΣΗΛΕΥΤΙΚΗΣ ΓΕΝΙΚΗΣ ΝΟΣΗΛΕΙΑΣ</a:t>
            </a:r>
            <a:br>
              <a:rPr lang="el-GR" sz="2200" dirty="0" smtClean="0">
                <a:solidFill>
                  <a:schemeClr val="tx2">
                    <a:lumMod val="75000"/>
                  </a:schemeClr>
                </a:solidFill>
                <a:latin typeface="Times New Roman" panose="02020603050405020304" pitchFamily="18" charset="0"/>
                <a:cs typeface="Times New Roman" panose="02020603050405020304" pitchFamily="18" charset="0"/>
              </a:rPr>
            </a:br>
            <a:r>
              <a:rPr lang="el-GR" sz="2200" dirty="0" smtClean="0">
                <a:solidFill>
                  <a:schemeClr val="tx2">
                    <a:lumMod val="75000"/>
                  </a:schemeClr>
                </a:solidFill>
                <a:latin typeface="Times New Roman" panose="02020603050405020304" pitchFamily="18" charset="0"/>
                <a:cs typeface="Times New Roman" panose="02020603050405020304" pitchFamily="18" charset="0"/>
              </a:rPr>
              <a:t>ΑΠΟΣΤΕΙΡΩΣΗ –ΑΠΟΛΥΜΑΝΣΗ (Θ)</a:t>
            </a:r>
            <a:r>
              <a:rPr lang="el-GR" sz="2400" dirty="0" smtClean="0">
                <a:solidFill>
                  <a:schemeClr val="tx2">
                    <a:lumMod val="75000"/>
                  </a:schemeClr>
                </a:solidFill>
                <a:latin typeface="Times New Roman" panose="02020603050405020304" pitchFamily="18" charset="0"/>
                <a:cs typeface="Times New Roman" panose="02020603050405020304" pitchFamily="18" charset="0"/>
              </a:rPr>
              <a:t/>
            </a:r>
            <a:br>
              <a:rPr lang="el-GR" sz="2400" dirty="0" smtClean="0">
                <a:solidFill>
                  <a:schemeClr val="tx2">
                    <a:lumMod val="75000"/>
                  </a:schemeClr>
                </a:solidFill>
                <a:latin typeface="Times New Roman" panose="02020603050405020304" pitchFamily="18" charset="0"/>
                <a:cs typeface="Times New Roman" panose="02020603050405020304" pitchFamily="18" charset="0"/>
              </a:rPr>
            </a:br>
            <a:r>
              <a:rPr lang="el-GR" sz="2400" dirty="0" smtClean="0">
                <a:solidFill>
                  <a:schemeClr val="tx2">
                    <a:lumMod val="75000"/>
                  </a:schemeClr>
                </a:solidFill>
                <a:latin typeface="Times New Roman" panose="02020603050405020304" pitchFamily="18" charset="0"/>
                <a:cs typeface="Times New Roman" panose="02020603050405020304" pitchFamily="18" charset="0"/>
              </a:rPr>
              <a:t>ΕΞΑΜΗΝΟ Γ</a:t>
            </a:r>
            <a:endParaRPr lang="el-GR" sz="2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2 - Θέση περιεχομένου"/>
          <p:cNvSpPr>
            <a:spLocks noGrp="1"/>
          </p:cNvSpPr>
          <p:nvPr>
            <p:ph idx="1"/>
          </p:nvPr>
        </p:nvSpPr>
        <p:spPr>
          <a:xfrm>
            <a:off x="457200" y="1556792"/>
            <a:ext cx="8229600" cy="4569371"/>
          </a:xfrm>
          <a:solidFill>
            <a:schemeClr val="bg1">
              <a:lumMod val="75000"/>
            </a:schemeClr>
          </a:solidFill>
        </p:spPr>
        <p:txBody>
          <a:bodyPr>
            <a:normAutofit/>
          </a:bodyPr>
          <a:lstStyle/>
          <a:p>
            <a:pPr>
              <a:buNone/>
            </a:pPr>
            <a:endParaRPr lang="el-GR" sz="2000" dirty="0" smtClean="0">
              <a:solidFill>
                <a:schemeClr val="tx2">
                  <a:lumMod val="75000"/>
                </a:schemeClr>
              </a:solidFill>
              <a:latin typeface="Times New Roman" panose="02020603050405020304" pitchFamily="18" charset="0"/>
              <a:cs typeface="Times New Roman" panose="02020603050405020304" pitchFamily="18" charset="0"/>
            </a:endParaRPr>
          </a:p>
          <a:p>
            <a:pPr>
              <a:buNone/>
            </a:pPr>
            <a:endParaRPr lang="el-GR" sz="2000" dirty="0" smtClean="0">
              <a:solidFill>
                <a:schemeClr val="tx2">
                  <a:lumMod val="75000"/>
                </a:schemeClr>
              </a:solidFill>
              <a:latin typeface="Times New Roman" panose="02020603050405020304" pitchFamily="18" charset="0"/>
              <a:cs typeface="Times New Roman" panose="02020603050405020304" pitchFamily="18" charset="0"/>
            </a:endParaRPr>
          </a:p>
          <a:p>
            <a:pPr algn="ctr">
              <a:buNone/>
            </a:pPr>
            <a:r>
              <a:rPr lang="el-GR" sz="2000" dirty="0" smtClean="0">
                <a:solidFill>
                  <a:schemeClr val="tx2">
                    <a:lumMod val="75000"/>
                  </a:schemeClr>
                </a:solidFill>
                <a:latin typeface="Times New Roman" panose="02020603050405020304" pitchFamily="18" charset="0"/>
                <a:cs typeface="Times New Roman" panose="02020603050405020304" pitchFamily="18" charset="0"/>
              </a:rPr>
              <a:t>ΛΕΙΤΟΥΡΓΙΕΣ ΚΕΝΤΡΙΚΗΣ </a:t>
            </a:r>
            <a:r>
              <a:rPr lang="el-GR" sz="2000" dirty="0" smtClean="0">
                <a:solidFill>
                  <a:schemeClr val="tx2">
                    <a:lumMod val="75000"/>
                  </a:schemeClr>
                </a:solidFill>
                <a:latin typeface="Times New Roman" panose="02020603050405020304" pitchFamily="18" charset="0"/>
                <a:cs typeface="Times New Roman" panose="02020603050405020304" pitchFamily="18" charset="0"/>
              </a:rPr>
              <a:t>ΑΠΟΣΤΕΙΡΩΣΗΣ</a:t>
            </a:r>
            <a:endParaRPr lang="el-GR" sz="2000" dirty="0" smtClean="0">
              <a:solidFill>
                <a:schemeClr val="tx2">
                  <a:lumMod val="75000"/>
                </a:schemeClr>
              </a:solidFill>
              <a:latin typeface="Times New Roman" panose="02020603050405020304" pitchFamily="18" charset="0"/>
              <a:cs typeface="Times New Roman" panose="02020603050405020304" pitchFamily="18" charset="0"/>
            </a:endParaRPr>
          </a:p>
          <a:p>
            <a:pPr algn="ctr">
              <a:buNone/>
            </a:pPr>
            <a:endParaRPr lang="el-GR" sz="2000" dirty="0" smtClean="0"/>
          </a:p>
          <a:p>
            <a:pPr algn="ctr">
              <a:buNone/>
            </a:pPr>
            <a:r>
              <a:rPr lang="en-US" sz="2000" dirty="0" smtClean="0">
                <a:latin typeface="Times New Roman" panose="02020603050405020304" pitchFamily="18" charset="0"/>
                <a:cs typeface="Times New Roman" panose="02020603050405020304" pitchFamily="18" charset="0"/>
              </a:rPr>
              <a:t>E</a:t>
            </a:r>
            <a:r>
              <a:rPr lang="el-GR" sz="2000" dirty="0" err="1" smtClean="0">
                <a:latin typeface="Times New Roman" panose="02020603050405020304" pitchFamily="18" charset="0"/>
                <a:cs typeface="Times New Roman" panose="02020603050405020304" pitchFamily="18" charset="0"/>
              </a:rPr>
              <a:t>ισηγήτρια</a:t>
            </a:r>
            <a:r>
              <a:rPr lang="el-GR"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l-GR" sz="2000" dirty="0" smtClean="0">
                <a:latin typeface="Times New Roman" panose="02020603050405020304" pitchFamily="18" charset="0"/>
                <a:cs typeface="Times New Roman" panose="02020603050405020304" pitchFamily="18" charset="0"/>
              </a:rPr>
              <a:t>Μαρία Καλομοίρη</a:t>
            </a:r>
          </a:p>
          <a:p>
            <a:pPr algn="ctr">
              <a:buNone/>
            </a:pPr>
            <a:r>
              <a:rPr lang="el-GR" sz="2000" dirty="0" smtClean="0">
                <a:latin typeface="Times New Roman" panose="02020603050405020304" pitchFamily="18" charset="0"/>
                <a:cs typeface="Times New Roman" panose="02020603050405020304" pitchFamily="18" charset="0"/>
              </a:rPr>
              <a:t>                      Νοσηλεύτρια </a:t>
            </a:r>
            <a:r>
              <a:rPr lang="en-US" sz="2000" dirty="0" err="1" smtClean="0">
                <a:latin typeface="Times New Roman" panose="02020603050405020304" pitchFamily="18" charset="0"/>
                <a:cs typeface="Times New Roman" panose="02020603050405020304" pitchFamily="18" charset="0"/>
              </a:rPr>
              <a:t>MSc</a:t>
            </a:r>
            <a:r>
              <a:rPr lang="el-GR" sz="2000" dirty="0" smtClean="0">
                <a:latin typeface="Times New Roman" panose="02020603050405020304" pitchFamily="18" charset="0"/>
                <a:cs typeface="Times New Roman" panose="02020603050405020304" pitchFamily="18" charset="0"/>
              </a:rPr>
              <a:t>, </a:t>
            </a:r>
          </a:p>
          <a:p>
            <a:pPr algn="ctr">
              <a:buNone/>
            </a:pPr>
            <a:r>
              <a:rPr lang="el-GR" sz="2000" dirty="0" smtClean="0">
                <a:latin typeface="Times New Roman" panose="02020603050405020304" pitchFamily="18" charset="0"/>
                <a:cs typeface="Times New Roman" panose="02020603050405020304" pitchFamily="18" charset="0"/>
              </a:rPr>
              <a:t>Ειδικότητα Παθολογίας , Νεφρολογική</a:t>
            </a:r>
            <a:r>
              <a:rPr lang="en-US"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Εξειδίκευση</a:t>
            </a:r>
          </a:p>
          <a:p>
            <a:pPr>
              <a:buNone/>
            </a:pPr>
            <a:endParaRPr lang="el-GR" sz="20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400" b="1" dirty="0" smtClean="0">
                <a:solidFill>
                  <a:schemeClr val="accent5">
                    <a:lumMod val="75000"/>
                  </a:schemeClr>
                </a:solidFill>
                <a:latin typeface="Times New Roman" panose="02020603050405020304" pitchFamily="18" charset="0"/>
                <a:cs typeface="Times New Roman" panose="02020603050405020304" pitchFamily="18" charset="0"/>
              </a:rPr>
              <a:t>ΜΕΙΟΝΕΚΤΗΜΑΤΑ ΤΟΥ ΟΞΕΙΔΙΟΥ ΤΟΥ ΑΙΘΥΛΕΝΙΟΥ</a:t>
            </a:r>
            <a:endParaRPr lang="el-GR"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2 - Θέση περιεχομένου"/>
          <p:cNvSpPr>
            <a:spLocks noGrp="1"/>
          </p:cNvSpPr>
          <p:nvPr>
            <p:ph idx="1"/>
          </p:nvPr>
        </p:nvSpPr>
        <p:spPr/>
        <p:txBody>
          <a:bodyPr>
            <a:normAutofit lnSpcReduction="10000"/>
          </a:bodyPr>
          <a:lstStyle/>
          <a:p>
            <a:pPr>
              <a:buNone/>
            </a:pPr>
            <a:r>
              <a:rPr lang="el-GR" dirty="0" smtClean="0"/>
              <a:t>   </a:t>
            </a:r>
            <a:r>
              <a:rPr lang="el-GR" sz="3000" dirty="0" smtClean="0">
                <a:latin typeface="Times New Roman" panose="02020603050405020304" pitchFamily="18" charset="0"/>
                <a:cs typeface="Times New Roman" panose="02020603050405020304" pitchFamily="18" charset="0"/>
              </a:rPr>
              <a:t>Τα μειονεκτήματα του Οξειδίου του Αιθυλενίου είναι τα εξής: </a:t>
            </a:r>
          </a:p>
          <a:p>
            <a:pPr>
              <a:buFont typeface="Wingdings" panose="05000000000000000000" pitchFamily="2" charset="2"/>
              <a:buChar char="v"/>
            </a:pPr>
            <a:r>
              <a:rPr lang="el-GR" sz="3000" dirty="0" smtClean="0">
                <a:latin typeface="Times New Roman" panose="02020603050405020304" pitchFamily="18" charset="0"/>
                <a:cs typeface="Times New Roman" panose="02020603050405020304" pitchFamily="18" charset="0"/>
              </a:rPr>
              <a:t> Είναι καυστικό, ερεθίζει δέρμα και    </a:t>
            </a:r>
          </a:p>
          <a:p>
            <a:pPr>
              <a:buNone/>
            </a:pPr>
            <a:r>
              <a:rPr lang="el-GR" sz="3000" dirty="0" smtClean="0">
                <a:latin typeface="Times New Roman" panose="02020603050405020304" pitchFamily="18" charset="0"/>
                <a:cs typeface="Times New Roman" panose="02020603050405020304" pitchFamily="18" charset="0"/>
              </a:rPr>
              <a:t>     βλεννογόνους.</a:t>
            </a:r>
          </a:p>
          <a:p>
            <a:pPr marL="514350" indent="-514350">
              <a:buFont typeface="Wingdings" panose="05000000000000000000" pitchFamily="2" charset="2"/>
              <a:buChar char="v"/>
            </a:pPr>
            <a:r>
              <a:rPr lang="el-GR" sz="3000" dirty="0" smtClean="0">
                <a:latin typeface="Times New Roman" panose="02020603050405020304" pitchFamily="18" charset="0"/>
                <a:cs typeface="Times New Roman" panose="02020603050405020304" pitchFamily="18" charset="0"/>
              </a:rPr>
              <a:t>Είναι τοξικό, καρκινογόνο και εύφλεκτο σε μεγάλη θερμοκρασία.</a:t>
            </a:r>
          </a:p>
          <a:p>
            <a:pPr>
              <a:buFont typeface="Wingdings" panose="05000000000000000000" pitchFamily="2" charset="2"/>
              <a:buChar char="v"/>
            </a:pPr>
            <a:r>
              <a:rPr lang="el-GR" sz="3000" dirty="0" smtClean="0">
                <a:latin typeface="Times New Roman" panose="02020603050405020304" pitchFamily="18" charset="0"/>
                <a:cs typeface="Times New Roman" panose="02020603050405020304" pitchFamily="18" charset="0"/>
              </a:rPr>
              <a:t>  Δεν δίνει ερεθιστικά συμπτώματα, όπως   </a:t>
            </a:r>
          </a:p>
          <a:p>
            <a:pPr>
              <a:buNone/>
            </a:pPr>
            <a:r>
              <a:rPr lang="el-GR" sz="3000" dirty="0" smtClean="0">
                <a:latin typeface="Times New Roman" panose="02020603050405020304" pitchFamily="18" charset="0"/>
                <a:cs typeface="Times New Roman" panose="02020603050405020304" pitchFamily="18" charset="0"/>
              </a:rPr>
              <a:t>     μυρωδιά ή ατμούς.</a:t>
            </a:r>
          </a:p>
          <a:p>
            <a:pPr>
              <a:buFont typeface="Wingdings" panose="05000000000000000000" pitchFamily="2" charset="2"/>
              <a:buChar char="v"/>
            </a:pPr>
            <a:r>
              <a:rPr lang="el-GR" sz="3000" dirty="0" smtClean="0">
                <a:latin typeface="Times New Roman" panose="02020603050405020304" pitchFamily="18" charset="0"/>
                <a:cs typeface="Times New Roman" panose="02020603050405020304" pitchFamily="18" charset="0"/>
              </a:rPr>
              <a:t>  Είναι ακριβό.</a:t>
            </a:r>
            <a:endParaRPr lang="el-GR"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fontScale="90000"/>
          </a:bodyPr>
          <a:lstStyle/>
          <a:p>
            <a:r>
              <a:rPr lang="el-GR" sz="3100" b="1" dirty="0" smtClean="0">
                <a:solidFill>
                  <a:schemeClr val="accent5">
                    <a:lumMod val="75000"/>
                  </a:schemeClr>
                </a:solidFill>
                <a:latin typeface="Times New Roman" panose="02020603050405020304" pitchFamily="18" charset="0"/>
                <a:cs typeface="Times New Roman" panose="02020603050405020304" pitchFamily="18" charset="0"/>
              </a:rPr>
              <a:t/>
            </a:r>
            <a:br>
              <a:rPr lang="el-GR" sz="3100" b="1" dirty="0" smtClean="0">
                <a:solidFill>
                  <a:schemeClr val="accent5">
                    <a:lumMod val="75000"/>
                  </a:schemeClr>
                </a:solidFill>
                <a:latin typeface="Times New Roman" panose="02020603050405020304" pitchFamily="18" charset="0"/>
                <a:cs typeface="Times New Roman" panose="02020603050405020304" pitchFamily="18" charset="0"/>
              </a:rPr>
            </a:br>
            <a:r>
              <a:rPr lang="el-GR" sz="3100" b="1" dirty="0" smtClean="0">
                <a:solidFill>
                  <a:schemeClr val="accent5">
                    <a:lumMod val="75000"/>
                  </a:schemeClr>
                </a:solidFill>
                <a:latin typeface="Times New Roman" panose="02020603050405020304" pitchFamily="18" charset="0"/>
                <a:cs typeface="Times New Roman" panose="02020603050405020304" pitchFamily="18" charset="0"/>
              </a:rPr>
              <a:t>ΣΥΓΧΡΟΝΟΙ ΚΛΙΒΑΝΟΙ (ΚΕΝΟΥ) ΑΙΘΥΛΕΝΟΞΕΙΔΙΟΥ</a:t>
            </a:r>
            <a:r>
              <a:rPr lang="el-GR" dirty="0" smtClean="0"/>
              <a:t/>
            </a:r>
            <a:br>
              <a:rPr lang="el-GR" dirty="0" smtClean="0"/>
            </a:br>
            <a:endParaRPr lang="el-GR" dirty="0"/>
          </a:p>
        </p:txBody>
      </p:sp>
      <p:sp>
        <p:nvSpPr>
          <p:cNvPr id="5" name="2 - Θέση περιεχομένου"/>
          <p:cNvSpPr>
            <a:spLocks noGrp="1"/>
          </p:cNvSpPr>
          <p:nvPr>
            <p:ph idx="1"/>
          </p:nvPr>
        </p:nvSpPr>
        <p:spPr/>
        <p:txBody>
          <a:bodyPr>
            <a:normAutofit/>
          </a:bodyPr>
          <a:lstStyle/>
          <a:p>
            <a:pPr>
              <a:buNone/>
            </a:pPr>
            <a:r>
              <a:rPr lang="el-GR" dirty="0" smtClean="0"/>
              <a:t>    </a:t>
            </a:r>
            <a:r>
              <a:rPr lang="el-GR" sz="2600" dirty="0" smtClean="0">
                <a:latin typeface="Times New Roman" panose="02020603050405020304" pitchFamily="18" charset="0"/>
                <a:cs typeface="Times New Roman" panose="02020603050405020304" pitchFamily="18" charset="0"/>
              </a:rPr>
              <a:t>Οι κλίβανοι αυτοί λειτουργούν με μίγμα ατμού-αερίου και θερμότητα. </a:t>
            </a:r>
          </a:p>
          <a:p>
            <a:pPr>
              <a:buNone/>
            </a:pPr>
            <a:r>
              <a:rPr lang="el-GR" sz="2600" dirty="0" smtClean="0">
                <a:latin typeface="Times New Roman" panose="02020603050405020304" pitchFamily="18" charset="0"/>
                <a:cs typeface="Times New Roman" panose="02020603050405020304" pitchFamily="18" charset="0"/>
              </a:rPr>
              <a:t>    Μερικοί, μετά την αποστείρωση αερίζουν το υλικό. </a:t>
            </a:r>
          </a:p>
          <a:p>
            <a:pPr>
              <a:buNone/>
            </a:pPr>
            <a:r>
              <a:rPr lang="el-GR" sz="2600" dirty="0" smtClean="0">
                <a:latin typeface="Times New Roman" panose="02020603050405020304" pitchFamily="18" charset="0"/>
                <a:cs typeface="Times New Roman" panose="02020603050405020304" pitchFamily="18" charset="0"/>
              </a:rPr>
              <a:t>    Ο κύκλος αποστείρωσης και ο χρόνος αερισμού είναι ανάλογα μεγάλος ή μικρός. </a:t>
            </a:r>
          </a:p>
          <a:p>
            <a:pPr>
              <a:buNone/>
            </a:pPr>
            <a:r>
              <a:rPr lang="el-GR" sz="2600" dirty="0" smtClean="0">
                <a:latin typeface="Times New Roman" panose="02020603050405020304" pitchFamily="18" charset="0"/>
                <a:cs typeface="Times New Roman" panose="02020603050405020304" pitchFamily="18" charset="0"/>
              </a:rPr>
              <a:t>    Ο μικρός έχει π.χ. 21/2 ώρες κύκλο αποστείρωσης και 8 ώρες αερισμού. </a:t>
            </a:r>
          </a:p>
          <a:p>
            <a:pPr>
              <a:buNone/>
            </a:pPr>
            <a:r>
              <a:rPr lang="el-GR" sz="2600" dirty="0" smtClean="0">
                <a:latin typeface="Times New Roman" panose="02020603050405020304" pitchFamily="18" charset="0"/>
                <a:cs typeface="Times New Roman" panose="02020603050405020304" pitchFamily="18" charset="0"/>
              </a:rPr>
              <a:t>    Ο μεγάλος 12 ώρες αποστείρωσης και 18 ώρες αερισμού. </a:t>
            </a:r>
            <a:endParaRPr lang="el-GR"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400" b="1" dirty="0" smtClean="0">
                <a:solidFill>
                  <a:schemeClr val="accent5">
                    <a:lumMod val="75000"/>
                  </a:schemeClr>
                </a:solidFill>
                <a:latin typeface="Times New Roman" panose="02020603050405020304" pitchFamily="18" charset="0"/>
                <a:cs typeface="Times New Roman" panose="02020603050405020304" pitchFamily="18" charset="0"/>
              </a:rPr>
              <a:t>ΣΥΓΧΡΟΝΟΙ ΚΛΙΒΑΝΟΙ (ΚΕΝΟΥ) ΑΙΘΥΛΕΝΟΞΕΙΔΙΟΥ</a:t>
            </a:r>
            <a:r>
              <a:rPr lang="el-GR" sz="2400" dirty="0" smtClean="0"/>
              <a:t> </a:t>
            </a:r>
            <a:r>
              <a:rPr lang="el-GR" sz="2400" b="1" dirty="0" smtClean="0">
                <a:solidFill>
                  <a:schemeClr val="accent5">
                    <a:lumMod val="75000"/>
                  </a:schemeClr>
                </a:solidFill>
                <a:latin typeface="Times New Roman" panose="02020603050405020304" pitchFamily="18" charset="0"/>
                <a:cs typeface="Times New Roman" panose="02020603050405020304" pitchFamily="18" charset="0"/>
              </a:rPr>
              <a:t>(ΕΙΔΙΚΑ ΧΑΡΑΚΤΗΡΙΣΤΙΚΑ )</a:t>
            </a:r>
            <a:endParaRPr lang="el-GR"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2 - Θέση περιεχομένου"/>
          <p:cNvSpPr>
            <a:spLocks noGrp="1"/>
          </p:cNvSpPr>
          <p:nvPr>
            <p:ph idx="1"/>
          </p:nvPr>
        </p:nvSpPr>
        <p:spPr/>
        <p:txBody>
          <a:bodyPr>
            <a:normAutofit/>
          </a:bodyPr>
          <a:lstStyle/>
          <a:p>
            <a:pPr>
              <a:buNone/>
            </a:pPr>
            <a:r>
              <a:rPr lang="el-GR" sz="2800" dirty="0" smtClean="0">
                <a:latin typeface="Times New Roman" panose="02020603050405020304" pitchFamily="18" charset="0"/>
                <a:cs typeface="Times New Roman" panose="02020603050405020304" pitchFamily="18" charset="0"/>
              </a:rPr>
              <a:t>    Τα ειδικά χαρακτηριστικά που διασφαλίζουν τη λειτουργία των κλιβάνων αυτών είναι: </a:t>
            </a:r>
          </a:p>
          <a:p>
            <a:pPr>
              <a:buFont typeface="Wingdings" panose="05000000000000000000" pitchFamily="2" charset="2"/>
              <a:buChar char="v"/>
            </a:pPr>
            <a:r>
              <a:rPr lang="el-GR" sz="2800" dirty="0" smtClean="0">
                <a:latin typeface="Times New Roman" panose="02020603050405020304" pitchFamily="18" charset="0"/>
                <a:cs typeface="Times New Roman" panose="02020603050405020304" pitchFamily="18" charset="0"/>
              </a:rPr>
              <a:t>Η ηλεκτρονική τους κατασκευή και η αντλία κενού μεγάλης ακρίβειας και ασφάλειας. </a:t>
            </a:r>
          </a:p>
          <a:p>
            <a:pPr>
              <a:buFont typeface="Wingdings" panose="05000000000000000000" pitchFamily="2" charset="2"/>
              <a:buChar char="v"/>
            </a:pPr>
            <a:r>
              <a:rPr lang="el-GR" sz="2800" dirty="0" smtClean="0">
                <a:latin typeface="Times New Roman" panose="02020603050405020304" pitchFamily="18" charset="0"/>
                <a:cs typeface="Times New Roman" panose="02020603050405020304" pitchFamily="18" charset="0"/>
              </a:rPr>
              <a:t>Ο κύκλος αποστείρωσης δεν αρχίζει, αν δεν έχει κλειδώσει η πόρτα, η οποία πάλι δεν ανοίγει στο τέλος, αν δεν έχει αδειάσει ο θάλαμος από το αέριο.</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p:cNvSpPr>
            <a:spLocks noGrp="1"/>
          </p:cNvSpPr>
          <p:nvPr>
            <p:ph sz="half" idx="1"/>
          </p:nvPr>
        </p:nvSpPr>
        <p:spPr/>
        <p:txBody>
          <a:bodyPr>
            <a:normAutofit fontScale="62500" lnSpcReduction="20000"/>
          </a:bodyPr>
          <a:lstStyle/>
          <a:p>
            <a:pPr>
              <a:buNone/>
            </a:pPr>
            <a:r>
              <a:rPr lang="el-GR" dirty="0" smtClean="0"/>
              <a:t> Φάσεις κλιβανισμού:</a:t>
            </a:r>
          </a:p>
          <a:p>
            <a:pPr>
              <a:buNone/>
            </a:pPr>
            <a:r>
              <a:rPr lang="el-GR" dirty="0" smtClean="0">
                <a:latin typeface="Times New Roman" panose="02020603050405020304" pitchFamily="18" charset="0"/>
                <a:cs typeface="Times New Roman" panose="02020603050405020304" pitchFamily="18" charset="0"/>
              </a:rPr>
              <a:t> 1. Προετοιμασία υλικού</a:t>
            </a:r>
          </a:p>
          <a:p>
            <a:pPr>
              <a:buNone/>
            </a:pPr>
            <a:r>
              <a:rPr lang="el-GR" dirty="0" smtClean="0">
                <a:latin typeface="Times New Roman" panose="02020603050405020304" pitchFamily="18" charset="0"/>
                <a:cs typeface="Times New Roman" panose="02020603050405020304" pitchFamily="18" charset="0"/>
              </a:rPr>
              <a:t>2. Συσκευασία υλικών</a:t>
            </a:r>
          </a:p>
          <a:p>
            <a:pPr>
              <a:buNone/>
            </a:pPr>
            <a:r>
              <a:rPr lang="el-GR" dirty="0" smtClean="0">
                <a:latin typeface="Times New Roman" panose="02020603050405020304" pitchFamily="18" charset="0"/>
                <a:cs typeface="Times New Roman" panose="02020603050405020304" pitchFamily="18" charset="0"/>
              </a:rPr>
              <a:t>3. Τοποθέτηση υλικών</a:t>
            </a:r>
          </a:p>
          <a:p>
            <a:pPr>
              <a:buNone/>
            </a:pPr>
            <a:r>
              <a:rPr lang="el-GR" dirty="0" smtClean="0">
                <a:latin typeface="Times New Roman" panose="02020603050405020304" pitchFamily="18" charset="0"/>
                <a:cs typeface="Times New Roman" panose="02020603050405020304" pitchFamily="18" charset="0"/>
              </a:rPr>
              <a:t>4. Τοποθέτηση αμπούλας</a:t>
            </a:r>
          </a:p>
          <a:p>
            <a:pPr>
              <a:buNone/>
            </a:pPr>
            <a:r>
              <a:rPr lang="el-GR" dirty="0" smtClean="0">
                <a:latin typeface="Times New Roman" panose="02020603050405020304" pitchFamily="18" charset="0"/>
                <a:cs typeface="Times New Roman" panose="02020603050405020304" pitchFamily="18" charset="0"/>
              </a:rPr>
              <a:t>5. Απομάκρυνση του αέρα</a:t>
            </a:r>
          </a:p>
          <a:p>
            <a:pPr>
              <a:buNone/>
            </a:pPr>
            <a:r>
              <a:rPr lang="el-GR" dirty="0" smtClean="0">
                <a:latin typeface="Times New Roman" panose="02020603050405020304" pitchFamily="18" charset="0"/>
                <a:cs typeface="Times New Roman" panose="02020603050405020304" pitchFamily="18" charset="0"/>
              </a:rPr>
              <a:t>6. Κλείσιμο σάκου</a:t>
            </a:r>
          </a:p>
          <a:p>
            <a:pPr>
              <a:buNone/>
            </a:pPr>
            <a:r>
              <a:rPr lang="el-GR" dirty="0" smtClean="0">
                <a:latin typeface="Times New Roman" panose="02020603050405020304" pitchFamily="18" charset="0"/>
                <a:cs typeface="Times New Roman" panose="02020603050405020304" pitchFamily="18" charset="0"/>
              </a:rPr>
              <a:t>7. Σπάσιμο αμπούλας</a:t>
            </a:r>
          </a:p>
          <a:p>
            <a:pPr>
              <a:buNone/>
            </a:pPr>
            <a:r>
              <a:rPr lang="el-GR" dirty="0" smtClean="0">
                <a:latin typeface="Times New Roman" panose="02020603050405020304" pitchFamily="18" charset="0"/>
                <a:cs typeface="Times New Roman" panose="02020603050405020304" pitchFamily="18" charset="0"/>
              </a:rPr>
              <a:t>8. Αποστείρωση</a:t>
            </a:r>
          </a:p>
          <a:p>
            <a:pPr>
              <a:buNone/>
            </a:pPr>
            <a:r>
              <a:rPr lang="el-GR" dirty="0" smtClean="0">
                <a:latin typeface="Times New Roman" panose="02020603050405020304" pitchFamily="18" charset="0"/>
                <a:cs typeface="Times New Roman" panose="02020603050405020304" pitchFamily="18" charset="0"/>
              </a:rPr>
              <a:t>9. Άνοιγμα σάκου</a:t>
            </a:r>
          </a:p>
          <a:p>
            <a:pPr>
              <a:buNone/>
            </a:pPr>
            <a:r>
              <a:rPr lang="el-GR" dirty="0" smtClean="0">
                <a:latin typeface="Times New Roman" panose="02020603050405020304" pitchFamily="18" charset="0"/>
                <a:cs typeface="Times New Roman" panose="02020603050405020304" pitchFamily="18" charset="0"/>
              </a:rPr>
              <a:t>10. Εξαέρωση</a:t>
            </a:r>
          </a:p>
          <a:p>
            <a:pPr>
              <a:buNone/>
            </a:pPr>
            <a:r>
              <a:rPr lang="el-GR" dirty="0" smtClean="0">
                <a:latin typeface="Times New Roman" panose="02020603050405020304" pitchFamily="18" charset="0"/>
                <a:cs typeface="Times New Roman" panose="02020603050405020304" pitchFamily="18" charset="0"/>
              </a:rPr>
              <a:t>11. Έλεγχος αποστείρωσης (Οι χημικοί δείκτες με χρώμα σημείο αναφοράς συσχετίζουν τις παραμέτρους της αποστείρωσης με τον θάνατο των μικροβίων.)</a:t>
            </a:r>
            <a:endParaRPr lang="el-GR" dirty="0"/>
          </a:p>
        </p:txBody>
      </p:sp>
      <p:sp>
        <p:nvSpPr>
          <p:cNvPr id="6" name="1 - Τίτλος"/>
          <p:cNvSpPr>
            <a:spLocks noGrp="1"/>
          </p:cNvSpPr>
          <p:nvPr>
            <p:ph type="title"/>
          </p:nvPr>
        </p:nvSpPr>
        <p:spPr/>
        <p:txBody>
          <a:bodyPr>
            <a:normAutofit/>
          </a:bodyPr>
          <a:lstStyle/>
          <a:p>
            <a:r>
              <a:rPr lang="el-GR" sz="2400" b="1" dirty="0" smtClean="0">
                <a:solidFill>
                  <a:schemeClr val="accent1">
                    <a:lumMod val="75000"/>
                  </a:schemeClr>
                </a:solidFill>
                <a:latin typeface="Times New Roman" panose="02020603050405020304" pitchFamily="18" charset="0"/>
                <a:cs typeface="Times New Roman" panose="02020603050405020304" pitchFamily="18" charset="0"/>
              </a:rPr>
              <a:t>ΣΥΓΧΡΟΝΟΙ ΚΛΙΒΑΝΟΙ (ΚΕΝΟΥ) ΑΙΘΥΛΕΝΟΞΕΙΔΙΟΥ</a:t>
            </a:r>
            <a:r>
              <a:rPr lang="el-GR" sz="2400" dirty="0" smtClean="0">
                <a:solidFill>
                  <a:schemeClr val="accent1">
                    <a:lumMod val="75000"/>
                  </a:schemeClr>
                </a:solidFill>
                <a:latin typeface="Times New Roman" panose="02020603050405020304" pitchFamily="18" charset="0"/>
                <a:cs typeface="Times New Roman" panose="02020603050405020304" pitchFamily="18" charset="0"/>
              </a:rPr>
              <a:t> </a:t>
            </a:r>
            <a:r>
              <a:rPr lang="el-GR" sz="2400" b="1" dirty="0" smtClean="0">
                <a:solidFill>
                  <a:schemeClr val="accent1">
                    <a:lumMod val="75000"/>
                  </a:schemeClr>
                </a:solidFill>
                <a:latin typeface="Times New Roman" panose="02020603050405020304" pitchFamily="18" charset="0"/>
                <a:cs typeface="Times New Roman" panose="02020603050405020304" pitchFamily="18" charset="0"/>
              </a:rPr>
              <a:t>(ΕΙΔΙΚΑ ΧΑΡΑΚΤΗΡΙΣΤΙΚΑ )</a:t>
            </a:r>
            <a:endParaRPr lang="el-GR" sz="2400" dirty="0">
              <a:solidFill>
                <a:schemeClr val="accent1">
                  <a:lumMod val="75000"/>
                </a:schemeClr>
              </a:solidFill>
            </a:endParaRPr>
          </a:p>
        </p:txBody>
      </p:sp>
      <p:pic>
        <p:nvPicPr>
          <p:cNvPr id="7" name="4 - Θέση περιεχομένου"/>
          <p:cNvPicPr>
            <a:picLocks noGrp="1"/>
          </p:cNvPicPr>
          <p:nvPr>
            <p:ph sz="half" idx="2"/>
          </p:nvPr>
        </p:nvPicPr>
        <p:blipFill>
          <a:blip r:embed="rId2" cstate="print"/>
          <a:srcRect l="55465" t="64019" r="20766" b="16739"/>
          <a:stretch>
            <a:fillRect/>
          </a:stretch>
        </p:blipFill>
        <p:spPr bwMode="auto">
          <a:xfrm>
            <a:off x="4355976" y="1844824"/>
            <a:ext cx="4104456" cy="302433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b="1" dirty="0" smtClean="0">
                <a:solidFill>
                  <a:schemeClr val="tx2">
                    <a:lumMod val="75000"/>
                  </a:schemeClr>
                </a:solidFill>
                <a:latin typeface="Times New Roman" panose="02020603050405020304" pitchFamily="18" charset="0"/>
                <a:cs typeface="Times New Roman" panose="02020603050405020304" pitchFamily="18" charset="0"/>
              </a:rPr>
              <a:t>ΑΕΡΙΟ ΦΟΡΜΑΛΔΕΫΔΗΣ</a:t>
            </a:r>
            <a:endParaRPr lang="el-GR" sz="2800" dirty="0"/>
          </a:p>
        </p:txBody>
      </p:sp>
      <p:sp>
        <p:nvSpPr>
          <p:cNvPr id="5" name="2 - Θέση περιεχομένου"/>
          <p:cNvSpPr>
            <a:spLocks noGrp="1"/>
          </p:cNvSpPr>
          <p:nvPr>
            <p:ph idx="1"/>
          </p:nvPr>
        </p:nvSpPr>
        <p:spPr/>
        <p:txBody>
          <a:bodyPr>
            <a:normAutofit/>
          </a:bodyPr>
          <a:lstStyle/>
          <a:p>
            <a:pPr algn="just">
              <a:buNone/>
            </a:pPr>
            <a:r>
              <a:rPr lang="el-GR" dirty="0" smtClean="0"/>
              <a:t>    </a:t>
            </a:r>
            <a:r>
              <a:rPr lang="el-GR" sz="2200" dirty="0" smtClean="0">
                <a:latin typeface="Times New Roman" panose="02020603050405020304" pitchFamily="18" charset="0"/>
                <a:cs typeface="Times New Roman" panose="02020603050405020304" pitchFamily="18" charset="0"/>
              </a:rPr>
              <a:t>Η χρησιμοποίηση της φορμόλης σε μορφή ατμών εφαρμόστηκε στα τέλη του 18ου αιώνα, ειδικά για την απολύμανση χώρων και δωματίων.</a:t>
            </a:r>
          </a:p>
          <a:p>
            <a:pPr algn="just">
              <a:buNone/>
            </a:pPr>
            <a:r>
              <a:rPr lang="el-GR" sz="2200" dirty="0" smtClean="0">
                <a:latin typeface="Times New Roman" panose="02020603050405020304" pitchFamily="18" charset="0"/>
                <a:cs typeface="Times New Roman" panose="02020603050405020304" pitchFamily="18" charset="0"/>
              </a:rPr>
              <a:t>    Από τότε και για πολλά χρόνια ήταν ο επίσημος και ο μοναδικός τρόπος απολύμανσης με ειδική συσκευή. </a:t>
            </a:r>
          </a:p>
          <a:p>
            <a:pPr algn="just">
              <a:buNone/>
            </a:pPr>
            <a:r>
              <a:rPr lang="el-GR" sz="2200" dirty="0" smtClean="0">
                <a:latin typeface="Times New Roman" panose="02020603050405020304" pitchFamily="18" charset="0"/>
                <a:cs typeface="Times New Roman" panose="02020603050405020304" pitchFamily="18" charset="0"/>
              </a:rPr>
              <a:t>    Αργότερα, λόγω μειονεκτημάτων, σταμάτησε να εφαρμόζεται. </a:t>
            </a:r>
          </a:p>
          <a:p>
            <a:pPr algn="just">
              <a:buNone/>
            </a:pPr>
            <a:r>
              <a:rPr lang="el-GR" sz="2200" dirty="0" smtClean="0">
                <a:latin typeface="Times New Roman" panose="02020603050405020304" pitchFamily="18" charset="0"/>
                <a:cs typeface="Times New Roman" panose="02020603050405020304" pitchFamily="18" charset="0"/>
              </a:rPr>
              <a:t>    Η φορμαλδεΰδη σε διαλύματα είναι 40%, 20% </a:t>
            </a:r>
          </a:p>
          <a:p>
            <a:pPr algn="just">
              <a:buNone/>
            </a:pPr>
            <a:r>
              <a:rPr lang="el-GR" sz="2200" dirty="0" smtClean="0">
                <a:latin typeface="Times New Roman" panose="02020603050405020304" pitchFamily="18" charset="0"/>
                <a:cs typeface="Times New Roman" panose="02020603050405020304" pitchFamily="18" charset="0"/>
              </a:rPr>
              <a:t>    Τα τελευταία χρόνια, έχουν κατασκευασθεί σύγχρονοι κλίβανοι κενού φορμόλης, που μπορούν να ελεγχθούν με βιολογικές καλλιέργειες σπόρων άνθρακα (</a:t>
            </a:r>
            <a:r>
              <a:rPr lang="el-GR" sz="2200" dirty="0" err="1" smtClean="0">
                <a:latin typeface="Times New Roman" panose="02020603050405020304" pitchFamily="18" charset="0"/>
                <a:cs typeface="Times New Roman" panose="02020603050405020304" pitchFamily="18" charset="0"/>
              </a:rPr>
              <a:t>subtilis</a:t>
            </a:r>
            <a:r>
              <a:rPr lang="el-GR" sz="2200" dirty="0" smtClean="0">
                <a:latin typeface="Times New Roman" panose="02020603050405020304" pitchFamily="18" charset="0"/>
                <a:cs typeface="Times New Roman" panose="02020603050405020304" pitchFamily="18" charset="0"/>
              </a:rPr>
              <a:t> ή άνθρακα θερμόφιλου).</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400" b="1" dirty="0" smtClean="0">
                <a:solidFill>
                  <a:schemeClr val="accent1">
                    <a:lumMod val="75000"/>
                  </a:schemeClr>
                </a:solidFill>
                <a:latin typeface="Times New Roman" panose="02020603050405020304" pitchFamily="18" charset="0"/>
                <a:cs typeface="Times New Roman" panose="02020603050405020304" pitchFamily="18" charset="0"/>
              </a:rPr>
              <a:t>ΜΕΙΟΝΕΚΤΗΜΑΤΑ ΤΗΣ ΦΟΡΜΑΛΔΕΫΔΗΣ</a:t>
            </a:r>
            <a:endParaRPr lang="el-GR"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2 - Θέση περιεχομένου"/>
          <p:cNvSpPr>
            <a:spLocks noGrp="1"/>
          </p:cNvSpPr>
          <p:nvPr>
            <p:ph idx="1"/>
          </p:nvPr>
        </p:nvSpPr>
        <p:spPr/>
        <p:txBody>
          <a:bodyPr>
            <a:normAutofit/>
          </a:bodyPr>
          <a:lstStyle/>
          <a:p>
            <a:pPr>
              <a:buNone/>
            </a:pPr>
            <a:r>
              <a:rPr lang="el-GR" sz="2400" dirty="0" smtClean="0">
                <a:latin typeface="Times New Roman" panose="02020603050405020304" pitchFamily="18" charset="0"/>
                <a:cs typeface="Times New Roman" panose="02020603050405020304" pitchFamily="18" charset="0"/>
              </a:rPr>
              <a:t>     Βασικά μειονεκτήματα της φορμαλδεΰδης: </a:t>
            </a:r>
          </a:p>
          <a:p>
            <a:pPr>
              <a:buFont typeface="Wingdings" panose="05000000000000000000" pitchFamily="2" charset="2"/>
              <a:buChar char="v"/>
            </a:pPr>
            <a:r>
              <a:rPr lang="el-GR" sz="2400" dirty="0" smtClean="0">
                <a:latin typeface="Times New Roman" panose="02020603050405020304" pitchFamily="18" charset="0"/>
                <a:cs typeface="Times New Roman" panose="02020603050405020304" pitchFamily="18" charset="0"/>
              </a:rPr>
              <a:t> Είναι τοξική, αλλεργιογόνος, καρκινογόνος, έχει  δυνατή και δυσάρεστη μυρωδιά και έντονη ερεθιστικότητα, προκαλεί δε δάκρυα και βήχα σε σχετικά χαμηλές πυκνότητες αερίων στο χώρο. </a:t>
            </a:r>
          </a:p>
          <a:p>
            <a:pPr>
              <a:buFont typeface="Wingdings" panose="05000000000000000000" pitchFamily="2" charset="2"/>
              <a:buChar char="v"/>
            </a:pPr>
            <a:r>
              <a:rPr lang="el-GR" sz="2400" dirty="0" smtClean="0">
                <a:latin typeface="Times New Roman" panose="02020603050405020304" pitchFamily="18" charset="0"/>
                <a:cs typeface="Times New Roman" panose="02020603050405020304" pitchFamily="18" charset="0"/>
              </a:rPr>
              <a:t> Αφήνει στερεά άσπρα ή γκρίζα υπολείμματα στα αντικείμενα, που πρέπει να ξεπλυθούν μετά την αποστείρωση, για να χρησιμοποιηθούν και να μην ερεθίσουν τους ιστούς του σώματος.</a:t>
            </a:r>
            <a:endParaRPr lang="el-G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b="1" dirty="0" smtClean="0">
                <a:solidFill>
                  <a:schemeClr val="accent1">
                    <a:lumMod val="75000"/>
                  </a:schemeClr>
                </a:solidFill>
                <a:latin typeface="Times New Roman" panose="02020603050405020304" pitchFamily="18" charset="0"/>
                <a:cs typeface="Times New Roman" panose="02020603050405020304" pitchFamily="18" charset="0"/>
              </a:rPr>
              <a:t>ΚΛΙΒΑΝΟΙ ΑΕΡΙΟΥ ΦΟΡΜΑΛΔΕΫΔΗΣ</a:t>
            </a:r>
            <a:endParaRPr lang="el-GR"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2 - Θέση περιεχομένου"/>
          <p:cNvSpPr>
            <a:spLocks noGrp="1"/>
          </p:cNvSpPr>
          <p:nvPr>
            <p:ph idx="1"/>
          </p:nvPr>
        </p:nvSpPr>
        <p:spPr/>
        <p:txBody>
          <a:bodyPr>
            <a:normAutofit/>
          </a:bodyPr>
          <a:lstStyle/>
          <a:p>
            <a:pPr>
              <a:buNone/>
            </a:pPr>
            <a:r>
              <a:rPr lang="el-GR" dirty="0" smtClean="0"/>
              <a:t>  </a:t>
            </a:r>
            <a:r>
              <a:rPr lang="el-GR" sz="2400" dirty="0" smtClean="0">
                <a:latin typeface="Times New Roman" panose="02020603050405020304" pitchFamily="18" charset="0"/>
                <a:cs typeface="Times New Roman" panose="02020603050405020304" pitchFamily="18" charset="0"/>
              </a:rPr>
              <a:t>  Λειτουργούν με δύο προγράμματα:</a:t>
            </a:r>
          </a:p>
          <a:p>
            <a:pPr>
              <a:buNone/>
            </a:pPr>
            <a:r>
              <a:rPr lang="el-GR" sz="2400" dirty="0" smtClean="0">
                <a:latin typeface="Times New Roman" panose="02020603050405020304" pitchFamily="18" charset="0"/>
                <a:cs typeface="Times New Roman" panose="02020603050405020304" pitchFamily="18" charset="0"/>
              </a:rPr>
              <a:t>    1. Αποστείρωσης. (Θερμοκρασία 60° C, κύριος χρόνος αποστείρωσης 90′ λεπτά,  κύκλος αποστείρωσης 4,5 ώρες)</a:t>
            </a:r>
          </a:p>
          <a:p>
            <a:pPr>
              <a:buNone/>
            </a:pPr>
            <a:r>
              <a:rPr lang="el-GR" sz="2400" dirty="0" smtClean="0">
                <a:latin typeface="Times New Roman" panose="02020603050405020304" pitchFamily="18" charset="0"/>
                <a:cs typeface="Times New Roman" panose="02020603050405020304" pitchFamily="18" charset="0"/>
              </a:rPr>
              <a:t>    2. Απολύμανσης. (Θερμοκρασία 60° C, κύριος χρόνος απόλύμανσης 10′ λεπτά, κύκλος δεν προσδιορίζεται).</a:t>
            </a:r>
          </a:p>
          <a:p>
            <a:pPr>
              <a:buNone/>
            </a:pPr>
            <a:r>
              <a:rPr lang="el-GR" sz="2400" dirty="0" smtClean="0">
                <a:latin typeface="Times New Roman" panose="02020603050405020304" pitchFamily="18" charset="0"/>
                <a:cs typeface="Times New Roman" panose="02020603050405020304" pitchFamily="18" charset="0"/>
              </a:rPr>
              <a:t>    </a:t>
            </a:r>
          </a:p>
          <a:p>
            <a:pPr>
              <a:buNone/>
            </a:pPr>
            <a:r>
              <a:rPr lang="el-GR" sz="2400" dirty="0" smtClean="0">
                <a:latin typeface="Times New Roman" panose="02020603050405020304" pitchFamily="18" charset="0"/>
                <a:cs typeface="Times New Roman" panose="02020603050405020304" pitchFamily="18" charset="0"/>
              </a:rPr>
              <a:t>     Η διάλυση ετοιμάζεται σε δοχείο με απεσταγμένο νερό, κάθε φορά από το χειριστή του κλιβάνου. Αυτό αποτελεί μειονέκτημα, γιατί ένα λάθος του χειριστή, διακινδυνεύει την επιτυχία της αποστείρωσης.</a:t>
            </a:r>
            <a:endParaRPr lang="el-G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400" b="1" dirty="0" smtClean="0">
                <a:solidFill>
                  <a:schemeClr val="accent1">
                    <a:lumMod val="75000"/>
                  </a:schemeClr>
                </a:solidFill>
                <a:latin typeface="Times New Roman" panose="02020603050405020304" pitchFamily="18" charset="0"/>
                <a:cs typeface="Times New Roman" panose="02020603050405020304" pitchFamily="18" charset="0"/>
              </a:rPr>
              <a:t>ΑΠΟΣΤΕΙΡΩΣΗ ΜΕ ΧΗΜΙΚΕΣ ΣΠΟΡΟΚΤΟΝΕΣ ΔΙΑΛΥΣΕΙΣ (ΨΥΧΡΗ ΑΠΟΣΤΕΙΡΩΣΗ)</a:t>
            </a:r>
            <a:endParaRPr lang="el-GR"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2 - Θέση περιεχομένου"/>
          <p:cNvSpPr>
            <a:spLocks noGrp="1"/>
          </p:cNvSpPr>
          <p:nvPr>
            <p:ph idx="1"/>
          </p:nvPr>
        </p:nvSpPr>
        <p:spPr/>
        <p:txBody>
          <a:bodyPr>
            <a:normAutofit fontScale="92500"/>
          </a:bodyPr>
          <a:lstStyle/>
          <a:p>
            <a:pPr>
              <a:buNone/>
            </a:pPr>
            <a:r>
              <a:rPr lang="el-GR" dirty="0" smtClean="0"/>
              <a:t>    </a:t>
            </a:r>
            <a:r>
              <a:rPr lang="el-GR" sz="2600" dirty="0" smtClean="0">
                <a:latin typeface="Times New Roman" panose="02020603050405020304" pitchFamily="18" charset="0"/>
                <a:cs typeface="Times New Roman" panose="02020603050405020304" pitchFamily="18" charset="0"/>
              </a:rPr>
              <a:t>Από όλες τις διαλύσεις με τα απολυμαντικά χημικά σκευάσματα, που χρησιμοποιούνται στα Νοσοκομεία, οι μόνες που μπορούν να επιτύχουν αποστείρωση είναι οι διαλύσεις από τα σκευάσματα των αλδεϋδών, που είναι σποροκτόνα και χωρίς τη βοήθεια της θερμοκρασίας.</a:t>
            </a:r>
          </a:p>
          <a:p>
            <a:pPr>
              <a:buNone/>
            </a:pPr>
            <a:r>
              <a:rPr lang="el-GR" sz="2600" dirty="0" smtClean="0">
                <a:latin typeface="Times New Roman" panose="02020603050405020304" pitchFamily="18" charset="0"/>
                <a:cs typeface="Times New Roman" panose="02020603050405020304" pitchFamily="18" charset="0"/>
              </a:rPr>
              <a:t>    Τα αντικείμενα, για να αποστειρωθούν σε χημική διάλυση, πρέπει να βυθιστούν εντελώς στη διάλυση για ορισμένη ώρα. </a:t>
            </a:r>
          </a:p>
          <a:p>
            <a:pPr>
              <a:buNone/>
            </a:pPr>
            <a:r>
              <a:rPr lang="el-GR" sz="2600" dirty="0" smtClean="0">
                <a:latin typeface="Times New Roman" panose="02020603050405020304" pitchFamily="18" charset="0"/>
                <a:cs typeface="Times New Roman" panose="02020603050405020304" pitchFamily="18" charset="0"/>
              </a:rPr>
              <a:t>    </a:t>
            </a:r>
            <a:r>
              <a:rPr lang="el-GR" sz="2600" b="1" dirty="0" smtClean="0">
                <a:latin typeface="Times New Roman" panose="02020603050405020304" pitchFamily="18" charset="0"/>
                <a:cs typeface="Times New Roman" panose="02020603050405020304" pitchFamily="18" charset="0"/>
              </a:rPr>
              <a:t>Σποροκτόνες διαλύσεις αλδεΰδης</a:t>
            </a:r>
            <a:r>
              <a:rPr lang="el-GR" sz="2600" dirty="0" smtClean="0">
                <a:latin typeface="Times New Roman" panose="02020603050405020304" pitchFamily="18" charset="0"/>
                <a:cs typeface="Times New Roman" panose="02020603050405020304" pitchFamily="18" charset="0"/>
              </a:rPr>
              <a:t>. Οι αλδεΰδες και τα παράγωγά τους είναι: </a:t>
            </a:r>
          </a:p>
          <a:p>
            <a:pPr>
              <a:buNone/>
            </a:pPr>
            <a:r>
              <a:rPr lang="el-GR" sz="2600" dirty="0" smtClean="0">
                <a:latin typeface="Times New Roman" panose="02020603050405020304" pitchFamily="18" charset="0"/>
                <a:cs typeface="Times New Roman" panose="02020603050405020304" pitchFamily="18" charset="0"/>
              </a:rPr>
              <a:t>α. Η φορμαλδεΰδη. </a:t>
            </a:r>
          </a:p>
          <a:p>
            <a:pPr>
              <a:buNone/>
            </a:pPr>
            <a:r>
              <a:rPr lang="el-GR" sz="2600" dirty="0" smtClean="0">
                <a:latin typeface="Times New Roman" panose="02020603050405020304" pitchFamily="18" charset="0"/>
                <a:cs typeface="Times New Roman" panose="02020603050405020304" pitchFamily="18" charset="0"/>
              </a:rPr>
              <a:t>β. Η γλουταραλδεΰδη.</a:t>
            </a:r>
            <a:endParaRPr lang="el-GR"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25842" t="18750" r="24744" b="9961"/>
          <a:stretch>
            <a:fillRect/>
          </a:stretch>
        </p:blipFill>
        <p:spPr bwMode="auto">
          <a:xfrm>
            <a:off x="1285852" y="496073"/>
            <a:ext cx="7072362" cy="573647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p:cNvSpPr>
            <a:spLocks noGrp="1"/>
          </p:cNvSpPr>
          <p:nvPr>
            <p:ph sz="half" idx="1"/>
          </p:nvPr>
        </p:nvSpPr>
        <p:spPr/>
        <p:txBody>
          <a:bodyPr>
            <a:normAutofit lnSpcReduction="10000"/>
          </a:bodyPr>
          <a:lstStyle/>
          <a:p>
            <a:r>
              <a:rPr lang="el-GR" sz="2600" dirty="0" smtClean="0">
                <a:latin typeface="Times New Roman" panose="02020603050405020304" pitchFamily="18" charset="0"/>
                <a:cs typeface="Times New Roman" panose="02020603050405020304" pitchFamily="18" charset="0"/>
              </a:rPr>
              <a:t>Η αποστείρωση των σύγχρονων και ευαίσθητων στη θερμοκρασία υλικών και άλλων προϊόντων, οδήγησαν στη χρήση της ιονίζουσας ακτινοβολίας. </a:t>
            </a:r>
          </a:p>
          <a:p>
            <a:r>
              <a:rPr lang="el-GR" sz="2600" dirty="0" smtClean="0">
                <a:latin typeface="Times New Roman" panose="02020603050405020304" pitchFamily="18" charset="0"/>
                <a:cs typeface="Times New Roman" panose="02020603050405020304" pitchFamily="18" charset="0"/>
              </a:rPr>
              <a:t>Η ενέργεια των ιόντων μετατρέπεται σε θερμική ή χημική ενέργεια, που καταστρέφει τα μικρόβια σχετικά εύκολα.</a:t>
            </a:r>
          </a:p>
          <a:p>
            <a:endParaRPr lang="el-GR" dirty="0"/>
          </a:p>
        </p:txBody>
      </p:sp>
      <p:sp>
        <p:nvSpPr>
          <p:cNvPr id="6" name="1 - Τίτλος"/>
          <p:cNvSpPr>
            <a:spLocks noGrp="1"/>
          </p:cNvSpPr>
          <p:nvPr>
            <p:ph type="title"/>
          </p:nvPr>
        </p:nvSpPr>
        <p:spPr/>
        <p:txBody>
          <a:bodyPr>
            <a:normAutofit/>
          </a:bodyPr>
          <a:lstStyle/>
          <a:p>
            <a:r>
              <a:rPr lang="el-GR" sz="2800" b="1" dirty="0" smtClean="0">
                <a:solidFill>
                  <a:schemeClr val="accent1">
                    <a:lumMod val="75000"/>
                  </a:schemeClr>
                </a:solidFill>
                <a:latin typeface="Times New Roman" panose="02020603050405020304" pitchFamily="18" charset="0"/>
                <a:cs typeface="Times New Roman" panose="02020603050405020304" pitchFamily="18" charset="0"/>
              </a:rPr>
              <a:t>ΑΠΟΣΤΕΙΡΩΣΗ ΜΕ ΑΚΤΙΝΟΒΟΛΙΑ</a:t>
            </a:r>
            <a:endParaRPr lang="el-GR" sz="2800" dirty="0">
              <a:solidFill>
                <a:schemeClr val="accent1">
                  <a:lumMod val="75000"/>
                </a:schemeClr>
              </a:solidFill>
            </a:endParaRPr>
          </a:p>
        </p:txBody>
      </p:sp>
      <p:pic>
        <p:nvPicPr>
          <p:cNvPr id="7" name="4 - Θέση περιεχομένου" descr="images111.jpg"/>
          <p:cNvPicPr>
            <a:picLocks noGrp="1" noChangeAspect="1"/>
          </p:cNvPicPr>
          <p:nvPr>
            <p:ph sz="half" idx="2"/>
          </p:nvPr>
        </p:nvPicPr>
        <p:blipFill>
          <a:blip r:embed="rId2" cstate="print"/>
          <a:stretch>
            <a:fillRect/>
          </a:stretch>
        </p:blipFill>
        <p:spPr>
          <a:xfrm>
            <a:off x="4477734" y="2132856"/>
            <a:ext cx="3982698" cy="28083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5805" t="16601" r="25329" b="11132"/>
          <a:stretch>
            <a:fillRect/>
          </a:stretch>
        </p:blipFill>
        <p:spPr bwMode="auto">
          <a:xfrm>
            <a:off x="1500166" y="785794"/>
            <a:ext cx="6357982" cy="5286412"/>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a:bodyPr>
          <a:lstStyle/>
          <a:p>
            <a:r>
              <a:rPr lang="el-GR" sz="2800" b="1" dirty="0" smtClean="0">
                <a:solidFill>
                  <a:schemeClr val="accent1">
                    <a:lumMod val="75000"/>
                  </a:schemeClr>
                </a:solidFill>
                <a:latin typeface="Times New Roman" panose="02020603050405020304" pitchFamily="18" charset="0"/>
                <a:cs typeface="Times New Roman" panose="02020603050405020304" pitchFamily="18" charset="0"/>
              </a:rPr>
              <a:t>ΑΠΟΣΤΕΙΡΩΣΗ ΜΕ ΑΚΤΙΝΟΒΟΛΙΑ</a:t>
            </a:r>
            <a:endParaRPr lang="el-GR" sz="2800" dirty="0">
              <a:solidFill>
                <a:schemeClr val="accent1">
                  <a:lumMod val="75000"/>
                </a:schemeClr>
              </a:solidFill>
            </a:endParaRPr>
          </a:p>
        </p:txBody>
      </p:sp>
      <p:sp>
        <p:nvSpPr>
          <p:cNvPr id="6" name="2 - Θέση περιεχομένου"/>
          <p:cNvSpPr>
            <a:spLocks noGrp="1"/>
          </p:cNvSpPr>
          <p:nvPr>
            <p:ph sz="half" idx="1"/>
          </p:nvPr>
        </p:nvSpPr>
        <p:spPr/>
        <p:txBody>
          <a:bodyPr>
            <a:noAutofit/>
          </a:bodyPr>
          <a:lstStyle/>
          <a:p>
            <a:pPr>
              <a:buNone/>
            </a:pPr>
            <a:r>
              <a:rPr lang="el-GR" sz="2000" dirty="0" smtClean="0">
                <a:latin typeface="Times New Roman" panose="02020603050405020304" pitchFamily="18" charset="0"/>
                <a:cs typeface="Times New Roman" panose="02020603050405020304" pitchFamily="18" charset="0"/>
              </a:rPr>
              <a:t>     Η αποστείρωση με ακτινοβολία δεν εφαρμόζεται στα Νοσοκομεία. </a:t>
            </a:r>
          </a:p>
          <a:p>
            <a:pPr>
              <a:buNone/>
            </a:pPr>
            <a:r>
              <a:rPr lang="el-GR" sz="2000" dirty="0" smtClean="0">
                <a:latin typeface="Times New Roman" panose="02020603050405020304" pitchFamily="18" charset="0"/>
                <a:cs typeface="Times New Roman" panose="02020603050405020304" pitchFamily="18" charset="0"/>
              </a:rPr>
              <a:t>     Η χρήση της περιορίζεται στις βιομηχανίες που κατασκευάζουν τα ιατρικά είδη. </a:t>
            </a:r>
          </a:p>
          <a:p>
            <a:pPr>
              <a:buNone/>
            </a:pPr>
            <a:r>
              <a:rPr lang="el-GR" sz="2000" dirty="0" smtClean="0">
                <a:latin typeface="Times New Roman" panose="02020603050405020304" pitchFamily="18" charset="0"/>
                <a:cs typeface="Times New Roman" panose="02020603050405020304" pitchFamily="18" charset="0"/>
              </a:rPr>
              <a:t>     Γίνεται σε ειδικούς σταθμούς ραδιενέργειας με πολύπλοκες εγκαταστάσεις και προφυλάξεις χώρου και προσωπικού. </a:t>
            </a:r>
          </a:p>
          <a:p>
            <a:pPr>
              <a:buNone/>
            </a:pPr>
            <a:r>
              <a:rPr lang="el-GR" sz="2000" dirty="0" smtClean="0">
                <a:latin typeface="Times New Roman" panose="02020603050405020304" pitchFamily="18" charset="0"/>
                <a:cs typeface="Times New Roman" panose="02020603050405020304" pitchFamily="18" charset="0"/>
              </a:rPr>
              <a:t>     Οι βιομηχανίες στέλνουν τα έτοιμα πακεταρισμένα κουτιά των υλικών τους εκεί για αποστείρωση.</a:t>
            </a:r>
            <a:endParaRPr lang="el-GR" sz="2000" dirty="0">
              <a:latin typeface="Times New Roman" panose="02020603050405020304" pitchFamily="18" charset="0"/>
              <a:cs typeface="Times New Roman" panose="02020603050405020304" pitchFamily="18" charset="0"/>
            </a:endParaRPr>
          </a:p>
        </p:txBody>
      </p:sp>
      <p:pic>
        <p:nvPicPr>
          <p:cNvPr id="7" name="4 - Θέση περιεχομένου" descr="images111.jpg"/>
          <p:cNvPicPr>
            <a:picLocks noGrp="1" noChangeAspect="1"/>
          </p:cNvPicPr>
          <p:nvPr>
            <p:ph sz="half" idx="2"/>
          </p:nvPr>
        </p:nvPicPr>
        <p:blipFill>
          <a:blip r:embed="rId2" cstate="print"/>
          <a:stretch>
            <a:fillRect/>
          </a:stretch>
        </p:blipFill>
        <p:spPr>
          <a:xfrm>
            <a:off x="4788024" y="2204864"/>
            <a:ext cx="3672408" cy="2736304"/>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normAutofit/>
          </a:bodyPr>
          <a:lstStyle/>
          <a:p>
            <a:r>
              <a:rPr lang="el-GR" sz="2800" b="1" dirty="0" smtClean="0">
                <a:solidFill>
                  <a:schemeClr val="accent1">
                    <a:lumMod val="75000"/>
                  </a:schemeClr>
                </a:solidFill>
                <a:latin typeface="Times New Roman" panose="02020603050405020304" pitchFamily="18" charset="0"/>
                <a:cs typeface="Times New Roman" panose="02020603050405020304" pitchFamily="18" charset="0"/>
              </a:rPr>
              <a:t>ΑΠΟΣΤΕΙΡΩΣΗ ΜΕ ΑΚΤΙΝΟΒΟΛΙΑ</a:t>
            </a:r>
            <a:endParaRPr lang="el-GR" sz="2800" dirty="0">
              <a:solidFill>
                <a:schemeClr val="accent1">
                  <a:lumMod val="75000"/>
                </a:schemeClr>
              </a:solidFill>
            </a:endParaRPr>
          </a:p>
        </p:txBody>
      </p:sp>
      <p:sp>
        <p:nvSpPr>
          <p:cNvPr id="6" name="2 - Θέση περιεχομένου"/>
          <p:cNvSpPr>
            <a:spLocks noGrp="1"/>
          </p:cNvSpPr>
          <p:nvPr>
            <p:ph sz="half" idx="1"/>
          </p:nvPr>
        </p:nvSpPr>
        <p:spPr/>
        <p:txBody>
          <a:bodyPr>
            <a:normAutofit fontScale="62500" lnSpcReduction="20000"/>
          </a:bodyPr>
          <a:lstStyle/>
          <a:p>
            <a:pPr>
              <a:buNone/>
            </a:pPr>
            <a:r>
              <a:rPr lang="el-GR" dirty="0" smtClean="0"/>
              <a:t>      </a:t>
            </a:r>
            <a:r>
              <a:rPr lang="el-GR" sz="2900" dirty="0" smtClean="0">
                <a:latin typeface="Times New Roman" panose="02020603050405020304" pitchFamily="18" charset="0"/>
                <a:cs typeface="Times New Roman" panose="02020603050405020304" pitchFamily="18" charset="0"/>
              </a:rPr>
              <a:t>Τα είδη της ακτινοβολίας, που χρησιμοποιούνται στην αποστείρωση είναι: </a:t>
            </a:r>
          </a:p>
          <a:p>
            <a:pPr>
              <a:buNone/>
            </a:pPr>
            <a:r>
              <a:rPr lang="el-GR" sz="2900" dirty="0" smtClean="0">
                <a:latin typeface="Times New Roman" panose="02020603050405020304" pitchFamily="18" charset="0"/>
                <a:cs typeface="Times New Roman" panose="02020603050405020304" pitchFamily="18" charset="0"/>
              </a:rPr>
              <a:t>      1. Οι ακτίνες γάμμα, που είναι ηλεκτρομαγνητικά κύματα και παράγονται από την πηγή Κοβάλτιο 60. Είναι οικονομικότερη και εισχωρεί βαθύτερα από τις ακτίνες ηλεκτρονίων βήτα. Τα περισσότερα ιατρικά είδη αποστειρώνονται με ακτίνες γάμμα.</a:t>
            </a:r>
          </a:p>
          <a:p>
            <a:pPr>
              <a:buNone/>
            </a:pPr>
            <a:r>
              <a:rPr lang="el-GR" sz="2900" dirty="0" smtClean="0">
                <a:latin typeface="Times New Roman" panose="02020603050405020304" pitchFamily="18" charset="0"/>
                <a:cs typeface="Times New Roman" panose="02020603050405020304" pitchFamily="18" charset="0"/>
              </a:rPr>
              <a:t>       2. Οι ακτίνες ηλεκτρονίων βήτα χρησιμοποιούνται κυρίως σε άλλους τομείς. </a:t>
            </a:r>
          </a:p>
          <a:p>
            <a:pPr>
              <a:buNone/>
            </a:pPr>
            <a:r>
              <a:rPr lang="el-GR" sz="2900" dirty="0" smtClean="0">
                <a:latin typeface="Times New Roman" panose="02020603050405020304" pitchFamily="18" charset="0"/>
                <a:cs typeface="Times New Roman" panose="02020603050405020304" pitchFamily="18" charset="0"/>
              </a:rPr>
              <a:t>       3. Οι υπεριώδεις ακτίνες, που έχουν μικρότερη δύναμη εισχώρησης στα υλικά, χρησιμοποιούνται μόνο για απολύμανση του αέρα και στο νερό. </a:t>
            </a:r>
            <a:endParaRPr lang="el-GR" sz="2900" dirty="0">
              <a:latin typeface="Times New Roman" panose="02020603050405020304" pitchFamily="18" charset="0"/>
              <a:cs typeface="Times New Roman" panose="02020603050405020304" pitchFamily="18" charset="0"/>
            </a:endParaRPr>
          </a:p>
        </p:txBody>
      </p:sp>
      <p:pic>
        <p:nvPicPr>
          <p:cNvPr id="7" name="5 - Θέση περιεχομένου" descr="0-2.jpeg"/>
          <p:cNvPicPr>
            <a:picLocks noGrp="1" noChangeAspect="1"/>
          </p:cNvPicPr>
          <p:nvPr>
            <p:ph sz="half" idx="2"/>
          </p:nvPr>
        </p:nvPicPr>
        <p:blipFill>
          <a:blip r:embed="rId2" cstate="print"/>
          <a:stretch>
            <a:fillRect/>
          </a:stretch>
        </p:blipFill>
        <p:spPr>
          <a:xfrm>
            <a:off x="4648200" y="2517823"/>
            <a:ext cx="4038600" cy="269071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6354" t="18554" r="26976" b="9179"/>
          <a:stretch>
            <a:fillRect/>
          </a:stretch>
        </p:blipFill>
        <p:spPr bwMode="auto">
          <a:xfrm>
            <a:off x="1500166" y="214290"/>
            <a:ext cx="6072230" cy="528641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400" b="1" dirty="0" smtClean="0">
                <a:solidFill>
                  <a:schemeClr val="accent5">
                    <a:lumMod val="75000"/>
                  </a:schemeClr>
                </a:solidFill>
                <a:latin typeface="Times New Roman" panose="02020603050405020304" pitchFamily="18" charset="0"/>
                <a:cs typeface="Times New Roman" panose="02020603050405020304" pitchFamily="18" charset="0"/>
              </a:rPr>
              <a:t>ΤΑ ΠΛΕΟΝΕΚΤΗΜΑΤΑ ΤΗΣ ΑΠΟΣΤΕΙΡΩΣΗΣ ΜΕ ΑΤΜΟ</a:t>
            </a:r>
            <a:endParaRPr lang="el-GR"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2 - Θέση περιεχομένου"/>
          <p:cNvSpPr>
            <a:spLocks noGrp="1"/>
          </p:cNvSpPr>
          <p:nvPr>
            <p:ph idx="1"/>
          </p:nvPr>
        </p:nvSpPr>
        <p:spPr/>
        <p:txBody>
          <a:bodyPr>
            <a:normAutofit/>
          </a:bodyPr>
          <a:lstStyle/>
          <a:p>
            <a:pPr>
              <a:buNone/>
            </a:pPr>
            <a:r>
              <a:rPr lang="el-GR" sz="2800" dirty="0" smtClean="0">
                <a:latin typeface="Times New Roman" panose="02020603050405020304" pitchFamily="18" charset="0"/>
                <a:cs typeface="Times New Roman" panose="02020603050405020304" pitchFamily="18" charset="0"/>
              </a:rPr>
              <a:t>‒ Πετυχαίνει σε σύντομο χρόνο υψηλή θερμοκρασία και, επομένως, η αποστείρωση πραγματοποιείται σε μικρότερο χρονικό διάστημα. </a:t>
            </a:r>
          </a:p>
          <a:p>
            <a:pPr>
              <a:buNone/>
            </a:pPr>
            <a:r>
              <a:rPr lang="el-GR" sz="2800" dirty="0" smtClean="0">
                <a:latin typeface="Times New Roman" panose="02020603050405020304" pitchFamily="18" charset="0"/>
                <a:cs typeface="Times New Roman" panose="02020603050405020304" pitchFamily="18" charset="0"/>
              </a:rPr>
              <a:t>‒ Ο ατμός εισχωρεί στα υφάσματα και χάρτινα ή άλλα υλικά και δεν τα καταστρέφει. </a:t>
            </a:r>
          </a:p>
          <a:p>
            <a:pPr>
              <a:buNone/>
            </a:pPr>
            <a:r>
              <a:rPr lang="el-GR" sz="2800" dirty="0" smtClean="0">
                <a:latin typeface="Times New Roman" panose="02020603050405020304" pitchFamily="18" charset="0"/>
                <a:cs typeface="Times New Roman" panose="02020603050405020304" pitchFamily="18" charset="0"/>
              </a:rPr>
              <a:t>‒ Δεν αφήνει τοξικά υπολείμματα. </a:t>
            </a:r>
          </a:p>
          <a:p>
            <a:pPr>
              <a:buNone/>
            </a:pPr>
            <a:r>
              <a:rPr lang="el-GR" sz="2800" dirty="0" smtClean="0">
                <a:latin typeface="Times New Roman" panose="02020603050405020304" pitchFamily="18" charset="0"/>
                <a:cs typeface="Times New Roman" panose="02020603050405020304" pitchFamily="18" charset="0"/>
              </a:rPr>
              <a:t>‒ Είναι το οικονομικότερο μέσο αποστείρωσης.</a:t>
            </a:r>
            <a:endParaRPr lang="el-G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b="1" dirty="0" smtClean="0">
                <a:solidFill>
                  <a:schemeClr val="accent5">
                    <a:lumMod val="75000"/>
                  </a:schemeClr>
                </a:solidFill>
                <a:latin typeface="Times New Roman" panose="02020603050405020304" pitchFamily="18" charset="0"/>
                <a:cs typeface="Times New Roman" panose="02020603050405020304" pitchFamily="18" charset="0"/>
              </a:rPr>
              <a:t>ΧΡΟΝΟΣ ΑΠΟΣΤΕΙΡΩΣΗΣ ΜΕ ΑΤΜΟ</a:t>
            </a:r>
            <a:endParaRPr lang="el-GR"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2 - Θέση περιεχομένου"/>
          <p:cNvSpPr>
            <a:spLocks noGrp="1"/>
          </p:cNvSpPr>
          <p:nvPr>
            <p:ph idx="1"/>
          </p:nvPr>
        </p:nvSpPr>
        <p:spPr/>
        <p:txBody>
          <a:bodyPr/>
          <a:lstStyle/>
          <a:p>
            <a:pPr>
              <a:buNone/>
            </a:pPr>
            <a:r>
              <a:rPr lang="el-GR" dirty="0" smtClean="0"/>
              <a:t>    </a:t>
            </a:r>
            <a:r>
              <a:rPr lang="el-GR" dirty="0" smtClean="0">
                <a:latin typeface="Times New Roman" panose="02020603050405020304" pitchFamily="18" charset="0"/>
                <a:cs typeface="Times New Roman" panose="02020603050405020304" pitchFamily="18" charset="0"/>
              </a:rPr>
              <a:t>Η χρονική διάρκεια παραμονής των αντικειμένων μέσα στον κλίβανο εξαρτάται από: </a:t>
            </a:r>
          </a:p>
          <a:p>
            <a:pPr>
              <a:buNone/>
            </a:pPr>
            <a:r>
              <a:rPr lang="el-GR" dirty="0" smtClean="0">
                <a:latin typeface="Times New Roman" panose="02020603050405020304" pitchFamily="18" charset="0"/>
                <a:cs typeface="Times New Roman" panose="02020603050405020304" pitchFamily="18" charset="0"/>
              </a:rPr>
              <a:t>    ‒ το είδος που πρόκειται να αποστειρωθεί,</a:t>
            </a:r>
          </a:p>
          <a:p>
            <a:pPr>
              <a:buNone/>
            </a:pPr>
            <a:r>
              <a:rPr lang="el-GR" dirty="0" smtClean="0">
                <a:latin typeface="Times New Roman" panose="02020603050405020304" pitchFamily="18" charset="0"/>
                <a:cs typeface="Times New Roman" panose="02020603050405020304" pitchFamily="18" charset="0"/>
              </a:rPr>
              <a:t>    ‒ τον </a:t>
            </a:r>
            <a:r>
              <a:rPr lang="el-GR" dirty="0" smtClean="0">
                <a:latin typeface="Times New Roman" panose="02020603050405020304" pitchFamily="18" charset="0"/>
                <a:cs typeface="Times New Roman" panose="02020603050405020304" pitchFamily="18" charset="0"/>
              </a:rPr>
              <a:t>τρόπο </a:t>
            </a:r>
            <a:r>
              <a:rPr lang="el-GR" dirty="0" smtClean="0">
                <a:latin typeface="Times New Roman" panose="02020603050405020304" pitchFamily="18" charset="0"/>
                <a:cs typeface="Times New Roman" panose="02020603050405020304" pitchFamily="18" charset="0"/>
              </a:rPr>
              <a:t>που είναι συσκευασμένο,</a:t>
            </a:r>
          </a:p>
          <a:p>
            <a:pPr>
              <a:buNone/>
            </a:pPr>
            <a:r>
              <a:rPr lang="el-GR" dirty="0" smtClean="0">
                <a:latin typeface="Times New Roman" panose="02020603050405020304" pitchFamily="18" charset="0"/>
                <a:cs typeface="Times New Roman" panose="02020603050405020304" pitchFamily="18" charset="0"/>
              </a:rPr>
              <a:t>    ‒ τη διατηρούμενη πίεση και θερμοκρασία.</a:t>
            </a:r>
            <a:endParaRPr lang="el-G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5256" t="19531" r="28623" b="11133"/>
          <a:stretch>
            <a:fillRect/>
          </a:stretch>
        </p:blipFill>
        <p:spPr bwMode="auto">
          <a:xfrm>
            <a:off x="1643042" y="714356"/>
            <a:ext cx="6000792" cy="507209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dirty="0" smtClean="0">
                <a:solidFill>
                  <a:schemeClr val="accent5">
                    <a:lumMod val="75000"/>
                  </a:schemeClr>
                </a:solidFill>
                <a:latin typeface="Times New Roman" panose="02020603050405020304" pitchFamily="18" charset="0"/>
                <a:cs typeface="Times New Roman" panose="02020603050405020304" pitchFamily="18" charset="0"/>
              </a:rPr>
              <a:t>ΞΗΡΗ ΘΕΡΜΟΤΗΤΑ </a:t>
            </a:r>
            <a:br>
              <a:rPr lang="el-GR" sz="2800" dirty="0" smtClean="0">
                <a:solidFill>
                  <a:schemeClr val="accent5">
                    <a:lumMod val="75000"/>
                  </a:schemeClr>
                </a:solidFill>
                <a:latin typeface="Times New Roman" panose="02020603050405020304" pitchFamily="18" charset="0"/>
                <a:cs typeface="Times New Roman" panose="02020603050405020304" pitchFamily="18" charset="0"/>
              </a:rPr>
            </a:br>
            <a:r>
              <a:rPr lang="el-GR" sz="2800" dirty="0" smtClean="0">
                <a:solidFill>
                  <a:schemeClr val="accent5">
                    <a:lumMod val="75000"/>
                  </a:schemeClr>
                </a:solidFill>
                <a:latin typeface="Times New Roman" panose="02020603050405020304" pitchFamily="18" charset="0"/>
                <a:cs typeface="Times New Roman" panose="02020603050405020304" pitchFamily="18" charset="0"/>
              </a:rPr>
              <a:t>ΠΛΕΟΝΕΚΤΗΜΑΤΑ ΜΕΙΟΝΕΚΤΗΜΑΤΑ</a:t>
            </a:r>
            <a:endParaRPr lang="el-GR"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2 - Θέση περιεχομένου"/>
          <p:cNvSpPr>
            <a:spLocks noGrp="1"/>
          </p:cNvSpPr>
          <p:nvPr>
            <p:ph idx="1"/>
          </p:nvPr>
        </p:nvSpPr>
        <p:spPr/>
        <p:txBody>
          <a:bodyPr>
            <a:normAutofit fontScale="77500" lnSpcReduction="20000"/>
          </a:bodyPr>
          <a:lstStyle/>
          <a:p>
            <a:pPr>
              <a:buFont typeface="Wingdings" panose="05000000000000000000" pitchFamily="2" charset="2"/>
              <a:buChar char="v"/>
            </a:pPr>
            <a:r>
              <a:rPr lang="el-GR" dirty="0" smtClean="0">
                <a:latin typeface="Times New Roman" panose="02020603050405020304" pitchFamily="18" charset="0"/>
                <a:cs typeface="Times New Roman" panose="02020603050405020304" pitchFamily="18" charset="0"/>
              </a:rPr>
              <a:t>Η ξηρή θερμότητα έχει το πλεονέκτημα ότι αποστειρώνει λεπτά, οξέα και ευαίσθητα εργαλεία, καθώς και εργαλεία που κόβουν, όπως δερμοτόμους. </a:t>
            </a:r>
          </a:p>
          <a:p>
            <a:pPr>
              <a:buFont typeface="Wingdings" panose="05000000000000000000" pitchFamily="2" charset="2"/>
              <a:buChar char="v"/>
            </a:pPr>
            <a:r>
              <a:rPr lang="el-GR" dirty="0" smtClean="0">
                <a:latin typeface="Times New Roman" panose="02020603050405020304" pitchFamily="18" charset="0"/>
                <a:cs typeface="Times New Roman" panose="02020603050405020304" pitchFamily="18" charset="0"/>
              </a:rPr>
              <a:t>Η αποστείρωση με τον ξηρό κλίβανο παρουσιάζει ορισμένα μειονεκτήματα σε σύγκριση με την αποστείρωση σε κλίβανο ατμού. Έτσι ο ξηρός αέρας, που παράγεται με την επίδραση υψηλής θερμοκρασίας, θερμαίνει το αντικείμενο πολύ αργά και με άνισο τρόπο, ανάλογα με την ποιότητά του.</a:t>
            </a:r>
          </a:p>
          <a:p>
            <a:pPr>
              <a:buFont typeface="Wingdings" panose="05000000000000000000" pitchFamily="2" charset="2"/>
              <a:buChar char="v"/>
            </a:pPr>
            <a:r>
              <a:rPr lang="el-GR" dirty="0" smtClean="0">
                <a:latin typeface="Times New Roman" panose="02020603050405020304" pitchFamily="18" charset="0"/>
                <a:cs typeface="Times New Roman" panose="02020603050405020304" pitchFamily="18" charset="0"/>
              </a:rPr>
              <a:t> Ο χρόνος αποστείρωσης είναι μεγάλος, επομένως, δεν είναι πρακτική η μέθοδος αποστείρωσης. </a:t>
            </a:r>
          </a:p>
          <a:p>
            <a:pPr>
              <a:buFont typeface="Wingdings" panose="05000000000000000000" pitchFamily="2" charset="2"/>
              <a:buChar char="v"/>
            </a:pPr>
            <a:r>
              <a:rPr lang="el-GR" dirty="0" smtClean="0">
                <a:latin typeface="Times New Roman" panose="02020603050405020304" pitchFamily="18" charset="0"/>
                <a:cs typeface="Times New Roman" panose="02020603050405020304" pitchFamily="18" charset="0"/>
              </a:rPr>
              <a:t>Δεν αποστειρώνει όλα τα είδη του υλικού, π.χ. καταστρέφει υφάσματα, ελαστικά και πλαστικά.</a:t>
            </a:r>
            <a:endParaRPr lang="el-G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txBody>
          <a:bodyPr>
            <a:normAutofit/>
          </a:bodyPr>
          <a:lstStyle/>
          <a:p>
            <a:r>
              <a:rPr lang="el-GR" sz="2800" b="1" dirty="0" smtClean="0">
                <a:solidFill>
                  <a:schemeClr val="accent5">
                    <a:lumMod val="75000"/>
                  </a:schemeClr>
                </a:solidFill>
                <a:latin typeface="Times New Roman" panose="02020603050405020304" pitchFamily="18" charset="0"/>
                <a:cs typeface="Times New Roman" panose="02020603050405020304" pitchFamily="18" charset="0"/>
              </a:rPr>
              <a:t>Ο ΑΥΤΟΜΑΤΟΣ ΚΛΙΒΑΝΟΣ ΚΕΝΟΥ ΥΠΕΡΤΑΧΕΙΑΣ ΑΠΟΣΤΕΙΡΩΣΗΣ (FLASH)</a:t>
            </a:r>
            <a:endParaRPr lang="el-GR"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2 - Θέση περιεχομένου"/>
          <p:cNvSpPr>
            <a:spLocks noGrp="1"/>
          </p:cNvSpPr>
          <p:nvPr>
            <p:ph idx="1"/>
          </p:nvPr>
        </p:nvSpPr>
        <p:spPr/>
        <p:txBody>
          <a:bodyPr>
            <a:normAutofit fontScale="85000" lnSpcReduction="20000"/>
          </a:bodyPr>
          <a:lstStyle/>
          <a:p>
            <a:pPr>
              <a:buNone/>
            </a:pPr>
            <a:r>
              <a:rPr lang="el-GR" dirty="0" smtClean="0">
                <a:latin typeface="Times New Roman" panose="02020603050405020304" pitchFamily="18" charset="0"/>
                <a:cs typeface="Times New Roman" panose="02020603050405020304" pitchFamily="18" charset="0"/>
              </a:rPr>
              <a:t>    Σε αυτούς τους κλιβάνους: </a:t>
            </a:r>
          </a:p>
          <a:p>
            <a:pPr>
              <a:buNone/>
            </a:pPr>
            <a:r>
              <a:rPr lang="el-GR" dirty="0" smtClean="0">
                <a:latin typeface="Times New Roman" panose="02020603050405020304" pitchFamily="18" charset="0"/>
                <a:cs typeface="Times New Roman" panose="02020603050405020304" pitchFamily="18" charset="0"/>
              </a:rPr>
              <a:t>    Η θερμοκρασία ανεβαίνει στους 132°-134° C. </a:t>
            </a:r>
          </a:p>
          <a:p>
            <a:pPr>
              <a:buNone/>
            </a:pPr>
            <a:r>
              <a:rPr lang="el-GR" dirty="0" smtClean="0">
                <a:latin typeface="Times New Roman" panose="02020603050405020304" pitchFamily="18" charset="0"/>
                <a:cs typeface="Times New Roman" panose="02020603050405020304" pitchFamily="18" charset="0"/>
              </a:rPr>
              <a:t>    Ο κύριος χρόνος αποστείρωσης είναι 3′ λεπτά. </a:t>
            </a:r>
          </a:p>
          <a:p>
            <a:pPr>
              <a:buNone/>
            </a:pPr>
            <a:r>
              <a:rPr lang="el-GR" dirty="0" smtClean="0">
                <a:latin typeface="Times New Roman" panose="02020603050405020304" pitchFamily="18" charset="0"/>
                <a:cs typeface="Times New Roman" panose="02020603050405020304" pitchFamily="18" charset="0"/>
              </a:rPr>
              <a:t>    Η διάρκεια κλιβανισμού είναι 5′ λεπτά. </a:t>
            </a:r>
          </a:p>
          <a:p>
            <a:pPr>
              <a:buNone/>
            </a:pPr>
            <a:r>
              <a:rPr lang="el-GR" dirty="0" smtClean="0">
                <a:latin typeface="Times New Roman" panose="02020603050405020304" pitchFamily="18" charset="0"/>
                <a:cs typeface="Times New Roman" panose="02020603050405020304" pitchFamily="18" charset="0"/>
              </a:rPr>
              <a:t>    Στον κλίβανο </a:t>
            </a:r>
            <a:r>
              <a:rPr lang="el-GR" dirty="0" err="1" smtClean="0">
                <a:latin typeface="Times New Roman" panose="02020603050405020304" pitchFamily="18" charset="0"/>
                <a:cs typeface="Times New Roman" panose="02020603050405020304" pitchFamily="18" charset="0"/>
              </a:rPr>
              <a:t>flash</a:t>
            </a:r>
            <a:r>
              <a:rPr lang="el-GR" dirty="0" smtClean="0">
                <a:latin typeface="Times New Roman" panose="02020603050405020304" pitchFamily="18" charset="0"/>
                <a:cs typeface="Times New Roman" panose="02020603050405020304" pitchFamily="18" charset="0"/>
              </a:rPr>
              <a:t> αποστειρώνονται μόνο εργαλεία ελεύθερα (όχι τυλιγμένα) και σε μικρή ποσότητα 1-10 τεμάχια.</a:t>
            </a:r>
          </a:p>
          <a:p>
            <a:pPr>
              <a:buNone/>
            </a:pPr>
            <a:r>
              <a:rPr lang="el-GR" dirty="0" smtClean="0">
                <a:latin typeface="Times New Roman" panose="02020603050405020304" pitchFamily="18" charset="0"/>
                <a:cs typeface="Times New Roman" panose="02020603050405020304" pitchFamily="18" charset="0"/>
              </a:rPr>
              <a:t>    Δεν υπάρχει φάση στεγνώματος και προορίζεται μόνο για συμπληρωματική χρήση κοντά στις χειρουργικές αίθουσες, για επείγουσα αποστείρωση εργαλείων, που χρειάζονται στην εγχείρηση.</a:t>
            </a:r>
            <a:endParaRPr lang="el-G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5256" t="16601" r="26427" b="13086"/>
          <a:stretch>
            <a:fillRect/>
          </a:stretch>
        </p:blipFill>
        <p:spPr bwMode="auto">
          <a:xfrm>
            <a:off x="1166789" y="551997"/>
            <a:ext cx="6834235" cy="559164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1101</Words>
  <Application>Microsoft Office PowerPoint</Application>
  <PresentationFormat>Προβολή στην οθόνη (4:3)</PresentationFormat>
  <Paragraphs>96</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ΣΑΕΚ  ΣΙΝΔΟΥ  ΕΙΔΙΚΟΤΗΤΑ : ΒΟΗΘΟΣ ΝΟΣΗΛΕΥΤΙΚΗΣ ΓΕΝΙΚΗΣ ΝΟΣΗΛΕΙΑΣ ΑΠΟΣΤΕΙΡΩΣΗ –ΑΠΟΛΥΜΑΝΣΗ (Θ) ΕΞΑΜΗΝΟ Γ</vt:lpstr>
      <vt:lpstr>Διαφάνεια 2</vt:lpstr>
      <vt:lpstr>Διαφάνεια 3</vt:lpstr>
      <vt:lpstr>ΤΑ ΠΛΕΟΝΕΚΤΗΜΑΤΑ ΤΗΣ ΑΠΟΣΤΕΙΡΩΣΗΣ ΜΕ ΑΤΜΟ</vt:lpstr>
      <vt:lpstr>ΧΡΟΝΟΣ ΑΠΟΣΤΕΙΡΩΣΗΣ ΜΕ ΑΤΜΟ</vt:lpstr>
      <vt:lpstr>Διαφάνεια 6</vt:lpstr>
      <vt:lpstr>ΞΗΡΗ ΘΕΡΜΟΤΗΤΑ  ΠΛΕΟΝΕΚΤΗΜΑΤΑ ΜΕΙΟΝΕΚΤΗΜΑΤΑ</vt:lpstr>
      <vt:lpstr>Ο ΑΥΤΟΜΑΤΟΣ ΚΛΙΒΑΝΟΣ ΚΕΝΟΥ ΥΠΕΡΤΑΧΕΙΑΣ ΑΠΟΣΤΕΙΡΩΣΗΣ (FLASH)</vt:lpstr>
      <vt:lpstr>Διαφάνεια 9</vt:lpstr>
      <vt:lpstr>ΜΕΙΟΝΕΚΤΗΜΑΤΑ ΤΟΥ ΟΞΕΙΔΙΟΥ ΤΟΥ ΑΙΘΥΛΕΝΙΟΥ</vt:lpstr>
      <vt:lpstr> ΣΥΓΧΡΟΝΟΙ ΚΛΙΒΑΝΟΙ (ΚΕΝΟΥ) ΑΙΘΥΛΕΝΟΞΕΙΔΙΟΥ </vt:lpstr>
      <vt:lpstr>ΣΥΓΧΡΟΝΟΙ ΚΛΙΒΑΝΟΙ (ΚΕΝΟΥ) ΑΙΘΥΛΕΝΟΞΕΙΔΙΟΥ (ΕΙΔΙΚΑ ΧΑΡΑΚΤΗΡΙΣΤΙΚΑ )</vt:lpstr>
      <vt:lpstr>ΣΥΓΧΡΟΝΟΙ ΚΛΙΒΑΝΟΙ (ΚΕΝΟΥ) ΑΙΘΥΛΕΝΟΞΕΙΔΙΟΥ (ΕΙΔΙΚΑ ΧΑΡΑΚΤΗΡΙΣΤΙΚΑ )</vt:lpstr>
      <vt:lpstr>ΑΕΡΙΟ ΦΟΡΜΑΛΔΕΫΔΗΣ</vt:lpstr>
      <vt:lpstr>ΜΕΙΟΝΕΚΤΗΜΑΤΑ ΤΗΣ ΦΟΡΜΑΛΔΕΫΔΗΣ</vt:lpstr>
      <vt:lpstr>ΚΛΙΒΑΝΟΙ ΑΕΡΙΟΥ ΦΟΡΜΑΛΔΕΫΔΗΣ</vt:lpstr>
      <vt:lpstr>ΑΠΟΣΤΕΙΡΩΣΗ ΜΕ ΧΗΜΙΚΕΣ ΣΠΟΡΟΚΤΟΝΕΣ ΔΙΑΛΥΣΕΙΣ (ΨΥΧΡΗ ΑΠΟΣΤΕΙΡΩΣΗ)</vt:lpstr>
      <vt:lpstr>Διαφάνεια 18</vt:lpstr>
      <vt:lpstr>ΑΠΟΣΤΕΙΡΩΣΗ ΜΕ ΑΚΤΙΝΟΒΟΛΙΑ</vt:lpstr>
      <vt:lpstr>ΑΠΟΣΤΕΙΡΩΣΗ ΜΕ ΑΚΤΙΝΟΒΟΛΙΑ</vt:lpstr>
      <vt:lpstr>ΑΠΟΣΤΕΙΡΩΣΗ ΜΕ ΑΚΤΙΝΟΒΟΛΙΑ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cp:revision>
  <dcterms:created xsi:type="dcterms:W3CDTF">2024-11-25T17:44:04Z</dcterms:created>
  <dcterms:modified xsi:type="dcterms:W3CDTF">2024-11-25T18:06:19Z</dcterms:modified>
</cp:coreProperties>
</file>