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5143500" cx="9144000"/>
  <p:notesSz cx="6858000" cy="9144000"/>
  <p:embeddedFontLst>
    <p:embeddedFont>
      <p:font typeface="Nunito"/>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Nunito-bold.fntdata"/><Relationship Id="rId50" Type="http://schemas.openxmlformats.org/officeDocument/2006/relationships/font" Target="fonts/Nunito-regular.fntdata"/><Relationship Id="rId53" Type="http://schemas.openxmlformats.org/officeDocument/2006/relationships/font" Target="fonts/Nunito-boldItalic.fntdata"/><Relationship Id="rId52" Type="http://schemas.openxmlformats.org/officeDocument/2006/relationships/font" Target="fonts/Nuni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10a78063cd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10a78063cd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10a78063cd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10a78063cd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10a78063cd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10a78063cd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10a78063cd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10a78063cd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310a78063cd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310a78063cd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10a78063cd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10a78063cd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10a78063cd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10a78063cd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10a78063cd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10a78063cd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10a78063cd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10a78063cd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10a78063cd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10a78063cd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10a78063cd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10a78063cd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10a78063cd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10a78063cd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10a78063cd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10a78063cd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10a78063cd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10a78063cd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10a78063cd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10a78063cd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10a78063cd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10a78063cd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10a78063cd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10a78063cd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10a78063cd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10a78063cd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10f682913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10f682913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10f682913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310f682913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10f682913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10f682913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10a78063cd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10a78063cd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10f682913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10f682913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10f682913f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10f682913f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10f682913f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10f682913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10f682913f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10f682913f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310f682913f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310f682913f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10f682913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10f682913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10f682913f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10f682913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10f682913f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310f682913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10f682913f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10f682913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10f682913f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10f682913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10a78063cd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10a78063cd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10f682913f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10f682913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10f682913f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10f682913f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10f682913f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310f682913f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310f682913f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310f682913f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10f682913f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10f682913f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10a78063cd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10a78063cd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10a78063cd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10a78063cd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10a78063cd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10a78063cd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10a78063cd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10a78063cd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10a78063cd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10a78063cd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l"/>
              <a:t>Βελτιστοποίηση Μηχανών Αναζήτησης</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l"/>
              <a:t>ΣΑΕΚ ΣΙΝΔΟΥ 2024</a:t>
            </a:r>
            <a:endParaRPr/>
          </a:p>
        </p:txBody>
      </p:sp>
      <p:pic>
        <p:nvPicPr>
          <p:cNvPr id="130" name="Google Shape;130;p13"/>
          <p:cNvPicPr preferRelativeResize="0"/>
          <p:nvPr/>
        </p:nvPicPr>
        <p:blipFill>
          <a:blip r:embed="rId3">
            <a:alphaModFix/>
          </a:blip>
          <a:stretch>
            <a:fillRect/>
          </a:stretch>
        </p:blipFill>
        <p:spPr>
          <a:xfrm>
            <a:off x="4102025" y="1039150"/>
            <a:ext cx="939950" cy="783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2"/>
          <p:cNvSpPr txBox="1"/>
          <p:nvPr>
            <p:ph idx="1" type="body"/>
          </p:nvPr>
        </p:nvSpPr>
        <p:spPr>
          <a:xfrm>
            <a:off x="819150" y="465550"/>
            <a:ext cx="7477500" cy="42999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b="1" lang="el" sz="1828"/>
              <a:t>2. Βελτιστοποίηση Περιεχομένου:</a:t>
            </a:r>
            <a:endParaRPr b="1" sz="1828"/>
          </a:p>
          <a:p>
            <a:pPr indent="0" lvl="0" marL="0" rtl="0" algn="l">
              <a:lnSpc>
                <a:spcPct val="95000"/>
              </a:lnSpc>
              <a:spcBef>
                <a:spcPts val="1200"/>
              </a:spcBef>
              <a:spcAft>
                <a:spcPts val="0"/>
              </a:spcAft>
              <a:buSzPts val="935"/>
              <a:buNone/>
            </a:pPr>
            <a:r>
              <a:t/>
            </a:r>
            <a:endParaRPr sz="1828"/>
          </a:p>
          <a:p>
            <a:pPr indent="0" lvl="0" marL="0" rtl="0" algn="l">
              <a:lnSpc>
                <a:spcPct val="95000"/>
              </a:lnSpc>
              <a:spcBef>
                <a:spcPts val="1200"/>
              </a:spcBef>
              <a:spcAft>
                <a:spcPts val="0"/>
              </a:spcAft>
              <a:buSzPts val="935"/>
              <a:buNone/>
            </a:pPr>
            <a:r>
              <a:rPr lang="el" sz="1828"/>
              <a:t>Ενσωμάτωση σχετικών λέξεων-κλειδιά στο περιεχόμενο, στους τίτλους, στις επικεφαλίδες και στις μεταπεριγραφές βοηθά τις μηχανές αναζήτησης να κατανοήσουν το θέμα του </a:t>
            </a:r>
            <a:r>
              <a:rPr lang="el" sz="1828"/>
              <a:t>ιστότοπου</a:t>
            </a:r>
            <a:r>
              <a:rPr lang="el" sz="1828"/>
              <a:t> και να το αξιολογήσουν καλύτερα.</a:t>
            </a:r>
            <a:endParaRPr sz="1828"/>
          </a:p>
          <a:p>
            <a:pPr indent="0" lvl="0" marL="0" rtl="0" algn="l">
              <a:lnSpc>
                <a:spcPct val="95000"/>
              </a:lnSpc>
              <a:spcBef>
                <a:spcPts val="1200"/>
              </a:spcBef>
              <a:spcAft>
                <a:spcPts val="0"/>
              </a:spcAft>
              <a:buSzPts val="935"/>
              <a:buNone/>
            </a:pPr>
            <a:r>
              <a:t/>
            </a:r>
            <a:endParaRPr sz="1828"/>
          </a:p>
          <a:p>
            <a:pPr indent="0" lvl="0" marL="0" rtl="0" algn="l">
              <a:lnSpc>
                <a:spcPct val="95000"/>
              </a:lnSpc>
              <a:spcBef>
                <a:spcPts val="1200"/>
              </a:spcBef>
              <a:spcAft>
                <a:spcPts val="0"/>
              </a:spcAft>
              <a:buSzPts val="935"/>
              <a:buNone/>
            </a:pPr>
            <a:r>
              <a:rPr b="1" lang="el" sz="1828"/>
              <a:t>3. Δημιουργία Στοχευμένου Περιεχομένου:</a:t>
            </a:r>
            <a:endParaRPr b="1" sz="1828"/>
          </a:p>
          <a:p>
            <a:pPr indent="0" lvl="0" marL="0" rtl="0" algn="l">
              <a:lnSpc>
                <a:spcPct val="95000"/>
              </a:lnSpc>
              <a:spcBef>
                <a:spcPts val="1200"/>
              </a:spcBef>
              <a:spcAft>
                <a:spcPts val="0"/>
              </a:spcAft>
              <a:buSzPts val="935"/>
              <a:buNone/>
            </a:pPr>
            <a:r>
              <a:t/>
            </a:r>
            <a:endParaRPr sz="1828"/>
          </a:p>
          <a:p>
            <a:pPr indent="0" lvl="0" marL="0" rtl="0" algn="l">
              <a:lnSpc>
                <a:spcPct val="95000"/>
              </a:lnSpc>
              <a:spcBef>
                <a:spcPts val="1200"/>
              </a:spcBef>
              <a:spcAft>
                <a:spcPts val="0"/>
              </a:spcAft>
              <a:buSzPts val="935"/>
              <a:buNone/>
            </a:pPr>
            <a:r>
              <a:rPr lang="el" sz="1828"/>
              <a:t>Η έρευνα και επιλογή κατάλληλων λέξεων-κλειδιά επιτρέπει τη δημιουργία περιεχομένου που ανταποκρίνεται στις ανάγκες και τα ενδιαφέροντα του κοινού-στόχου. Αυτό αυξάνει την πιθανότητα οι χρήστες να βρουν και να αλληλεπιδράσουν με το περιεχόμενο.</a:t>
            </a:r>
            <a:endParaRPr sz="1828"/>
          </a:p>
          <a:p>
            <a:pPr indent="0" lvl="0" marL="0" rtl="0" algn="l">
              <a:lnSpc>
                <a:spcPct val="95000"/>
              </a:lnSpc>
              <a:spcBef>
                <a:spcPts val="1200"/>
              </a:spcBef>
              <a:spcAft>
                <a:spcPts val="1200"/>
              </a:spcAft>
              <a:buSzPts val="935"/>
              <a:buNone/>
            </a:pPr>
            <a:r>
              <a:t/>
            </a:r>
            <a:endParaRPr sz="1305"/>
          </a:p>
        </p:txBody>
      </p:sp>
      <p:pic>
        <p:nvPicPr>
          <p:cNvPr id="191" name="Google Shape;191;p22"/>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3"/>
          <p:cNvSpPr txBox="1"/>
          <p:nvPr>
            <p:ph idx="1" type="body"/>
          </p:nvPr>
        </p:nvSpPr>
        <p:spPr>
          <a:xfrm>
            <a:off x="819150" y="1309275"/>
            <a:ext cx="7461300" cy="35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1600"/>
              <a:t>4. </a:t>
            </a:r>
            <a:r>
              <a:rPr b="1" lang="el" sz="1600"/>
              <a:t>Βελτίωση Ορατότητας και Κατάταξης:</a:t>
            </a:r>
            <a:endParaRPr b="1" sz="1600"/>
          </a:p>
          <a:p>
            <a:pPr indent="0" lvl="0" marL="0" rtl="0" algn="l">
              <a:spcBef>
                <a:spcPts val="1200"/>
              </a:spcBef>
              <a:spcAft>
                <a:spcPts val="0"/>
              </a:spcAft>
              <a:buNone/>
            </a:pPr>
            <a:r>
              <a:rPr lang="el" sz="1600"/>
              <a:t>Η σωστή χρήση λέξεων-κλειδιά μπορεί να βελτιώσει την κατάταξη του ιστοτόπου στα αποτελέσματα των μηχανών αναζήτησης. Όσο πιο σχετικό και αξιόλογο είναι το περιεχόμενο για τις λέξεις-κλειδιά που στοχεύει, τόσο υψηλότερα θα κατατάσσεται.</a:t>
            </a:r>
            <a:endParaRPr sz="1600"/>
          </a:p>
          <a:p>
            <a:pPr indent="0" lvl="0" marL="0" rtl="0" algn="l">
              <a:spcBef>
                <a:spcPts val="1200"/>
              </a:spcBef>
              <a:spcAft>
                <a:spcPts val="0"/>
              </a:spcAft>
              <a:buNone/>
            </a:pPr>
            <a:r>
              <a:t/>
            </a:r>
            <a:endParaRPr sz="1600"/>
          </a:p>
          <a:p>
            <a:pPr indent="0" lvl="0" marL="0" rtl="0" algn="l">
              <a:spcBef>
                <a:spcPts val="1200"/>
              </a:spcBef>
              <a:spcAft>
                <a:spcPts val="0"/>
              </a:spcAft>
              <a:buNone/>
            </a:pPr>
            <a:r>
              <a:rPr b="1" lang="el" sz="1600"/>
              <a:t>5. </a:t>
            </a:r>
            <a:r>
              <a:rPr b="1" lang="el" sz="1600"/>
              <a:t>Ανάλυση Ανταγωνισμού:</a:t>
            </a:r>
            <a:endParaRPr b="1" sz="1600"/>
          </a:p>
          <a:p>
            <a:pPr indent="0" lvl="0" marL="0" rtl="0" algn="l">
              <a:spcBef>
                <a:spcPts val="1200"/>
              </a:spcBef>
              <a:spcAft>
                <a:spcPts val="1200"/>
              </a:spcAft>
              <a:buNone/>
            </a:pPr>
            <a:r>
              <a:rPr lang="el" sz="1600"/>
              <a:t>Η ανάλυση των λέξεων-κλειδιά που χρησιμοποιούν οι ανταγωνιστές μπορεί να βοηθήσει στην ανάπτυξη στρατηγικών για να τους ξεπεράσεις στα αποτελέσματα αναζήτησης.</a:t>
            </a:r>
            <a:endParaRPr sz="1600"/>
          </a:p>
        </p:txBody>
      </p:sp>
      <p:pic>
        <p:nvPicPr>
          <p:cNvPr id="197" name="Google Shape;197;p23"/>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sz="1600"/>
              <a:t>6. Παρακολούθηση και Βελτιστοποίηση:</a:t>
            </a:r>
            <a:endParaRPr b="1" sz="1600"/>
          </a:p>
          <a:p>
            <a:pPr indent="0" lvl="0" marL="0" rtl="0" algn="l">
              <a:spcBef>
                <a:spcPts val="1200"/>
              </a:spcBef>
              <a:spcAft>
                <a:spcPts val="0"/>
              </a:spcAft>
              <a:buNone/>
            </a:pPr>
            <a:r>
              <a:t/>
            </a:r>
            <a:endParaRPr sz="1600"/>
          </a:p>
          <a:p>
            <a:pPr indent="0" lvl="0" marL="0" rtl="0" algn="l">
              <a:spcBef>
                <a:spcPts val="1200"/>
              </a:spcBef>
              <a:spcAft>
                <a:spcPts val="1200"/>
              </a:spcAft>
              <a:buNone/>
            </a:pPr>
            <a:r>
              <a:rPr lang="el" sz="1600"/>
              <a:t>Η συνεχής παρακολούθηση της απόδοσης των λέξεων-κλειδιά και η προσαρμογή της στρατηγικής SEO βάσει των δεδομένων από εργαλεία ανάλυσης, όπως το Google Analytics και το Google Search Console, βοηθούν στη βελτίωση των αποτελεσμάτων.</a:t>
            </a:r>
            <a:endParaRPr sz="1600"/>
          </a:p>
        </p:txBody>
      </p:sp>
      <p:pic>
        <p:nvPicPr>
          <p:cNvPr id="203" name="Google Shape;203;p24"/>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Τύποι Λέξεων-Κλειδιά:</a:t>
            </a:r>
            <a:endParaRPr/>
          </a:p>
        </p:txBody>
      </p:sp>
      <p:sp>
        <p:nvSpPr>
          <p:cNvPr id="209" name="Google Shape;209;p2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600"/>
              <a:t>Short-tail Keywords: Γενικές και ευρείες λέξεις-κλειδιά με μεγάλο όγκο αναζήτησης αλλά και υψηλό ανταγωνισμό (π.χ., "shoes").</a:t>
            </a:r>
            <a:endParaRPr sz="1600"/>
          </a:p>
          <a:p>
            <a:pPr indent="0" lvl="0" marL="0" rtl="0" algn="l">
              <a:spcBef>
                <a:spcPts val="1200"/>
              </a:spcBef>
              <a:spcAft>
                <a:spcPts val="0"/>
              </a:spcAft>
              <a:buNone/>
            </a:pPr>
            <a:r>
              <a:rPr lang="el" sz="1600"/>
              <a:t>Long-tail Keywords: Πιο συγκεκριμένες φράσεις με μικρότερο όγκο αναζήτησης αλλά υψηλή στόχευση και μικρότερο ανταγωνισμό (π.χ., "men's running shoes size 10").</a:t>
            </a:r>
            <a:endParaRPr sz="1600"/>
          </a:p>
          <a:p>
            <a:pPr indent="0" lvl="0" marL="0" rtl="0" algn="l">
              <a:spcBef>
                <a:spcPts val="1200"/>
              </a:spcBef>
              <a:spcAft>
                <a:spcPts val="1200"/>
              </a:spcAft>
              <a:buNone/>
            </a:pPr>
            <a:r>
              <a:rPr lang="el" sz="1600"/>
              <a:t>Χρησιμοποιώντας στρατηγικά τις λέξεις-κλειδιά, οι επιχειρήσεις μπορούν να βελτιώσουν την παρουσία τους στο διαδίκτυο, να προσελκύσουν το σωστό κοινό και να αυξήσουν την επισκεψιμότητα και τις πωλήσεις τους.</a:t>
            </a:r>
            <a:endParaRPr sz="1600"/>
          </a:p>
        </p:txBody>
      </p:sp>
      <p:pic>
        <p:nvPicPr>
          <p:cNvPr id="210" name="Google Shape;210;p25"/>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Πως βρίσκουμε τις λέξεις-κλειδιά</a:t>
            </a:r>
            <a:endParaRPr/>
          </a:p>
        </p:txBody>
      </p:sp>
      <p:sp>
        <p:nvSpPr>
          <p:cNvPr id="216" name="Google Shape;216;p26"/>
          <p:cNvSpPr txBox="1"/>
          <p:nvPr>
            <p:ph idx="1" type="body"/>
          </p:nvPr>
        </p:nvSpPr>
        <p:spPr>
          <a:xfrm>
            <a:off x="819150" y="1406625"/>
            <a:ext cx="7505700" cy="339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1600"/>
              <a:t>Β</a:t>
            </a:r>
            <a:r>
              <a:rPr lang="el" sz="1600"/>
              <a:t>ρίσκοντας τις σωστές λέξεις-κλειδιά είναι ένα βασικό βήμα για τη βελτιστοποίηση του SEO. Ακολουθούν μερικά στάδια για να το πετύχεις:</a:t>
            </a:r>
            <a:endParaRPr sz="1600"/>
          </a:p>
          <a:p>
            <a:pPr indent="0" lvl="0" marL="0" rtl="0" algn="l">
              <a:spcBef>
                <a:spcPts val="1200"/>
              </a:spcBef>
              <a:spcAft>
                <a:spcPts val="0"/>
              </a:spcAft>
              <a:buNone/>
            </a:pPr>
            <a:r>
              <a:rPr b="1" lang="el" sz="1600"/>
              <a:t>1. Κατανόηση του Κοινού Στόχου</a:t>
            </a:r>
            <a:r>
              <a:rPr lang="el" sz="1600"/>
              <a:t> Για ποιο λόγο οι χρήστες θα επισκεφθούν τον ιστότοπό μας. Κατανόηση των αναγκών και των </a:t>
            </a:r>
            <a:r>
              <a:rPr lang="el" sz="1600"/>
              <a:t>ενδιαφερόντων</a:t>
            </a:r>
            <a:r>
              <a:rPr lang="el" sz="1600"/>
              <a:t> τους.</a:t>
            </a:r>
            <a:endParaRPr sz="1600"/>
          </a:p>
          <a:p>
            <a:pPr indent="0" lvl="0" marL="0" rtl="0" algn="l">
              <a:spcBef>
                <a:spcPts val="1200"/>
              </a:spcBef>
              <a:spcAft>
                <a:spcPts val="0"/>
              </a:spcAft>
              <a:buNone/>
            </a:pPr>
            <a:r>
              <a:rPr b="1" lang="el" sz="1600"/>
              <a:t>2. Χρήση Εργαλείων Λέξεων-Κλειδιά</a:t>
            </a:r>
            <a:endParaRPr b="1" sz="1600"/>
          </a:p>
          <a:p>
            <a:pPr indent="0" lvl="0" marL="0" rtl="0" algn="l">
              <a:spcBef>
                <a:spcPts val="1200"/>
              </a:spcBef>
              <a:spcAft>
                <a:spcPts val="0"/>
              </a:spcAft>
              <a:buNone/>
            </a:pPr>
            <a:r>
              <a:rPr lang="el" sz="1600"/>
              <a:t>Google Keyword Planner: Δωρεάν εργαλείο από την Google για έρευνα λέξεων-κλειδιά.</a:t>
            </a:r>
            <a:endParaRPr sz="1600"/>
          </a:p>
          <a:p>
            <a:pPr indent="0" lvl="0" marL="0" rtl="0" algn="l">
              <a:spcBef>
                <a:spcPts val="1200"/>
              </a:spcBef>
              <a:spcAft>
                <a:spcPts val="0"/>
              </a:spcAft>
              <a:buNone/>
            </a:pPr>
            <a:r>
              <a:rPr lang="el" sz="1600"/>
              <a:t>Ahrefs: Παρέχει αναλυτικά δεδομένα για τον όγκο αναζήτησης και τον ανταγωνισμό.</a:t>
            </a:r>
            <a:endParaRPr sz="1600"/>
          </a:p>
          <a:p>
            <a:pPr indent="0" lvl="0" marL="0" rtl="0" algn="l">
              <a:spcBef>
                <a:spcPts val="1200"/>
              </a:spcBef>
              <a:spcAft>
                <a:spcPts val="1200"/>
              </a:spcAft>
              <a:buNone/>
            </a:pPr>
            <a:r>
              <a:rPr lang="el" sz="1600"/>
              <a:t>SEMrush: Προσφέρει πληροφορίες για λέξεις-κλειδιά, ανταγωνιστές και στρατηγικές SEO.</a:t>
            </a:r>
            <a:endParaRPr sz="1600"/>
          </a:p>
        </p:txBody>
      </p:sp>
      <p:pic>
        <p:nvPicPr>
          <p:cNvPr id="217" name="Google Shape;217;p26"/>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7"/>
          <p:cNvSpPr txBox="1"/>
          <p:nvPr>
            <p:ph idx="1" type="body"/>
          </p:nvPr>
        </p:nvSpPr>
        <p:spPr>
          <a:xfrm>
            <a:off x="867825" y="1179475"/>
            <a:ext cx="7639800" cy="356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1400"/>
              <a:t>3. Ανάλυση Ανταγωνιστών</a:t>
            </a:r>
            <a:endParaRPr b="1" sz="1400"/>
          </a:p>
          <a:p>
            <a:pPr indent="0" lvl="0" marL="0" rtl="0" algn="l">
              <a:spcBef>
                <a:spcPts val="1200"/>
              </a:spcBef>
              <a:spcAft>
                <a:spcPts val="0"/>
              </a:spcAft>
              <a:buNone/>
            </a:pPr>
            <a:r>
              <a:rPr lang="el" sz="1400"/>
              <a:t>Επίσκεψη</a:t>
            </a:r>
            <a:r>
              <a:rPr lang="el" sz="1400"/>
              <a:t> των ιστοτόπων των ανταγωνιστών σου.</a:t>
            </a:r>
            <a:endParaRPr sz="1400"/>
          </a:p>
          <a:p>
            <a:pPr indent="0" lvl="0" marL="0" rtl="0" algn="l">
              <a:spcBef>
                <a:spcPts val="1200"/>
              </a:spcBef>
              <a:spcAft>
                <a:spcPts val="0"/>
              </a:spcAft>
              <a:buNone/>
            </a:pPr>
            <a:r>
              <a:rPr lang="el" sz="1400"/>
              <a:t> Ποιες λέξεις-κλειδιά χρησιμοποιούν και ποιο περιεχόμενο προσελκύει την περισσότερη επισκεψιμότητα.</a:t>
            </a:r>
            <a:endParaRPr sz="1400"/>
          </a:p>
          <a:p>
            <a:pPr indent="0" lvl="0" marL="0" rtl="0" algn="l">
              <a:spcBef>
                <a:spcPts val="1200"/>
              </a:spcBef>
              <a:spcAft>
                <a:spcPts val="0"/>
              </a:spcAft>
              <a:buNone/>
            </a:pPr>
            <a:r>
              <a:rPr b="1" lang="el" sz="1400"/>
              <a:t>4. Long-tail Keywords</a:t>
            </a:r>
            <a:endParaRPr b="1" sz="1400"/>
          </a:p>
          <a:p>
            <a:pPr indent="0" lvl="0" marL="0" rtl="0" algn="l">
              <a:spcBef>
                <a:spcPts val="1200"/>
              </a:spcBef>
              <a:spcAft>
                <a:spcPts val="0"/>
              </a:spcAft>
              <a:buNone/>
            </a:pPr>
            <a:r>
              <a:rPr lang="el" sz="1400"/>
              <a:t>Αναζήτηση πιο εξειδικευμένες φράσεις (long-tail keywords) που έχουν χαμηλότερο ανταγωνισμό αλλά υψηλή στόχευση.</a:t>
            </a:r>
            <a:endParaRPr sz="1400"/>
          </a:p>
          <a:p>
            <a:pPr indent="0" lvl="0" marL="0" rtl="0" algn="l">
              <a:spcBef>
                <a:spcPts val="1200"/>
              </a:spcBef>
              <a:spcAft>
                <a:spcPts val="0"/>
              </a:spcAft>
              <a:buNone/>
            </a:pPr>
            <a:r>
              <a:rPr lang="el" sz="1400"/>
              <a:t>Παραδείγματα: Αντί για “shoes”, </a:t>
            </a:r>
            <a:r>
              <a:rPr lang="el" sz="1400"/>
              <a:t>χρησιμοποιούμε</a:t>
            </a:r>
            <a:r>
              <a:rPr lang="el" sz="1400"/>
              <a:t> “men’s running shoes size 10”.</a:t>
            </a:r>
            <a:endParaRPr sz="1400"/>
          </a:p>
          <a:p>
            <a:pPr indent="0" lvl="0" marL="0" rtl="0" algn="l">
              <a:spcBef>
                <a:spcPts val="1200"/>
              </a:spcBef>
              <a:spcAft>
                <a:spcPts val="0"/>
              </a:spcAft>
              <a:buNone/>
            </a:pPr>
            <a:r>
              <a:rPr b="1" lang="el" sz="1400"/>
              <a:t>5. Παρακολούθηση Τάσεων</a:t>
            </a:r>
            <a:endParaRPr b="1" sz="1400"/>
          </a:p>
          <a:p>
            <a:pPr indent="0" lvl="0" marL="0" rtl="0" algn="l">
              <a:spcBef>
                <a:spcPts val="1200"/>
              </a:spcBef>
              <a:spcAft>
                <a:spcPts val="1200"/>
              </a:spcAft>
              <a:buNone/>
            </a:pPr>
            <a:r>
              <a:rPr lang="el" sz="1400"/>
              <a:t>Χρησιμοποιούμε εργαλεία όπως το Google Trends για να δούμε τις τρέχουσες τάσεις αναζητήσεων.</a:t>
            </a:r>
            <a:endParaRPr sz="1400"/>
          </a:p>
        </p:txBody>
      </p:sp>
      <p:pic>
        <p:nvPicPr>
          <p:cNvPr id="223" name="Google Shape;223;p27"/>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8"/>
          <p:cNvSpPr txBox="1"/>
          <p:nvPr>
            <p:ph idx="1" type="body"/>
          </p:nvPr>
        </p:nvSpPr>
        <p:spPr>
          <a:xfrm>
            <a:off x="819150" y="1390400"/>
            <a:ext cx="7493700" cy="304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1600"/>
              <a:t>6. Ενσωμάτωση στο Περιεχόμενο</a:t>
            </a:r>
            <a:endParaRPr b="1" sz="1600"/>
          </a:p>
          <a:p>
            <a:pPr indent="0" lvl="0" marL="0" rtl="0" algn="l">
              <a:spcBef>
                <a:spcPts val="1200"/>
              </a:spcBef>
              <a:spcAft>
                <a:spcPts val="0"/>
              </a:spcAft>
              <a:buNone/>
            </a:pPr>
            <a:r>
              <a:rPr lang="el" sz="1600"/>
              <a:t>Χρήση των λέξεων-κλειδιών φυσικά μέσα στο περιεχόμενο, τους τίτλους, τις επικεφαλίδες και τις μεταπεριγραφές.</a:t>
            </a:r>
            <a:endParaRPr sz="1600"/>
          </a:p>
          <a:p>
            <a:pPr indent="0" lvl="0" marL="0" rtl="0" algn="l">
              <a:spcBef>
                <a:spcPts val="1200"/>
              </a:spcBef>
              <a:spcAft>
                <a:spcPts val="0"/>
              </a:spcAft>
              <a:buNone/>
            </a:pPr>
            <a:r>
              <a:rPr lang="el" sz="1600"/>
              <a:t>Αποφυγή χρήσης των λέξεων-κλειδιών με τρόπο που να φαίνεται τεχνητός ή υπερβολικός.</a:t>
            </a:r>
            <a:endParaRPr sz="1600"/>
          </a:p>
          <a:p>
            <a:pPr indent="0" lvl="0" marL="0" rtl="0" algn="l">
              <a:spcBef>
                <a:spcPts val="1200"/>
              </a:spcBef>
              <a:spcAft>
                <a:spcPts val="0"/>
              </a:spcAft>
              <a:buNone/>
            </a:pPr>
            <a:r>
              <a:t/>
            </a:r>
            <a:endParaRPr sz="1600"/>
          </a:p>
          <a:p>
            <a:pPr indent="0" lvl="0" marL="0" rtl="0" algn="l">
              <a:spcBef>
                <a:spcPts val="1200"/>
              </a:spcBef>
              <a:spcAft>
                <a:spcPts val="1200"/>
              </a:spcAft>
              <a:buNone/>
            </a:pPr>
            <a:r>
              <a:rPr lang="el" sz="1600"/>
              <a:t>Ακολουθώντας αυτά τα βήματα, μπορούμε να εντοπίσουμε τις λέξεις-κλειδιά που θα μας βοηθήσουν να βελτιώσουμε την SEO στρατηγική μας και να προσελκύσουμε περισσότερους επισκέπτες στον ιστότοπό μας. </a:t>
            </a:r>
            <a:endParaRPr sz="1600"/>
          </a:p>
        </p:txBody>
      </p:sp>
      <p:pic>
        <p:nvPicPr>
          <p:cNvPr id="229" name="Google Shape;229;p28"/>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Περιεχόμενο</a:t>
            </a:r>
            <a:endParaRPr/>
          </a:p>
        </p:txBody>
      </p:sp>
      <p:sp>
        <p:nvSpPr>
          <p:cNvPr id="235" name="Google Shape;235;p29"/>
          <p:cNvSpPr txBox="1"/>
          <p:nvPr>
            <p:ph idx="1" type="body"/>
          </p:nvPr>
        </p:nvSpPr>
        <p:spPr>
          <a:xfrm>
            <a:off x="819150" y="1407025"/>
            <a:ext cx="7505700" cy="334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1500"/>
              <a:t>Το ποιοτικό περιεχόμενο είναι η καρδιά της SEO. Χωρίς αυτό, ακόμα και οι πιο προηγμένες τεχνικές βελτιστοποίησης δεν θα αποδώσουν στο μέγιστο. Ας δούμε γιατί το ποιοτικό περιεχόμενο είναι τόσο σημαντικό:</a:t>
            </a:r>
            <a:endParaRPr sz="1500"/>
          </a:p>
          <a:p>
            <a:pPr indent="-323850" lvl="0" marL="457200" rtl="0" algn="l">
              <a:spcBef>
                <a:spcPts val="1200"/>
              </a:spcBef>
              <a:spcAft>
                <a:spcPts val="0"/>
              </a:spcAft>
              <a:buSzPts val="1500"/>
              <a:buAutoNum type="arabicPeriod"/>
            </a:pPr>
            <a:r>
              <a:rPr b="1" lang="el" sz="1500"/>
              <a:t>Ικανοποίηση Χρηστών:</a:t>
            </a:r>
            <a:r>
              <a:rPr lang="el" sz="1500"/>
              <a:t> Ποιοτικό περιεχόμενο προσφέρει αξία στους χρήστες, απαντά στις ερωτήσεις τους και ικανοποιεί τις ανάγκες τους. Αυτό οδηγεί σε μεγαλύτερο χρόνο παραμονής στον ιστότοπο, χαμηλότερα ποσοστά εγκατάλειψης και μεγαλύτερη αφοσίωση.</a:t>
            </a:r>
            <a:endParaRPr sz="1500"/>
          </a:p>
          <a:p>
            <a:pPr indent="-323850" lvl="0" marL="457200" rtl="0" algn="l">
              <a:spcBef>
                <a:spcPts val="0"/>
              </a:spcBef>
              <a:spcAft>
                <a:spcPts val="0"/>
              </a:spcAft>
              <a:buSzPts val="1500"/>
              <a:buAutoNum type="arabicPeriod"/>
            </a:pPr>
            <a:r>
              <a:rPr b="1" lang="el" sz="1500"/>
              <a:t>Εμπιστοσύνη και Αξιοπιστία: </a:t>
            </a:r>
            <a:r>
              <a:rPr lang="el" sz="1500"/>
              <a:t>Περιεχόμενο που παρέχει αξιόπιστες και ακριβείς πληροφορίες κερδίζει την εμπιστοσύνη των χρηστών. Όταν οι επισκέπτες θεωρούν τον ιστότοπό σου αξιόπιστο, αυξάνεται η πιθανότητα να επιστρέψουν και να τον προτείνουν σε άλλους.</a:t>
            </a:r>
            <a:endParaRPr sz="1500"/>
          </a:p>
        </p:txBody>
      </p:sp>
      <p:pic>
        <p:nvPicPr>
          <p:cNvPr id="236" name="Google Shape;236;p29"/>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0"/>
          <p:cNvSpPr txBox="1"/>
          <p:nvPr>
            <p:ph idx="1" type="body"/>
          </p:nvPr>
        </p:nvSpPr>
        <p:spPr>
          <a:xfrm>
            <a:off x="808800" y="1130800"/>
            <a:ext cx="7526400" cy="379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sz="1500"/>
              <a:t>3. Βελτίωση Κατάταξης:</a:t>
            </a:r>
            <a:r>
              <a:rPr lang="el" sz="1500"/>
              <a:t> Οι μηχανές αναζήτησης, όπως το Google, δίνουν προτεραιότητα σε περιεχόμενο που θεωρούν ποιοτικό και σχετικό. Ποιοτικό περιεχόμενο που είναι καλά βελτιστοποιημένο για λέξεις-κλειδιά τείνει να κατατάσσεται υψηλότερα στα αποτελέσματα αναζήτησης.</a:t>
            </a:r>
            <a:endParaRPr sz="1500"/>
          </a:p>
          <a:p>
            <a:pPr indent="0" lvl="0" marL="0" rtl="0" algn="l">
              <a:spcBef>
                <a:spcPts val="1200"/>
              </a:spcBef>
              <a:spcAft>
                <a:spcPts val="0"/>
              </a:spcAft>
              <a:buNone/>
            </a:pPr>
            <a:r>
              <a:rPr b="1" lang="el" sz="1500"/>
              <a:t>4. Συμμετοχή και Κοινωνική Αλληλεπίδραση: </a:t>
            </a:r>
            <a:r>
              <a:rPr lang="el" sz="1500"/>
              <a:t>Ποιοτικό περιεχόμενο είναι πιο πιθανό να κοινοποιηθεί και να αναπαραχθεί στα κοινωνικά δίκτυα, αυξάνοντας την ορατότητα και την κυκλοφορία του ιστότοπού σου.</a:t>
            </a:r>
            <a:endParaRPr sz="1500"/>
          </a:p>
          <a:p>
            <a:pPr indent="0" lvl="0" marL="0" rtl="0" algn="l">
              <a:spcBef>
                <a:spcPts val="1200"/>
              </a:spcBef>
              <a:spcAft>
                <a:spcPts val="0"/>
              </a:spcAft>
              <a:buNone/>
            </a:pPr>
            <a:r>
              <a:rPr b="1" lang="el" sz="1500"/>
              <a:t>5. Δημιουργία Εξωτερικών Συνδέσμων (Backlinks):</a:t>
            </a:r>
            <a:r>
              <a:rPr lang="el" sz="1500"/>
              <a:t> Όταν το περιεχόμενό σου θεωρείται αξιόπιστο και χρήσιμο, άλλοι ιστότοποι είναι πιο πιθανό να συνδέσουν σε αυτό. Αυτοί οι εξωτερικοί σύνδεσμοι συμβάλλουν σημαντικά στη βελτίωση της SEO.</a:t>
            </a:r>
            <a:endParaRPr sz="1500"/>
          </a:p>
          <a:p>
            <a:pPr indent="0" lvl="0" marL="0" rtl="0" algn="l">
              <a:spcBef>
                <a:spcPts val="1200"/>
              </a:spcBef>
              <a:spcAft>
                <a:spcPts val="1200"/>
              </a:spcAft>
              <a:buNone/>
            </a:pPr>
            <a:r>
              <a:t/>
            </a:r>
            <a:endParaRPr/>
          </a:p>
        </p:txBody>
      </p:sp>
      <p:pic>
        <p:nvPicPr>
          <p:cNvPr id="242" name="Google Shape;242;p30"/>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sz="1500"/>
              <a:t>6. </a:t>
            </a:r>
            <a:r>
              <a:rPr b="1" lang="el" sz="1500"/>
              <a:t>Ποιοτική Εμπειρία Χρήστη:</a:t>
            </a:r>
            <a:r>
              <a:rPr lang="el" sz="1500"/>
              <a:t> Ποιοτικό περιεχόμενο βελτιώνει την εμπειρία χρήστη, κάτι που οδηγεί σε καλύτερες επιδόσεις SEO. Όταν οι χρήστες βρίσκουν εύκολα την πληροφορία που αναζητούν και μένουν ικανοποιημένοι, οι μηχανές αναζήτησης το παρατηρούν και το ανταμείβουν.</a:t>
            </a:r>
            <a:endParaRPr b="1" sz="1500"/>
          </a:p>
          <a:p>
            <a:pPr indent="0" lvl="0" marL="0" rtl="0" algn="l">
              <a:spcBef>
                <a:spcPts val="1200"/>
              </a:spcBef>
              <a:spcAft>
                <a:spcPts val="1200"/>
              </a:spcAft>
              <a:buNone/>
            </a:pPr>
            <a:r>
              <a:rPr b="1" lang="el" sz="1500"/>
              <a:t>7. Ενίσχυση Επισκεψιμότητας:</a:t>
            </a:r>
            <a:r>
              <a:rPr lang="el" sz="1500"/>
              <a:t> Καλογραμμένο, ενημερωτικό και ελκυστικό περιεχόμενο τραβά την προσοχή των χρηστών και ενισχύει τη φυσική επισκεψιμότητα.</a:t>
            </a:r>
            <a:endParaRPr sz="1500"/>
          </a:p>
        </p:txBody>
      </p:sp>
      <p:pic>
        <p:nvPicPr>
          <p:cNvPr id="248" name="Google Shape;248;p31"/>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Εισαγωγή</a:t>
            </a:r>
            <a:endParaRPr/>
          </a:p>
        </p:txBody>
      </p:sp>
      <p:sp>
        <p:nvSpPr>
          <p:cNvPr id="136" name="Google Shape;136;p14"/>
          <p:cNvSpPr txBox="1"/>
          <p:nvPr>
            <p:ph idx="1" type="body"/>
          </p:nvPr>
        </p:nvSpPr>
        <p:spPr>
          <a:xfrm>
            <a:off x="819150" y="2428800"/>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sz="1600"/>
              <a:t>Το SEO (Search Engine Optimization) είναι η διαδικασία βελτιστοποίησης ενός ιστότοπου ή μιας ιστοσελίδας για να εμφανίζεται υψηλότερα στα αποτελέσματα των μηχανών αναζήτησης, όπως το Google. Αυτό επιτυγχάνεται μέσω </a:t>
            </a:r>
            <a:r>
              <a:rPr lang="el" sz="1600"/>
              <a:t>διαφόρων</a:t>
            </a:r>
            <a:r>
              <a:rPr lang="el" sz="1600"/>
              <a:t> στρατηγικών και τακτικών που κάνουν το περιεχόμενο πιο σχετικό και ελκυστικό για τις μηχανές αναζήτησης και, κατά συνέπεια, για τους χρήστες.</a:t>
            </a:r>
            <a:endParaRPr sz="1600"/>
          </a:p>
        </p:txBody>
      </p:sp>
      <p:pic>
        <p:nvPicPr>
          <p:cNvPr id="137" name="Google Shape;137;p14"/>
          <p:cNvPicPr preferRelativeResize="0"/>
          <p:nvPr/>
        </p:nvPicPr>
        <p:blipFill>
          <a:blip r:embed="rId3">
            <a:alphaModFix/>
          </a:blip>
          <a:stretch>
            <a:fillRect/>
          </a:stretch>
        </p:blipFill>
        <p:spPr>
          <a:xfrm>
            <a:off x="4572000" y="260850"/>
            <a:ext cx="2307867" cy="1539349"/>
          </a:xfrm>
          <a:prstGeom prst="rect">
            <a:avLst/>
          </a:prstGeom>
          <a:noFill/>
          <a:ln>
            <a:noFill/>
          </a:ln>
        </p:spPr>
      </p:pic>
      <p:pic>
        <p:nvPicPr>
          <p:cNvPr id="138" name="Google Shape;138;p14"/>
          <p:cNvPicPr preferRelativeResize="0"/>
          <p:nvPr/>
        </p:nvPicPr>
        <p:blipFill>
          <a:blip r:embed="rId4">
            <a:alphaModFix/>
          </a:blip>
          <a:stretch>
            <a:fillRect/>
          </a:stretch>
        </p:blipFill>
        <p:spPr>
          <a:xfrm>
            <a:off x="7989350" y="217300"/>
            <a:ext cx="939950" cy="7836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2"/>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On-Page SEO</a:t>
            </a:r>
            <a:endParaRPr/>
          </a:p>
          <a:p>
            <a:pPr indent="0" lvl="0" marL="0" rtl="0" algn="l">
              <a:spcBef>
                <a:spcPts val="0"/>
              </a:spcBef>
              <a:spcAft>
                <a:spcPts val="0"/>
              </a:spcAft>
              <a:buNone/>
            </a:pPr>
            <a:r>
              <a:rPr lang="el"/>
              <a:t>Βελτιστοποίηση τίτλων και meta descriptions</a:t>
            </a:r>
            <a:endParaRPr/>
          </a:p>
          <a:p>
            <a:pPr indent="0" lvl="0" marL="0" rtl="0" algn="l">
              <a:spcBef>
                <a:spcPts val="0"/>
              </a:spcBef>
              <a:spcAft>
                <a:spcPts val="0"/>
              </a:spcAft>
              <a:buNone/>
            </a:pPr>
            <a:r>
              <a:t/>
            </a:r>
            <a:endParaRPr/>
          </a:p>
        </p:txBody>
      </p:sp>
      <p:sp>
        <p:nvSpPr>
          <p:cNvPr id="254" name="Google Shape;254;p3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Βελτιστοποίηση των τίτλων και των meta descriptions είναι κρίσιμη για την επιτυχία της SEO. Αυτές οι συνιστώσες επηρεάζουν το πώς εμφανίζεται η σελίδα σου στα αποτελέσματα αναζήτησης και πώς οι χρήστες αποφασίζουν να κάνουν κλικ στον σύνδεσμο. Ας δούμε πώς μπορείς να τις βελτιστοποιήσεις:</a:t>
            </a:r>
            <a:endParaRPr/>
          </a:p>
          <a:p>
            <a:pPr indent="0" lvl="0" marL="0" rtl="0" algn="l">
              <a:spcBef>
                <a:spcPts val="1200"/>
              </a:spcBef>
              <a:spcAft>
                <a:spcPts val="0"/>
              </a:spcAft>
              <a:buNone/>
            </a:pPr>
            <a:r>
              <a:rPr b="1" lang="el"/>
              <a:t>Τίτλοι (Title Tags):</a:t>
            </a:r>
            <a:endParaRPr b="1"/>
          </a:p>
          <a:p>
            <a:pPr indent="0" lvl="0" marL="0" rtl="0" algn="l">
              <a:spcBef>
                <a:spcPts val="1200"/>
              </a:spcBef>
              <a:spcAft>
                <a:spcPts val="0"/>
              </a:spcAft>
              <a:buNone/>
            </a:pPr>
            <a:r>
              <a:rPr lang="el"/>
              <a:t>Χρήση Λέξεων-Κλειδιά: Τοποθέτησε τις κύριες λέξεις-κλειδιά κοντά στην αρχή του τίτλου για μέγιστη επίδραση.</a:t>
            </a:r>
            <a:endParaRPr/>
          </a:p>
          <a:p>
            <a:pPr indent="0" lvl="0" marL="0" rtl="0" algn="l">
              <a:spcBef>
                <a:spcPts val="1200"/>
              </a:spcBef>
              <a:spcAft>
                <a:spcPts val="1200"/>
              </a:spcAft>
              <a:buNone/>
            </a:pPr>
            <a:r>
              <a:rPr lang="el"/>
              <a:t>Παράδειγμα: Αντί για "Βρείτε τα Καλύτερα Παπούτσια για Τρέξιμο", χρησιμοποιήστε "Παπούτσια για Τρέξιμο - Καλύτερα Προϊόντα και Προσφορές".</a:t>
            </a:r>
            <a:endParaRPr/>
          </a:p>
        </p:txBody>
      </p:sp>
      <p:pic>
        <p:nvPicPr>
          <p:cNvPr id="255" name="Google Shape;255;p32"/>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33"/>
          <p:cNvSpPr txBox="1"/>
          <p:nvPr>
            <p:ph idx="1" type="body"/>
          </p:nvPr>
        </p:nvSpPr>
        <p:spPr>
          <a:xfrm>
            <a:off x="819150" y="1098350"/>
            <a:ext cx="7526400" cy="3340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500"/>
              <a:t>Μήκος: Κράτησε τον τίτλο σου μεταξύ 50-60 χαρακτήρων για να εμφανίζεται πλήρως στα αποτελέσματα αναζήτησης.</a:t>
            </a:r>
            <a:endParaRPr sz="1500"/>
          </a:p>
          <a:p>
            <a:pPr indent="0" lvl="0" marL="0" rtl="0" algn="l">
              <a:spcBef>
                <a:spcPts val="1200"/>
              </a:spcBef>
              <a:spcAft>
                <a:spcPts val="0"/>
              </a:spcAft>
              <a:buNone/>
            </a:pPr>
            <a:r>
              <a:rPr lang="el" sz="1500"/>
              <a:t>Μοναδικότητα: Βεβαιώσου ότι κάθε σελίδα έχει μοναδικό τίτλο για να αποφύγεις την εσωτερική ανταγωνιστικότητα και να </a:t>
            </a:r>
            <a:r>
              <a:rPr lang="el" sz="1500"/>
              <a:t>διευκρινίσετε</a:t>
            </a:r>
            <a:r>
              <a:rPr lang="el" sz="1500"/>
              <a:t> το περιεχόμενο κάθε σελίδας.</a:t>
            </a:r>
            <a:endParaRPr sz="1500"/>
          </a:p>
          <a:p>
            <a:pPr indent="0" lvl="0" marL="0" rtl="0" algn="l">
              <a:spcBef>
                <a:spcPts val="1200"/>
              </a:spcBef>
              <a:spcAft>
                <a:spcPts val="0"/>
              </a:spcAft>
              <a:buNone/>
            </a:pPr>
            <a:r>
              <a:rPr lang="el" sz="1500"/>
              <a:t>Ελκυστικότητα: Χρησιμοποίησε λέξεις που προσελκύουν το ενδιαφέρον των χρηστών και αυξάνουν την πιθανότητα να κάνουν κλικ.</a:t>
            </a:r>
            <a:endParaRPr sz="1500"/>
          </a:p>
          <a:p>
            <a:pPr indent="0" lvl="0" marL="0" rtl="0" algn="l">
              <a:spcBef>
                <a:spcPts val="1200"/>
              </a:spcBef>
              <a:spcAft>
                <a:spcPts val="1200"/>
              </a:spcAft>
              <a:buNone/>
            </a:pPr>
            <a:r>
              <a:rPr lang="el" sz="1500"/>
              <a:t>Παράδειγμα: Αντί για "Προϊόντα", χρησιμοποιήστε "Αποκλειστικές Προσφορές και Εκπτώσεις στα Προϊόντα".</a:t>
            </a:r>
            <a:endParaRPr sz="1500"/>
          </a:p>
        </p:txBody>
      </p:sp>
      <p:pic>
        <p:nvPicPr>
          <p:cNvPr id="261" name="Google Shape;261;p33"/>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4"/>
          <p:cNvSpPr txBox="1"/>
          <p:nvPr>
            <p:ph type="title"/>
          </p:nvPr>
        </p:nvSpPr>
        <p:spPr>
          <a:xfrm>
            <a:off x="819150" y="5048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Meta Descriptions:</a:t>
            </a:r>
            <a:endParaRPr/>
          </a:p>
        </p:txBody>
      </p:sp>
      <p:sp>
        <p:nvSpPr>
          <p:cNvPr id="267" name="Google Shape;267;p34"/>
          <p:cNvSpPr txBox="1"/>
          <p:nvPr>
            <p:ph idx="1" type="body"/>
          </p:nvPr>
        </p:nvSpPr>
        <p:spPr>
          <a:xfrm>
            <a:off x="819150" y="1098350"/>
            <a:ext cx="7505700" cy="379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400"/>
              <a:t>Συμπερίληψη Λέξεων-Κλειδιά: Χρησιμοποίησε τις κύριες λέξεις-κλειδιά στην περιγραφή για να βελτιώσεις την αναγνωρισιμότητα και τη σχετικότητα.</a:t>
            </a:r>
            <a:endParaRPr sz="1400"/>
          </a:p>
          <a:p>
            <a:pPr indent="0" lvl="0" marL="0" rtl="0" algn="l">
              <a:spcBef>
                <a:spcPts val="1200"/>
              </a:spcBef>
              <a:spcAft>
                <a:spcPts val="0"/>
              </a:spcAft>
              <a:buNone/>
            </a:pPr>
            <a:r>
              <a:rPr lang="el" sz="1400"/>
              <a:t>Μήκος: Διατήρησε τις meta descriptions μεταξύ 150-160 χαρακτήρων για να εμφανίζονται πλήρως στα αποτελέσματα αναζήτησης.</a:t>
            </a:r>
            <a:endParaRPr sz="1400"/>
          </a:p>
          <a:p>
            <a:pPr indent="0" lvl="0" marL="0" rtl="0" algn="l">
              <a:spcBef>
                <a:spcPts val="1200"/>
              </a:spcBef>
              <a:spcAft>
                <a:spcPts val="0"/>
              </a:spcAft>
              <a:buNone/>
            </a:pPr>
            <a:r>
              <a:rPr lang="el" sz="1400"/>
              <a:t>Προτροπή για Δράση (Call to Action): Περιέλαβε ένα σαφές call to action που να ενθαρρύνει τους χρήστες να κάνουν κλικ.</a:t>
            </a:r>
            <a:endParaRPr sz="1400"/>
          </a:p>
          <a:p>
            <a:pPr indent="0" lvl="0" marL="0" rtl="0" algn="l">
              <a:spcBef>
                <a:spcPts val="1200"/>
              </a:spcBef>
              <a:spcAft>
                <a:spcPts val="0"/>
              </a:spcAft>
              <a:buNone/>
            </a:pPr>
            <a:r>
              <a:rPr lang="el" sz="1400"/>
              <a:t>Παράδειγμα: "Ανακαλύψτε τα καλύτερα παπούτσια για τρέξιμο και κερδίστε έκπτωση 20% σήμερα!"</a:t>
            </a:r>
            <a:endParaRPr sz="1400"/>
          </a:p>
          <a:p>
            <a:pPr indent="0" lvl="0" marL="0" rtl="0" algn="l">
              <a:spcBef>
                <a:spcPts val="1200"/>
              </a:spcBef>
              <a:spcAft>
                <a:spcPts val="0"/>
              </a:spcAft>
              <a:buNone/>
            </a:pPr>
            <a:r>
              <a:rPr lang="el" sz="1400"/>
              <a:t>Αποφυγή Επαναλήψεων: Κάθε meta description πρέπει να είναι μοναδική και να αντικατοπτρίζει το περιεχόμενο της σελίδας.</a:t>
            </a:r>
            <a:endParaRPr sz="1400"/>
          </a:p>
          <a:p>
            <a:pPr indent="0" lvl="0" marL="0" rtl="0" algn="l">
              <a:spcBef>
                <a:spcPts val="1200"/>
              </a:spcBef>
              <a:spcAft>
                <a:spcPts val="0"/>
              </a:spcAft>
              <a:buNone/>
            </a:pPr>
            <a:r>
              <a:rPr lang="el" sz="1400"/>
              <a:t>Παροχή Αξίας: Δείξε στους χρήστες τι αξία θα αποκομίσουν επισκεπτόμενοι τη σελίδα σου.</a:t>
            </a:r>
            <a:endParaRPr sz="1400"/>
          </a:p>
          <a:p>
            <a:pPr indent="0" lvl="0" marL="0" rtl="0" algn="l">
              <a:spcBef>
                <a:spcPts val="1200"/>
              </a:spcBef>
              <a:spcAft>
                <a:spcPts val="1200"/>
              </a:spcAft>
              <a:buNone/>
            </a:pPr>
            <a:r>
              <a:rPr lang="el" sz="1400"/>
              <a:t>Παράδειγμα: "Βρείτε λεπτομερείς κριτικές και συμβουλές για τα καλύτερα προϊόντα τρέξιμου."</a:t>
            </a:r>
            <a:endParaRPr sz="1400"/>
          </a:p>
        </p:txBody>
      </p:sp>
      <p:pic>
        <p:nvPicPr>
          <p:cNvPr id="268" name="Google Shape;268;p34"/>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5"/>
          <p:cNvSpPr txBox="1"/>
          <p:nvPr>
            <p:ph type="title"/>
          </p:nvPr>
        </p:nvSpPr>
        <p:spPr>
          <a:xfrm>
            <a:off x="819150" y="614275"/>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Χρήση επικεφαλίδων (H1, H2, H3)</a:t>
            </a:r>
            <a:endParaRPr/>
          </a:p>
        </p:txBody>
      </p:sp>
      <p:sp>
        <p:nvSpPr>
          <p:cNvPr id="274" name="Google Shape;274;p35"/>
          <p:cNvSpPr txBox="1"/>
          <p:nvPr>
            <p:ph idx="1" type="body"/>
          </p:nvPr>
        </p:nvSpPr>
        <p:spPr>
          <a:xfrm>
            <a:off x="819150" y="1357950"/>
            <a:ext cx="7505700" cy="34236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l" sz="1500"/>
              <a:t>Η χρήση επικεφαλίδων και εσωτερικών συνδέσμων είναι δύο σημαντικές τεχνικές για τη βελτίωση της SEO και της εμπειρίας χρήστη.</a:t>
            </a:r>
            <a:endParaRPr sz="1500"/>
          </a:p>
          <a:p>
            <a:pPr indent="0" lvl="0" marL="0" rtl="0" algn="l">
              <a:lnSpc>
                <a:spcPct val="95000"/>
              </a:lnSpc>
              <a:spcBef>
                <a:spcPts val="1200"/>
              </a:spcBef>
              <a:spcAft>
                <a:spcPts val="0"/>
              </a:spcAft>
              <a:buNone/>
            </a:pPr>
            <a:r>
              <a:rPr b="1" lang="el" sz="1500"/>
              <a:t>Δομή και Οργάνωση Περιεχομένου:</a:t>
            </a:r>
            <a:endParaRPr b="1" sz="1500"/>
          </a:p>
          <a:p>
            <a:pPr indent="0" lvl="0" marL="0" rtl="0" algn="l">
              <a:lnSpc>
                <a:spcPct val="95000"/>
              </a:lnSpc>
              <a:spcBef>
                <a:spcPts val="1200"/>
              </a:spcBef>
              <a:spcAft>
                <a:spcPts val="0"/>
              </a:spcAft>
              <a:buNone/>
            </a:pPr>
            <a:r>
              <a:rPr lang="el" sz="1500"/>
              <a:t>Οι επικεφαλίδες βοηθούν στην οργάνωση και την ιεράρχηση του περιεχομένου, κάνοντάς το πιο εύκολο στην ανάγνωση και την κατανόηση. Χρησιμοποίησε την H1 για τον κύριο τίτλο της σελίδας, H2 για κύρια θέματα και H3 για υπο-θέματα.</a:t>
            </a:r>
            <a:endParaRPr sz="1500"/>
          </a:p>
          <a:p>
            <a:pPr indent="0" lvl="0" marL="0" rtl="0" algn="l">
              <a:lnSpc>
                <a:spcPct val="95000"/>
              </a:lnSpc>
              <a:spcBef>
                <a:spcPts val="1200"/>
              </a:spcBef>
              <a:spcAft>
                <a:spcPts val="0"/>
              </a:spcAft>
              <a:buNone/>
            </a:pPr>
            <a:r>
              <a:rPr b="1" lang="el" sz="1500"/>
              <a:t>Βελτίωση SEO:</a:t>
            </a:r>
            <a:endParaRPr b="1" sz="1500"/>
          </a:p>
          <a:p>
            <a:pPr indent="0" lvl="0" marL="0" rtl="0" algn="l">
              <a:lnSpc>
                <a:spcPct val="95000"/>
              </a:lnSpc>
              <a:spcBef>
                <a:spcPts val="1200"/>
              </a:spcBef>
              <a:spcAft>
                <a:spcPts val="0"/>
              </a:spcAft>
              <a:buNone/>
            </a:pPr>
            <a:r>
              <a:rPr lang="el" sz="1500"/>
              <a:t>Οι μηχανές αναζήτησης χρησιμοποιούν τις επικεφαλίδες για να κατανοήσουν τη δομή και το περιεχόμενο της σελίδας.</a:t>
            </a:r>
            <a:endParaRPr sz="1500"/>
          </a:p>
          <a:p>
            <a:pPr indent="0" lvl="0" marL="0" rtl="0" algn="l">
              <a:lnSpc>
                <a:spcPct val="95000"/>
              </a:lnSpc>
              <a:spcBef>
                <a:spcPts val="1200"/>
              </a:spcBef>
              <a:spcAft>
                <a:spcPts val="1200"/>
              </a:spcAft>
              <a:buNone/>
            </a:pPr>
            <a:r>
              <a:rPr lang="el" sz="1500"/>
              <a:t>Οι λέξεις-κλειδιά στις επικεφαλίδες αυξάνουν τη σχετικότητα και την κατάταξη της σελίδας.</a:t>
            </a:r>
            <a:endParaRPr sz="1500"/>
          </a:p>
        </p:txBody>
      </p:sp>
      <p:pic>
        <p:nvPicPr>
          <p:cNvPr id="275" name="Google Shape;275;p35"/>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6"/>
          <p:cNvSpPr txBox="1"/>
          <p:nvPr>
            <p:ph idx="1" type="body"/>
          </p:nvPr>
        </p:nvSpPr>
        <p:spPr>
          <a:xfrm>
            <a:off x="819150" y="1065900"/>
            <a:ext cx="7493700" cy="337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sz="1500"/>
              <a:t>Εμπειρία Χρήστη:</a:t>
            </a:r>
            <a:endParaRPr b="1" sz="1500"/>
          </a:p>
          <a:p>
            <a:pPr indent="0" lvl="0" marL="0" rtl="0" algn="l">
              <a:spcBef>
                <a:spcPts val="1200"/>
              </a:spcBef>
              <a:spcAft>
                <a:spcPts val="0"/>
              </a:spcAft>
              <a:buNone/>
            </a:pPr>
            <a:r>
              <a:rPr lang="el" sz="1500"/>
              <a:t>Οι επικεφαλίδες βελτιώνουν την εμπειρία του χρήστη καθιστώντας το περιεχόμενο πιο ευανάγνωστο και κατανοητό.</a:t>
            </a:r>
            <a:endParaRPr sz="1500"/>
          </a:p>
          <a:p>
            <a:pPr indent="0" lvl="0" marL="0" rtl="0" algn="l">
              <a:spcBef>
                <a:spcPts val="1200"/>
              </a:spcBef>
              <a:spcAft>
                <a:spcPts val="0"/>
              </a:spcAft>
              <a:buNone/>
            </a:pPr>
            <a:r>
              <a:rPr lang="el" sz="1500"/>
              <a:t>Βοηθούν τους χρήστες να βρουν γρήγορα τις πληροφορίες που αναζητούν.</a:t>
            </a:r>
            <a:endParaRPr sz="1500"/>
          </a:p>
          <a:p>
            <a:pPr indent="0" lvl="0" marL="0" rtl="0" algn="l">
              <a:spcBef>
                <a:spcPts val="1200"/>
              </a:spcBef>
              <a:spcAft>
                <a:spcPts val="0"/>
              </a:spcAft>
              <a:buNone/>
            </a:pPr>
            <a:r>
              <a:rPr b="1" lang="el" sz="1500"/>
              <a:t>Εσωτερικοί Σύνδεσμοι:</a:t>
            </a:r>
            <a:endParaRPr b="1" sz="1500"/>
          </a:p>
          <a:p>
            <a:pPr indent="0" lvl="0" marL="0" rtl="0" algn="l">
              <a:spcBef>
                <a:spcPts val="1200"/>
              </a:spcBef>
              <a:spcAft>
                <a:spcPts val="0"/>
              </a:spcAft>
              <a:buNone/>
            </a:pPr>
            <a:r>
              <a:rPr b="1" lang="el" sz="1500"/>
              <a:t>Βελτιωμένη Πλοήγηση:</a:t>
            </a:r>
            <a:endParaRPr b="1" sz="1500"/>
          </a:p>
          <a:p>
            <a:pPr indent="0" lvl="0" marL="0" rtl="0" algn="l">
              <a:spcBef>
                <a:spcPts val="1200"/>
              </a:spcBef>
              <a:spcAft>
                <a:spcPts val="1200"/>
              </a:spcAft>
              <a:buNone/>
            </a:pPr>
            <a:r>
              <a:rPr lang="el" sz="1500"/>
              <a:t>Οι εσωτερικοί σύνδεσμοι διευκολύνουν τους χρήστες να πλοηγηθούν σε σχετικό περιεχόμενο εντός του ιστοτόπου. Αυξάνουν τον χρόνο παραμονής των χρηστών στον ιστότοπο και μειώνουν το ποσοστό εγκατάλειψης.</a:t>
            </a:r>
            <a:endParaRPr sz="1500"/>
          </a:p>
        </p:txBody>
      </p:sp>
      <p:pic>
        <p:nvPicPr>
          <p:cNvPr id="281" name="Google Shape;281;p36"/>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7"/>
          <p:cNvSpPr txBox="1"/>
          <p:nvPr>
            <p:ph idx="1" type="body"/>
          </p:nvPr>
        </p:nvSpPr>
        <p:spPr>
          <a:xfrm>
            <a:off x="819150" y="903625"/>
            <a:ext cx="7510200" cy="353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500"/>
              <a:t>Κατανομή Αξιοπιστίας (Link Juice):</a:t>
            </a:r>
            <a:endParaRPr sz="1500"/>
          </a:p>
          <a:p>
            <a:pPr indent="0" lvl="0" marL="0" rtl="0" algn="l">
              <a:spcBef>
                <a:spcPts val="1200"/>
              </a:spcBef>
              <a:spcAft>
                <a:spcPts val="0"/>
              </a:spcAft>
              <a:buNone/>
            </a:pPr>
            <a:r>
              <a:rPr lang="el" sz="1500"/>
              <a:t>Οι εσωτερικοί σύνδεσμοι διανέμουν την αξιοπιστία και τη δύναμη της SEO σε όλες τις σελίδες του ιστότοπου. Οι σελίδες που συνδέονται εσωτερικά βελτιώνουν την κατάταξή τους στα αποτελέσματα αναζήτησης.</a:t>
            </a:r>
            <a:endParaRPr sz="1500"/>
          </a:p>
          <a:p>
            <a:pPr indent="0" lvl="0" marL="0" rtl="0" algn="l">
              <a:spcBef>
                <a:spcPts val="1200"/>
              </a:spcBef>
              <a:spcAft>
                <a:spcPts val="0"/>
              </a:spcAft>
              <a:buNone/>
            </a:pPr>
            <a:r>
              <a:t/>
            </a:r>
            <a:endParaRPr sz="1500"/>
          </a:p>
          <a:p>
            <a:pPr indent="0" lvl="0" marL="0" rtl="0" algn="l">
              <a:spcBef>
                <a:spcPts val="1200"/>
              </a:spcBef>
              <a:spcAft>
                <a:spcPts val="0"/>
              </a:spcAft>
              <a:buNone/>
            </a:pPr>
            <a:r>
              <a:rPr lang="el" sz="1500"/>
              <a:t>Δημιουργία Ιεραρχίας Περιεχομένου:</a:t>
            </a:r>
            <a:endParaRPr sz="1500"/>
          </a:p>
          <a:p>
            <a:pPr indent="0" lvl="0" marL="0" rtl="0" algn="l">
              <a:spcBef>
                <a:spcPts val="1200"/>
              </a:spcBef>
              <a:spcAft>
                <a:spcPts val="1200"/>
              </a:spcAft>
              <a:buNone/>
            </a:pPr>
            <a:r>
              <a:rPr lang="el" sz="1500"/>
              <a:t>Οι εσωτερικοί σύνδεσμοι βοηθούν στη δημιουργία μιας σαφούς ιεραρχίας περιεχομένου και επισημαίνουν τις πιο σημαντικές σελίδες. Αυτό βοηθά τις μηχανές αναζήτησης να κατανοήσουν τη δομή και τη σημαντικότητα των σελίδων σου.</a:t>
            </a:r>
            <a:endParaRPr sz="1500"/>
          </a:p>
        </p:txBody>
      </p:sp>
      <p:pic>
        <p:nvPicPr>
          <p:cNvPr id="287" name="Google Shape;287;p37"/>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8"/>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Τεχνικό SEO</a:t>
            </a:r>
            <a:endParaRPr/>
          </a:p>
          <a:p>
            <a:pPr indent="0" lvl="0" marL="0" rtl="0" algn="l">
              <a:spcBef>
                <a:spcPts val="0"/>
              </a:spcBef>
              <a:spcAft>
                <a:spcPts val="0"/>
              </a:spcAft>
              <a:buNone/>
            </a:pPr>
            <a:r>
              <a:rPr lang="el"/>
              <a:t>Βελτιστοποίηση ταχύτητας σελίδας (</a:t>
            </a:r>
            <a:r>
              <a:rPr lang="el"/>
              <a:t>1/2</a:t>
            </a:r>
            <a:r>
              <a:rPr lang="el"/>
              <a:t>)</a:t>
            </a:r>
            <a:endParaRPr/>
          </a:p>
          <a:p>
            <a:pPr indent="0" lvl="0" marL="0" rtl="0" algn="l">
              <a:spcBef>
                <a:spcPts val="0"/>
              </a:spcBef>
              <a:spcAft>
                <a:spcPts val="0"/>
              </a:spcAft>
              <a:buNone/>
            </a:pPr>
            <a:r>
              <a:t/>
            </a:r>
            <a:endParaRPr/>
          </a:p>
        </p:txBody>
      </p:sp>
      <p:sp>
        <p:nvSpPr>
          <p:cNvPr id="293" name="Google Shape;293;p3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Για να βελτιστοποιήσετε την ταχύτητα φόρτωσης της σελίδας σας με το SEO, μπορείτε να ακολουθήσετε τα εξής βήματα:</a:t>
            </a:r>
            <a:endParaRPr/>
          </a:p>
          <a:p>
            <a:pPr indent="0" lvl="0" marL="0" rtl="0" algn="l">
              <a:spcBef>
                <a:spcPts val="1200"/>
              </a:spcBef>
              <a:spcAft>
                <a:spcPts val="0"/>
              </a:spcAft>
              <a:buNone/>
            </a:pPr>
            <a:r>
              <a:t/>
            </a:r>
            <a:endParaRPr/>
          </a:p>
          <a:p>
            <a:pPr indent="0" lvl="0" marL="0" rtl="0" algn="l">
              <a:spcBef>
                <a:spcPts val="1200"/>
              </a:spcBef>
              <a:spcAft>
                <a:spcPts val="0"/>
              </a:spcAft>
              <a:buNone/>
            </a:pPr>
            <a:r>
              <a:rPr b="1" lang="el"/>
              <a:t>Μείωση του μεγέθους των αρχείων:</a:t>
            </a:r>
            <a:r>
              <a:rPr lang="el"/>
              <a:t> Αποφύγετε τη χρήση μεγάλων αρχείων εικόνων, εφαρμογών JavaScript και CSS. Χρησιμοποιήστε αρχεία μικρότερου μεγέθους και συμπιέστε τα αρχεία για να τα φορτώσετε γρήγορα.</a:t>
            </a:r>
            <a:endParaRPr/>
          </a:p>
          <a:p>
            <a:pPr indent="0" lvl="0" marL="0" rtl="0" algn="l">
              <a:spcBef>
                <a:spcPts val="1200"/>
              </a:spcBef>
              <a:spcAft>
                <a:spcPts val="1200"/>
              </a:spcAft>
              <a:buNone/>
            </a:pPr>
            <a:r>
              <a:rPr b="1" lang="el"/>
              <a:t>Επιλογή του κατάλληλου διακομιστή:</a:t>
            </a:r>
            <a:r>
              <a:rPr lang="el"/>
              <a:t> Επιλέξτε έναν ισχυρό και αποτελεσματικό διακομιστή για την ανάλυση των αιτήσεων σας.</a:t>
            </a:r>
            <a:endParaRPr/>
          </a:p>
        </p:txBody>
      </p:sp>
      <p:pic>
        <p:nvPicPr>
          <p:cNvPr id="294" name="Google Shape;294;p38"/>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Τεχνικό SEO</a:t>
            </a:r>
            <a:endParaRPr/>
          </a:p>
          <a:p>
            <a:pPr indent="0" lvl="0" marL="0" rtl="0" algn="l">
              <a:spcBef>
                <a:spcPts val="0"/>
              </a:spcBef>
              <a:spcAft>
                <a:spcPts val="0"/>
              </a:spcAft>
              <a:buNone/>
            </a:pPr>
            <a:r>
              <a:rPr lang="el"/>
              <a:t>Βελτιστοποίηση ταχύτητας σελίδας (2/2)</a:t>
            </a:r>
            <a:endParaRPr/>
          </a:p>
        </p:txBody>
      </p:sp>
      <p:sp>
        <p:nvSpPr>
          <p:cNvPr id="300" name="Google Shape;300;p3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Χρήση καλύτερης κατάστασης του κώδικα: Απλοποιήστε και οργανώστε τον κώδικα HTML, CSS και JavaScript για να τον κάνετε πιο αποδοτικό. </a:t>
            </a:r>
            <a:endParaRPr/>
          </a:p>
          <a:p>
            <a:pPr indent="0" lvl="0" marL="0" rtl="0" algn="l">
              <a:spcBef>
                <a:spcPts val="1200"/>
              </a:spcBef>
              <a:spcAft>
                <a:spcPts val="0"/>
              </a:spcAft>
              <a:buNone/>
            </a:pPr>
            <a:r>
              <a:rPr lang="el"/>
              <a:t>Χρήση καλύτερης εξυπηρέτησης CDN: Χρησιμοποιήστε ένα CDN για να φυλάσσετε και να φορτώνετε τα αρχεία σας από διάφορα διακομιστή με τον πιο κοντινό στο χρήστη. </a:t>
            </a:r>
            <a:endParaRPr/>
          </a:p>
          <a:p>
            <a:pPr indent="0" lvl="0" marL="0" rtl="0" algn="l">
              <a:spcBef>
                <a:spcPts val="1200"/>
              </a:spcBef>
              <a:spcAft>
                <a:spcPts val="1200"/>
              </a:spcAft>
              <a:buNone/>
            </a:pPr>
            <a:r>
              <a:rPr lang="el"/>
              <a:t>Επιλογή του κατάλληλου είδους εικόνων: Χρησιμοποιήστε εικόνες υψηλής ποιότητας με χαμηλό μέγεθος και κομπίστε τις εικόνες για να τις φορτώσετε γρήγορα. Επιλογή του κατάλληλου είδους αρχείων: Χρησιμοποιήστε αρχεία με το κατάλληλο είδος (JPEG, PNG, WebP) για τις εικόνες σας για να επιτυγχάνετε την καλύτερη απόδοση.</a:t>
            </a:r>
            <a:endParaRPr/>
          </a:p>
        </p:txBody>
      </p:sp>
      <p:pic>
        <p:nvPicPr>
          <p:cNvPr id="301" name="Google Shape;301;p39"/>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Τι είναι το CDN</a:t>
            </a:r>
            <a:endParaRPr/>
          </a:p>
        </p:txBody>
      </p:sp>
      <p:sp>
        <p:nvSpPr>
          <p:cNvPr id="307" name="Google Shape;307;p4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Το CDN (Content Delivery Network) είναι ένα δίκτυο διακομιστών κατανεμημένων γεωγραφικά που συνεργάζονται για να παραδώσουν περιεχόμενο (όπως αρχεία, εικόνες, βίντεο) στους χρήστες από το πιο κοντινό σημείο. Σκοπός τους είναι να βελτιστοποιούν την ταχύτητα φόρτωσης και την απόδοση των ιστοσελίδων μειώνοντας την απόσταση που πρέπει να διανύσουν τα δεδομένα. Έτσι, όταν κάποιος χρήστης επισκέπτεται τον ιστότοπό σου, το περιεχόμενο φορτώνεται ταχύτερα από έναν διακομιστή που βρίσκεται πιο κοντά στον γεωγραφικό του τόπο.</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l"/>
              <a:t>Αυτό βελτιώνει την εμπειρία του χρήστη και μπορεί επίσης να έχει θετική επίδραση στο SEO.</a:t>
            </a:r>
            <a:endParaRPr/>
          </a:p>
        </p:txBody>
      </p:sp>
      <p:pic>
        <p:nvPicPr>
          <p:cNvPr id="308" name="Google Shape;308;p40"/>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Σημαντικές τεχνικές </a:t>
            </a:r>
            <a:r>
              <a:rPr lang="el"/>
              <a:t>παράμετροι</a:t>
            </a:r>
            <a:r>
              <a:rPr lang="el"/>
              <a:t> (robots.txt, sitemap.xml) (</a:t>
            </a:r>
            <a:r>
              <a:rPr lang="el"/>
              <a:t>1/2</a:t>
            </a:r>
            <a:r>
              <a:rPr lang="el"/>
              <a:t>)</a:t>
            </a:r>
            <a:endParaRPr/>
          </a:p>
        </p:txBody>
      </p:sp>
      <p:sp>
        <p:nvSpPr>
          <p:cNvPr id="314" name="Google Shape;314;p41"/>
          <p:cNvSpPr txBox="1"/>
          <p:nvPr>
            <p:ph idx="1" type="body"/>
          </p:nvPr>
        </p:nvSpPr>
        <p:spPr>
          <a:xfrm>
            <a:off x="819150" y="1990725"/>
            <a:ext cx="7505700" cy="28965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l"/>
              <a:t>Οι τεχνικές παράμετροι robots.txt και sitemap.xml είναι κρίσιμες για την ορθή λειτουργία και την επιτυχία ενός ιστοτόπου από πλευράς SEO.</a:t>
            </a:r>
            <a:endParaRPr/>
          </a:p>
          <a:p>
            <a:pPr indent="0" lvl="0" marL="0" rtl="0" algn="l">
              <a:spcBef>
                <a:spcPts val="1200"/>
              </a:spcBef>
              <a:spcAft>
                <a:spcPts val="0"/>
              </a:spcAft>
              <a:buNone/>
            </a:pPr>
            <a:r>
              <a:rPr b="1" lang="el"/>
              <a:t>robots.txt</a:t>
            </a:r>
            <a:endParaRPr b="1"/>
          </a:p>
          <a:p>
            <a:pPr indent="0" lvl="0" marL="0" rtl="0" algn="l">
              <a:spcBef>
                <a:spcPts val="1200"/>
              </a:spcBef>
              <a:spcAft>
                <a:spcPts val="0"/>
              </a:spcAft>
              <a:buNone/>
            </a:pPr>
            <a:r>
              <a:rPr lang="el"/>
              <a:t>Τι Είναι: Ένα αρχείο που ενημερώνει τις μηχανές αναζήτησης ποιες σελίδες ή αρχεία να σαρώνουν και ποιες να αγνοούν.</a:t>
            </a:r>
            <a:endParaRPr/>
          </a:p>
          <a:p>
            <a:pPr indent="0" lvl="0" marL="0" rtl="0" algn="l">
              <a:spcBef>
                <a:spcPts val="1200"/>
              </a:spcBef>
              <a:spcAft>
                <a:spcPts val="0"/>
              </a:spcAft>
              <a:buNone/>
            </a:pPr>
            <a:r>
              <a:rPr lang="el"/>
              <a:t>Σημασία:</a:t>
            </a:r>
            <a:endParaRPr/>
          </a:p>
          <a:p>
            <a:pPr indent="0" lvl="0" marL="0" rtl="0" algn="l">
              <a:spcBef>
                <a:spcPts val="1200"/>
              </a:spcBef>
              <a:spcAft>
                <a:spcPts val="0"/>
              </a:spcAft>
              <a:buNone/>
            </a:pPr>
            <a:r>
              <a:rPr lang="el"/>
              <a:t>Έλεγχος πρόσβασης: Περιορίζει τις μηχανές αναζήτησης από το να σαρώνουν συγκεκριμένες σελίδες που δεν θέλεις να περιλαμβάνονται στα αποτελέσματα αναζήτησης (π.χ. σελίδες σύνδεσης ή ευαίσθητα δεδομένα).</a:t>
            </a:r>
            <a:endParaRPr/>
          </a:p>
          <a:p>
            <a:pPr indent="0" lvl="0" marL="0" rtl="0" algn="l">
              <a:spcBef>
                <a:spcPts val="1200"/>
              </a:spcBef>
              <a:spcAft>
                <a:spcPts val="0"/>
              </a:spcAft>
              <a:buNone/>
            </a:pPr>
            <a:r>
              <a:rPr lang="el"/>
              <a:t>Βελτιστοποίηση πόρων: Μειώνει το χρόνο σάρωσης και επιτρέπει στις μηχανές να εστιάσουν σε πιο σημαντικό περιεχόμενο.</a:t>
            </a:r>
            <a:endParaRPr/>
          </a:p>
          <a:p>
            <a:pPr indent="0" lvl="0" marL="0" rtl="0" algn="l">
              <a:spcBef>
                <a:spcPts val="1200"/>
              </a:spcBef>
              <a:spcAft>
                <a:spcPts val="1200"/>
              </a:spcAft>
              <a:buNone/>
            </a:pPr>
            <a:r>
              <a:rPr lang="el"/>
              <a:t>Αποφυγή διπλού περιεχομένου: Βοηθά στην αποφυγή σύγχυσης με τις μηχανές αναζήτησης σχετικά με ποιο περιεχόμενο είναι σημαντικό.</a:t>
            </a:r>
            <a:endParaRPr/>
          </a:p>
        </p:txBody>
      </p:sp>
      <p:pic>
        <p:nvPicPr>
          <p:cNvPr id="315" name="Google Shape;315;p41"/>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Κύριοι Στόχοι του SEO:</a:t>
            </a:r>
            <a:endParaRPr/>
          </a:p>
        </p:txBody>
      </p:sp>
      <p:sp>
        <p:nvSpPr>
          <p:cNvPr id="144" name="Google Shape;144;p1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Αύξηση Ορατότητας: Καλύτερες θέσεις στα αποτελέσματα αναζήτησης σημαίνουν περισσότερη ορατότητα και επισκεψιμότητα.</a:t>
            </a:r>
            <a:endParaRPr/>
          </a:p>
          <a:p>
            <a:pPr indent="0" lvl="0" marL="0" rtl="0" algn="l">
              <a:spcBef>
                <a:spcPts val="1200"/>
              </a:spcBef>
              <a:spcAft>
                <a:spcPts val="0"/>
              </a:spcAft>
              <a:buNone/>
            </a:pPr>
            <a:r>
              <a:rPr lang="el"/>
              <a:t>Βελτίωση Εμπειρίας Χρήστη: Τα βελτιστοποιημένα περιεχόμενα και η καλή δομή του ιστότοπου βελτιώνουν την εμπειρία των επισκεπτών.</a:t>
            </a:r>
            <a:endParaRPr/>
          </a:p>
          <a:p>
            <a:pPr indent="0" lvl="0" marL="0" rtl="0" algn="l">
              <a:spcBef>
                <a:spcPts val="1200"/>
              </a:spcBef>
              <a:spcAft>
                <a:spcPts val="1200"/>
              </a:spcAft>
              <a:buNone/>
            </a:pPr>
            <a:r>
              <a:rPr lang="el"/>
              <a:t>Ενίσχυση Αξιοπιστίας: Οι ιστότοποι που εμφανίζονται υψηλότερα στα αποτελέσματα αναζήτησης θεωρούνται πιο αξιόπιστοι από τους χρήστες.</a:t>
            </a:r>
            <a:endParaRPr/>
          </a:p>
        </p:txBody>
      </p:sp>
      <p:pic>
        <p:nvPicPr>
          <p:cNvPr id="145" name="Google Shape;145;p15"/>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2"/>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Σημαντικές τεχνικές παράμετροι (robots.txt, sitemap.xml) (1/2)</a:t>
            </a:r>
            <a:endParaRPr/>
          </a:p>
        </p:txBody>
      </p:sp>
      <p:sp>
        <p:nvSpPr>
          <p:cNvPr id="321" name="Google Shape;321;p42"/>
          <p:cNvSpPr txBox="1"/>
          <p:nvPr>
            <p:ph idx="1" type="body"/>
          </p:nvPr>
        </p:nvSpPr>
        <p:spPr>
          <a:xfrm>
            <a:off x="819150" y="1990725"/>
            <a:ext cx="7505700" cy="28761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l"/>
              <a:t>sitemap.xml</a:t>
            </a:r>
            <a:endParaRPr b="1"/>
          </a:p>
          <a:p>
            <a:pPr indent="0" lvl="0" marL="0" rtl="0" algn="l">
              <a:spcBef>
                <a:spcPts val="1200"/>
              </a:spcBef>
              <a:spcAft>
                <a:spcPts val="0"/>
              </a:spcAft>
              <a:buNone/>
            </a:pPr>
            <a:r>
              <a:rPr lang="el"/>
              <a:t>Τι Είναι: Ένα αρχείο που παρέχει μια οργανωμένη λίστα όλων των σελίδων του ιστοτόπου σου, βοηθώντας τις μηχανές αναζήτησης να βρουν και να καταγράψουν το περιεχόμενό σου.</a:t>
            </a:r>
            <a:endParaRPr/>
          </a:p>
          <a:p>
            <a:pPr indent="0" lvl="0" marL="0" rtl="0" algn="l">
              <a:spcBef>
                <a:spcPts val="1200"/>
              </a:spcBef>
              <a:spcAft>
                <a:spcPts val="0"/>
              </a:spcAft>
              <a:buNone/>
            </a:pPr>
            <a:r>
              <a:rPr lang="el"/>
              <a:t>Σημασία:</a:t>
            </a:r>
            <a:endParaRPr/>
          </a:p>
          <a:p>
            <a:pPr indent="0" lvl="0" marL="0" rtl="0" algn="l">
              <a:spcBef>
                <a:spcPts val="1200"/>
              </a:spcBef>
              <a:spcAft>
                <a:spcPts val="0"/>
              </a:spcAft>
              <a:buNone/>
            </a:pPr>
            <a:r>
              <a:rPr lang="el"/>
              <a:t>Καλύτερη ευρετηρίαση: Διασφαλίζει ότι όλες οι σελίδες και το περιεχόμενο του ιστοτόπου σου θα βρεθούν και θα καταγραφούν από τις μηχανές αναζήτησης.</a:t>
            </a:r>
            <a:endParaRPr/>
          </a:p>
          <a:p>
            <a:pPr indent="0" lvl="0" marL="0" rtl="0" algn="l">
              <a:spcBef>
                <a:spcPts val="1200"/>
              </a:spcBef>
              <a:spcAft>
                <a:spcPts val="0"/>
              </a:spcAft>
              <a:buNone/>
            </a:pPr>
            <a:r>
              <a:rPr lang="el"/>
              <a:t>Γρηγορότερη ανίχνευση νέου περιεχομένου: Όταν προσθέτεις νέες σελίδες ή ενημερώνεις παλιές, οι μηχανές αναζήτησης θα ενημερωθούν γρηγορότερα.</a:t>
            </a:r>
            <a:endParaRPr/>
          </a:p>
          <a:p>
            <a:pPr indent="0" lvl="0" marL="0" rtl="0" algn="l">
              <a:spcBef>
                <a:spcPts val="1200"/>
              </a:spcBef>
              <a:spcAft>
                <a:spcPts val="0"/>
              </a:spcAft>
              <a:buNone/>
            </a:pPr>
            <a:r>
              <a:rPr lang="el"/>
              <a:t>Προτεραιότητα και συχνότητα: Μπορείς να καθορίσεις την προτεραιότητα και τη συχνότητα ανίχνευσης για τις σελίδες σου, βελτιστοποιώντας τον τρόπο που οι μηχανές αναζήτησης τις ανιχνεύουν.</a:t>
            </a:r>
            <a:endParaRPr/>
          </a:p>
          <a:p>
            <a:pPr indent="0" lvl="0" marL="0" rtl="0" algn="l">
              <a:spcBef>
                <a:spcPts val="1200"/>
              </a:spcBef>
              <a:spcAft>
                <a:spcPts val="1200"/>
              </a:spcAft>
              <a:buNone/>
            </a:pPr>
            <a:r>
              <a:rPr lang="el"/>
              <a:t>Αυτά τα δύο αρχεία είναι θεμελιώδη για την ορθή διαχείριση της SEO στρατηγικής σου και εξασφαλίζουν ότι οι μηχανές αναζήτησης έχουν την καλύτερη δυνατή εικόνα του ιστοτόπου σου. </a:t>
            </a:r>
            <a:endParaRPr/>
          </a:p>
        </p:txBody>
      </p:sp>
      <p:pic>
        <p:nvPicPr>
          <p:cNvPr id="322" name="Google Shape;322;p42"/>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3"/>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Σημασία της βελτιστοποίησης για κινητές συσκευές</a:t>
            </a:r>
            <a:endParaRPr/>
          </a:p>
        </p:txBody>
      </p:sp>
      <p:sp>
        <p:nvSpPr>
          <p:cNvPr id="328" name="Google Shape;328;p43"/>
          <p:cNvSpPr txBox="1"/>
          <p:nvPr>
            <p:ph idx="1" type="body"/>
          </p:nvPr>
        </p:nvSpPr>
        <p:spPr>
          <a:xfrm>
            <a:off x="235150" y="1396450"/>
            <a:ext cx="8658300" cy="3521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l"/>
              <a:t>Η βελτιστοποίηση για κινητές συσκευές (mobile optimization) είναι πλέον απαραίτητη για κάθε σύγχρονο ιστότοπο. Ας δούμε γιατί:</a:t>
            </a:r>
            <a:endParaRPr/>
          </a:p>
          <a:p>
            <a:pPr indent="0" lvl="0" marL="0" rtl="0" algn="l">
              <a:spcBef>
                <a:spcPts val="1200"/>
              </a:spcBef>
              <a:spcAft>
                <a:spcPts val="0"/>
              </a:spcAft>
              <a:buNone/>
            </a:pPr>
            <a:r>
              <a:rPr b="1" lang="el" u="sng"/>
              <a:t>Λόγοι Σημασίας</a:t>
            </a:r>
            <a:endParaRPr b="1" u="sng"/>
          </a:p>
          <a:p>
            <a:pPr indent="0" lvl="0" marL="0" rtl="0" algn="l">
              <a:spcBef>
                <a:spcPts val="1200"/>
              </a:spcBef>
              <a:spcAft>
                <a:spcPts val="0"/>
              </a:spcAft>
              <a:buNone/>
            </a:pPr>
            <a:r>
              <a:rPr b="1" lang="el"/>
              <a:t>Αύξηση Χρήσης Κινητών Συσκευών:</a:t>
            </a:r>
            <a:endParaRPr b="1"/>
          </a:p>
          <a:p>
            <a:pPr indent="0" lvl="0" marL="0" rtl="0" algn="l">
              <a:spcBef>
                <a:spcPts val="1200"/>
              </a:spcBef>
              <a:spcAft>
                <a:spcPts val="0"/>
              </a:spcAft>
              <a:buNone/>
            </a:pPr>
            <a:r>
              <a:rPr lang="el"/>
              <a:t>Μεγαλύτερη μερίδα των χρηστών περιηγείται στο διαδίκτυο μέσω κινητών συσκευών. Εάν ο ιστότοπός σου δεν είναι φιλικός προς κινητές συσκευές, χάνεις ένα σημαντικό ποσοστό επισκεπτών.</a:t>
            </a:r>
            <a:endParaRPr/>
          </a:p>
          <a:p>
            <a:pPr indent="0" lvl="0" marL="0" rtl="0" algn="l">
              <a:spcBef>
                <a:spcPts val="1200"/>
              </a:spcBef>
              <a:spcAft>
                <a:spcPts val="0"/>
              </a:spcAft>
              <a:buNone/>
            </a:pPr>
            <a:r>
              <a:rPr b="1" lang="el"/>
              <a:t>Βελτίωση της Εμπειρίας Χρήστη (User Experience):</a:t>
            </a:r>
            <a:endParaRPr b="1"/>
          </a:p>
          <a:p>
            <a:pPr indent="0" lvl="0" marL="0" rtl="0" algn="l">
              <a:spcBef>
                <a:spcPts val="1200"/>
              </a:spcBef>
              <a:spcAft>
                <a:spcPts val="0"/>
              </a:spcAft>
              <a:buNone/>
            </a:pPr>
            <a:r>
              <a:rPr lang="el"/>
              <a:t>Ένας καλά βελτιστοποιημένος ιστότοπος προσφέρει καλύτερη εμπειρία στους χρήστες, με πιο γρήγορη φόρτωση σελίδων και ευκολότερη πλοήγηση.</a:t>
            </a:r>
            <a:endParaRPr/>
          </a:p>
          <a:p>
            <a:pPr indent="0" lvl="0" marL="0" rtl="0" algn="l">
              <a:spcBef>
                <a:spcPts val="1200"/>
              </a:spcBef>
              <a:spcAft>
                <a:spcPts val="0"/>
              </a:spcAft>
              <a:buNone/>
            </a:pPr>
            <a:r>
              <a:rPr b="1" lang="el"/>
              <a:t>Κατατάξεις SEO:</a:t>
            </a:r>
            <a:endParaRPr b="1"/>
          </a:p>
          <a:p>
            <a:pPr indent="0" lvl="0" marL="0" rtl="0" algn="l">
              <a:spcBef>
                <a:spcPts val="1200"/>
              </a:spcBef>
              <a:spcAft>
                <a:spcPts val="1200"/>
              </a:spcAft>
              <a:buNone/>
            </a:pPr>
            <a:r>
              <a:rPr lang="el"/>
              <a:t>Οι μηχανές αναζήτησης όπως η Google δίνουν προτεραιότητα σε </a:t>
            </a:r>
            <a:r>
              <a:rPr lang="el"/>
              <a:t>ιστότοπους</a:t>
            </a:r>
            <a:r>
              <a:rPr lang="el"/>
              <a:t> που είναι φιλικοί προς κινητές συσκευές. Αυτό σημαίνει καλύτερες κατατάξεις στις σελίδες αποτελεσμάτων αναζήτησης (SERP).</a:t>
            </a:r>
            <a:endParaRPr/>
          </a:p>
        </p:txBody>
      </p:sp>
      <p:pic>
        <p:nvPicPr>
          <p:cNvPr id="329" name="Google Shape;329;p43"/>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4"/>
          <p:cNvSpPr txBox="1"/>
          <p:nvPr>
            <p:ph idx="1" type="body"/>
          </p:nvPr>
        </p:nvSpPr>
        <p:spPr>
          <a:xfrm>
            <a:off x="245375" y="993875"/>
            <a:ext cx="8514900" cy="388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a:t>Ταχύτητα Φόρτωσης:</a:t>
            </a:r>
            <a:endParaRPr b="1"/>
          </a:p>
          <a:p>
            <a:pPr indent="0" lvl="0" marL="0" rtl="0" algn="l">
              <a:spcBef>
                <a:spcPts val="1200"/>
              </a:spcBef>
              <a:spcAft>
                <a:spcPts val="0"/>
              </a:spcAft>
              <a:buNone/>
            </a:pPr>
            <a:r>
              <a:rPr lang="el"/>
              <a:t>Ο ιστότοπός σου φορτώνει πιο γρήγορα σε κινητές συσκευές, μειώνοντας τον χρόνο αναμονής και την πιθανότητα ο χρήστης να φύγει από τη σελίδα (bounce rate).</a:t>
            </a:r>
            <a:endParaRPr/>
          </a:p>
          <a:p>
            <a:pPr indent="0" lvl="0" marL="0" rtl="0" algn="l">
              <a:spcBef>
                <a:spcPts val="1200"/>
              </a:spcBef>
              <a:spcAft>
                <a:spcPts val="0"/>
              </a:spcAft>
              <a:buNone/>
            </a:pPr>
            <a:r>
              <a:rPr b="1" lang="el"/>
              <a:t>Μεγαλύτερη Προσβασιμότητα:</a:t>
            </a:r>
            <a:endParaRPr b="1"/>
          </a:p>
          <a:p>
            <a:pPr indent="0" lvl="0" marL="0" rtl="0" algn="l">
              <a:spcBef>
                <a:spcPts val="1200"/>
              </a:spcBef>
              <a:spcAft>
                <a:spcPts val="0"/>
              </a:spcAft>
              <a:buNone/>
            </a:pPr>
            <a:r>
              <a:rPr lang="el"/>
              <a:t>Διασφαλίζεις ότι όλοι οι χρήστες, ανεξαρτήτως της συσκευής που χρησιμοποιούν, έχουν πρόσβαση στο περιεχόμενό σου χωρίς προβλήματα.</a:t>
            </a:r>
            <a:endParaRPr/>
          </a:p>
          <a:p>
            <a:pPr indent="0" lvl="0" marL="0" rtl="0" algn="l">
              <a:spcBef>
                <a:spcPts val="1200"/>
              </a:spcBef>
              <a:spcAft>
                <a:spcPts val="0"/>
              </a:spcAft>
              <a:buNone/>
            </a:pPr>
            <a:r>
              <a:rPr b="1" lang="el" u="sng"/>
              <a:t>Συμβουλές για Βελτιστοποίηση</a:t>
            </a:r>
            <a:endParaRPr b="1" u="sng"/>
          </a:p>
          <a:p>
            <a:pPr indent="0" lvl="0" marL="0" rtl="0" algn="l">
              <a:spcBef>
                <a:spcPts val="1200"/>
              </a:spcBef>
              <a:spcAft>
                <a:spcPts val="0"/>
              </a:spcAft>
              <a:buNone/>
            </a:pPr>
            <a:r>
              <a:rPr b="1" lang="el"/>
              <a:t>Responsive Design:</a:t>
            </a:r>
            <a:r>
              <a:rPr lang="el"/>
              <a:t> Σχεδιασμός που προσαρμόζεται αυτόματα στις διαστάσεις της οθόνης.</a:t>
            </a:r>
            <a:endParaRPr/>
          </a:p>
          <a:p>
            <a:pPr indent="0" lvl="0" marL="0" rtl="0" algn="l">
              <a:spcBef>
                <a:spcPts val="1200"/>
              </a:spcBef>
              <a:spcAft>
                <a:spcPts val="0"/>
              </a:spcAft>
              <a:buNone/>
            </a:pPr>
            <a:r>
              <a:rPr b="1" lang="el"/>
              <a:t>Ταχύτερη Φόρτωση:</a:t>
            </a:r>
            <a:r>
              <a:rPr lang="el"/>
              <a:t> Συμπίεση εικόνων και ελαχιστοποίηση του κώδικα.</a:t>
            </a:r>
            <a:endParaRPr/>
          </a:p>
          <a:p>
            <a:pPr indent="0" lvl="0" marL="0" rtl="0" algn="l">
              <a:spcBef>
                <a:spcPts val="1200"/>
              </a:spcBef>
              <a:spcAft>
                <a:spcPts val="0"/>
              </a:spcAft>
              <a:buNone/>
            </a:pPr>
            <a:r>
              <a:rPr b="1" lang="el"/>
              <a:t>Ευκολία Πλοήγησης:</a:t>
            </a:r>
            <a:r>
              <a:rPr lang="el"/>
              <a:t> Κατασκευή απλών και εύχρηστων μενού και κουμπιών.</a:t>
            </a:r>
            <a:endParaRPr/>
          </a:p>
          <a:p>
            <a:pPr indent="0" lvl="0" marL="0" rtl="0" algn="l">
              <a:spcBef>
                <a:spcPts val="1200"/>
              </a:spcBef>
              <a:spcAft>
                <a:spcPts val="1200"/>
              </a:spcAft>
              <a:buNone/>
            </a:pPr>
            <a:r>
              <a:rPr b="1" lang="el"/>
              <a:t>Βελτιστοποίηση Περιεχομένου:</a:t>
            </a:r>
            <a:r>
              <a:rPr lang="el"/>
              <a:t> Χρήση ευανάγνωστων γραμματοσειρών και κατάλληλου μεγέθους κειμένου.</a:t>
            </a:r>
            <a:endParaRPr/>
          </a:p>
        </p:txBody>
      </p:sp>
      <p:pic>
        <p:nvPicPr>
          <p:cNvPr id="335" name="Google Shape;335;p44"/>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5"/>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Mobile SEO</a:t>
            </a:r>
            <a:endParaRPr/>
          </a:p>
          <a:p>
            <a:pPr indent="0" lvl="0" marL="0" rtl="0" algn="l">
              <a:spcBef>
                <a:spcPts val="0"/>
              </a:spcBef>
              <a:spcAft>
                <a:spcPts val="0"/>
              </a:spcAft>
              <a:buNone/>
            </a:pPr>
            <a:r>
              <a:t/>
            </a:r>
            <a:endParaRPr/>
          </a:p>
        </p:txBody>
      </p:sp>
      <p:sp>
        <p:nvSpPr>
          <p:cNvPr id="341" name="Google Shape;341;p45"/>
          <p:cNvSpPr txBox="1"/>
          <p:nvPr>
            <p:ph idx="1" type="body"/>
          </p:nvPr>
        </p:nvSpPr>
        <p:spPr>
          <a:xfrm>
            <a:off x="819150" y="1485675"/>
            <a:ext cx="7505700" cy="328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l"/>
              <a:t>Mobile SEO αφορά τη βελτιστοποίηση του ιστοτόπου σου για αναζήτηση από κινητές συσκευές. </a:t>
            </a:r>
            <a:endParaRPr/>
          </a:p>
          <a:p>
            <a:pPr indent="0" lvl="0" marL="0" rtl="0" algn="l">
              <a:spcBef>
                <a:spcPts val="1200"/>
              </a:spcBef>
              <a:spcAft>
                <a:spcPts val="0"/>
              </a:spcAft>
              <a:buNone/>
            </a:pPr>
            <a:r>
              <a:t/>
            </a:r>
            <a:endParaRPr u="sng"/>
          </a:p>
          <a:p>
            <a:pPr indent="0" lvl="0" marL="0" rtl="0" algn="l">
              <a:spcBef>
                <a:spcPts val="1200"/>
              </a:spcBef>
              <a:spcAft>
                <a:spcPts val="0"/>
              </a:spcAft>
              <a:buNone/>
            </a:pPr>
            <a:r>
              <a:rPr lang="el" u="sng"/>
              <a:t>Περιλαμβάνει:</a:t>
            </a:r>
            <a:endParaRPr u="sng"/>
          </a:p>
          <a:p>
            <a:pPr indent="0" lvl="0" marL="0" rtl="0" algn="l">
              <a:spcBef>
                <a:spcPts val="1200"/>
              </a:spcBef>
              <a:spcAft>
                <a:spcPts val="0"/>
              </a:spcAft>
              <a:buNone/>
            </a:pPr>
            <a:r>
              <a:t/>
            </a:r>
            <a:endParaRPr b="1"/>
          </a:p>
          <a:p>
            <a:pPr indent="0" lvl="0" marL="0" rtl="0" algn="l">
              <a:spcBef>
                <a:spcPts val="1200"/>
              </a:spcBef>
              <a:spcAft>
                <a:spcPts val="0"/>
              </a:spcAft>
              <a:buNone/>
            </a:pPr>
            <a:r>
              <a:rPr b="1" lang="el"/>
              <a:t>Φιλικότητα προς Κινητές Συσκευές</a:t>
            </a:r>
            <a:r>
              <a:rPr lang="el"/>
              <a:t>: Εξασφαλίζεις ότι ο ιστότοπος είναι εύκολος στη χρήση σε κινητές συσκευές.</a:t>
            </a:r>
            <a:endParaRPr/>
          </a:p>
          <a:p>
            <a:pPr indent="0" lvl="0" marL="0" rtl="0" algn="l">
              <a:spcBef>
                <a:spcPts val="1200"/>
              </a:spcBef>
              <a:spcAft>
                <a:spcPts val="0"/>
              </a:spcAft>
              <a:buNone/>
            </a:pPr>
            <a:r>
              <a:rPr b="1" lang="el"/>
              <a:t>Ταχύτητα Φόρτωσης:</a:t>
            </a:r>
            <a:r>
              <a:rPr lang="el"/>
              <a:t> Γρηγορότερη φόρτωση σελίδων μειώνοντας το χρόνο αναμονής.</a:t>
            </a:r>
            <a:endParaRPr/>
          </a:p>
          <a:p>
            <a:pPr indent="0" lvl="0" marL="0" rtl="0" algn="l">
              <a:spcBef>
                <a:spcPts val="1200"/>
              </a:spcBef>
              <a:spcAft>
                <a:spcPts val="0"/>
              </a:spcAft>
              <a:buNone/>
            </a:pPr>
            <a:r>
              <a:rPr b="1" lang="el"/>
              <a:t>Βελτιστοποίηση Περιεχομένου:</a:t>
            </a:r>
            <a:r>
              <a:rPr lang="el"/>
              <a:t> Συμπίεση εικόνων και χρήση κατάλληλου μεγέθους κειμένου.</a:t>
            </a:r>
            <a:endParaRPr/>
          </a:p>
          <a:p>
            <a:pPr indent="0" lvl="0" marL="0" rtl="0" algn="l">
              <a:spcBef>
                <a:spcPts val="1200"/>
              </a:spcBef>
              <a:spcAft>
                <a:spcPts val="1200"/>
              </a:spcAft>
              <a:buNone/>
            </a:pPr>
            <a:r>
              <a:rPr b="1" lang="el"/>
              <a:t>Local SEO: </a:t>
            </a:r>
            <a:r>
              <a:rPr lang="el"/>
              <a:t>Εστιάζει στο να παρέχει σχετικό περιεχόμενο και αποτελέσματα βασισμένα στην τοποθεσία του χρήστη.</a:t>
            </a:r>
            <a:endParaRPr/>
          </a:p>
        </p:txBody>
      </p:sp>
      <p:pic>
        <p:nvPicPr>
          <p:cNvPr id="342" name="Google Shape;342;p45"/>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Responsive design</a:t>
            </a:r>
            <a:endParaRPr/>
          </a:p>
        </p:txBody>
      </p:sp>
      <p:sp>
        <p:nvSpPr>
          <p:cNvPr id="348" name="Google Shape;348;p46"/>
          <p:cNvSpPr txBox="1"/>
          <p:nvPr>
            <p:ph idx="1" type="body"/>
          </p:nvPr>
        </p:nvSpPr>
        <p:spPr>
          <a:xfrm>
            <a:off x="819150" y="1990725"/>
            <a:ext cx="7505700" cy="24480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l"/>
              <a:t>Responsive Design σημαίνει ότι ο ιστότοπος προσαρμόζεται αυτόματα στις διαστάσεις της οθόνης της συσκευής που χρησιμοποιεί ο χρήστης. Περιλαμβάνει:</a:t>
            </a:r>
            <a:endParaRPr/>
          </a:p>
          <a:p>
            <a:pPr indent="0" lvl="0" marL="0" rtl="0" algn="l">
              <a:spcBef>
                <a:spcPts val="1200"/>
              </a:spcBef>
              <a:spcAft>
                <a:spcPts val="0"/>
              </a:spcAft>
              <a:buNone/>
            </a:pPr>
            <a:r>
              <a:rPr b="1" lang="el"/>
              <a:t>Ευέλικτη Διάταξη:</a:t>
            </a:r>
            <a:r>
              <a:rPr lang="el"/>
              <a:t> Χρήση CSS για να προσαρμόζεται η διάταξη της σελίδας ανάλογα με το μέγεθος της οθόνης.</a:t>
            </a:r>
            <a:endParaRPr/>
          </a:p>
          <a:p>
            <a:pPr indent="0" lvl="0" marL="0" rtl="0" algn="l">
              <a:spcBef>
                <a:spcPts val="1200"/>
              </a:spcBef>
              <a:spcAft>
                <a:spcPts val="0"/>
              </a:spcAft>
              <a:buNone/>
            </a:pPr>
            <a:r>
              <a:rPr b="1" lang="el"/>
              <a:t>Προσαρμοστικές Εικόνες:</a:t>
            </a:r>
            <a:r>
              <a:rPr lang="el"/>
              <a:t> Εικόνες που αλλάζουν μέγεθος ανάλογα με την οθόνη.</a:t>
            </a:r>
            <a:endParaRPr/>
          </a:p>
          <a:p>
            <a:pPr indent="0" lvl="0" marL="0" rtl="0" algn="l">
              <a:spcBef>
                <a:spcPts val="1200"/>
              </a:spcBef>
              <a:spcAft>
                <a:spcPts val="0"/>
              </a:spcAft>
              <a:buNone/>
            </a:pPr>
            <a:r>
              <a:rPr b="1" lang="el"/>
              <a:t>Προσαρμοστικό Περιεχόμενο: </a:t>
            </a:r>
            <a:r>
              <a:rPr lang="el"/>
              <a:t>Το περιεχόμενο προσαρμόζεται ώστε να είναι εύκολο στην ανάγνωση και τη χρήση σε κάθε συσκευή.</a:t>
            </a:r>
            <a:endParaRPr/>
          </a:p>
          <a:p>
            <a:pPr indent="0" lvl="0" marL="0" rtl="0" algn="l">
              <a:spcBef>
                <a:spcPts val="1200"/>
              </a:spcBef>
              <a:spcAft>
                <a:spcPts val="1200"/>
              </a:spcAft>
              <a:buNone/>
            </a:pPr>
            <a:r>
              <a:rPr lang="el"/>
              <a:t>Η ενσωμάτωση Mobile SEO και Responsive Design είναι κρίσιμη για να </a:t>
            </a:r>
            <a:r>
              <a:rPr lang="el"/>
              <a:t>διασφαλίσετε</a:t>
            </a:r>
            <a:r>
              <a:rPr lang="el"/>
              <a:t> ότι ο ιστότοπός σου παρέχει την καλύτερη δυνατή εμπειρία στους χρήστες του, ανεξάρτητα από τη συσκευή που χρησιμοποιούν. </a:t>
            </a:r>
            <a:endParaRPr/>
          </a:p>
        </p:txBody>
      </p:sp>
      <p:pic>
        <p:nvPicPr>
          <p:cNvPr id="349" name="Google Shape;349;p46"/>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7"/>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Τι είναι τα Backlinks;</a:t>
            </a:r>
            <a:endParaRPr/>
          </a:p>
          <a:p>
            <a:pPr indent="0" lvl="0" marL="0" rtl="0" algn="l">
              <a:spcBef>
                <a:spcPts val="0"/>
              </a:spcBef>
              <a:spcAft>
                <a:spcPts val="0"/>
              </a:spcAft>
              <a:buNone/>
            </a:pPr>
            <a:r>
              <a:t/>
            </a:r>
            <a:endParaRPr/>
          </a:p>
        </p:txBody>
      </p:sp>
      <p:sp>
        <p:nvSpPr>
          <p:cNvPr id="355" name="Google Shape;355;p4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a:t>Τα </a:t>
            </a:r>
            <a:r>
              <a:rPr b="1" lang="el"/>
              <a:t>backlinks </a:t>
            </a:r>
            <a:r>
              <a:rPr lang="el"/>
              <a:t>είναι συνδέσεις από άλλους ιστότοπους που οδηγούν στον δικό σου ιστότοπο. Είναι επίσης γνωστά ως </a:t>
            </a:r>
            <a:r>
              <a:rPr b="1" lang="el"/>
              <a:t>"inbound links"</a:t>
            </a:r>
            <a:r>
              <a:rPr lang="el"/>
              <a:t> ή </a:t>
            </a:r>
            <a:r>
              <a:rPr b="1" lang="el"/>
              <a:t>"εξωτερικά links"</a:t>
            </a:r>
            <a:r>
              <a:rPr lang="el"/>
              <a:t>. Αποτελούν σημαντικό στοιχείο στο SEO γιατί δείχνουν στις μηχανές αναζήτησης ότι ο ιστότοπός σου είναι </a:t>
            </a:r>
            <a:r>
              <a:rPr lang="el" u="sng"/>
              <a:t>αξιόπιστος </a:t>
            </a:r>
            <a:r>
              <a:rPr lang="el"/>
              <a:t>και </a:t>
            </a:r>
            <a:r>
              <a:rPr lang="el" u="sng"/>
              <a:t>ενδιαφέρον</a:t>
            </a:r>
            <a:r>
              <a:rPr lang="el"/>
              <a:t>.</a:t>
            </a:r>
            <a:endParaRPr/>
          </a:p>
        </p:txBody>
      </p:sp>
      <p:pic>
        <p:nvPicPr>
          <p:cNvPr id="356" name="Google Shape;356;p47"/>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8"/>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Σημασία των Ποιοτικών Backlinks</a:t>
            </a:r>
            <a:endParaRPr/>
          </a:p>
        </p:txBody>
      </p:sp>
      <p:sp>
        <p:nvSpPr>
          <p:cNvPr id="362" name="Google Shape;362;p48"/>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a:t>Αύξηση Αξιοπιστίας (Domain Authority): </a:t>
            </a:r>
            <a:r>
              <a:rPr lang="el"/>
              <a:t>Τα backlinks από αξιόπιστους και συναφείς ιστότοπους αυξάνουν την αξιοπιστία του δικού σου ιστότοπου.</a:t>
            </a:r>
            <a:endParaRPr/>
          </a:p>
          <a:p>
            <a:pPr indent="0" lvl="0" marL="0" rtl="0" algn="l">
              <a:spcBef>
                <a:spcPts val="1200"/>
              </a:spcBef>
              <a:spcAft>
                <a:spcPts val="0"/>
              </a:spcAft>
              <a:buNone/>
            </a:pPr>
            <a:r>
              <a:rPr b="1" lang="el"/>
              <a:t>Βελτίωση Κατατάξεων:</a:t>
            </a:r>
            <a:r>
              <a:rPr lang="el"/>
              <a:t> Τα ποιοτικά backlinks μπορούν να βελτιώσουν τις θέσεις του ιστότοπου στις σελίδες αποτελεσμάτων των μηχανών αναζήτησης (SERP).</a:t>
            </a:r>
            <a:endParaRPr/>
          </a:p>
          <a:p>
            <a:pPr indent="0" lvl="0" marL="0" rtl="0" algn="l">
              <a:spcBef>
                <a:spcPts val="1200"/>
              </a:spcBef>
              <a:spcAft>
                <a:spcPts val="0"/>
              </a:spcAft>
              <a:buNone/>
            </a:pPr>
            <a:r>
              <a:rPr b="1" lang="el"/>
              <a:t>Αύξηση Κίνησης (Traffic):</a:t>
            </a:r>
            <a:r>
              <a:rPr lang="el"/>
              <a:t> Όταν άλλοι ιστότοποι συνδέονται με τον δικό σου, αυξάνεται η πιθανότητα να επισκεφθούν περισσότεροι χρήστες τον ιστότοπό σου.</a:t>
            </a:r>
            <a:endParaRPr/>
          </a:p>
          <a:p>
            <a:pPr indent="0" lvl="0" marL="0" rtl="0" algn="l">
              <a:spcBef>
                <a:spcPts val="1200"/>
              </a:spcBef>
              <a:spcAft>
                <a:spcPts val="1200"/>
              </a:spcAft>
              <a:buNone/>
            </a:pPr>
            <a:r>
              <a:rPr b="1" lang="el"/>
              <a:t>Δημιουργία Εμπιστοσύνης:</a:t>
            </a:r>
            <a:r>
              <a:rPr lang="el"/>
              <a:t> Ένας ιστότοπος που λαμβάνει backlinks από σημαντικούς ή αυθεντικούς ιστότοπους θεωρείται πιο αξιόπιστος και επαγγελματικός.</a:t>
            </a:r>
            <a:endParaRPr/>
          </a:p>
        </p:txBody>
      </p:sp>
      <p:pic>
        <p:nvPicPr>
          <p:cNvPr id="363" name="Google Shape;363;p48"/>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9"/>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Google Analytics</a:t>
            </a:r>
            <a:endParaRPr/>
          </a:p>
        </p:txBody>
      </p:sp>
      <p:sp>
        <p:nvSpPr>
          <p:cNvPr id="369" name="Google Shape;369;p49"/>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l"/>
              <a:t>Google Analytics</a:t>
            </a:r>
            <a:r>
              <a:rPr lang="el"/>
              <a:t> είναι ένα εργαλείο που παρέχει αναλυτικά δεδομένα σχετικά με την κίνηση και τη συμπεριφορά των επισκεπτών στον ιστότοπό σου. Περιλαμβάνει:</a:t>
            </a:r>
            <a:endParaRPr/>
          </a:p>
          <a:p>
            <a:pPr indent="0" lvl="0" marL="0" rtl="0" algn="l">
              <a:spcBef>
                <a:spcPts val="1200"/>
              </a:spcBef>
              <a:spcAft>
                <a:spcPts val="0"/>
              </a:spcAft>
              <a:buNone/>
            </a:pPr>
            <a:r>
              <a:rPr b="1" lang="el"/>
              <a:t>Παρακολούθηση Επισκεψιμότητας:</a:t>
            </a:r>
            <a:r>
              <a:rPr lang="el"/>
              <a:t> Αναλύει πόσοι χρήστες επισκέπτονται τον ιστότοπο, από ποια γεωγραφική περιοχή, ποιες σελίδες προσελκύουν περισσότερο την προσοχή κ.λπ.</a:t>
            </a:r>
            <a:endParaRPr/>
          </a:p>
          <a:p>
            <a:pPr indent="0" lvl="0" marL="0" rtl="0" algn="l">
              <a:spcBef>
                <a:spcPts val="1200"/>
              </a:spcBef>
              <a:spcAft>
                <a:spcPts val="0"/>
              </a:spcAft>
              <a:buNone/>
            </a:pPr>
            <a:r>
              <a:rPr b="1" lang="el"/>
              <a:t>Χρήση </a:t>
            </a:r>
            <a:r>
              <a:rPr b="1" lang="el"/>
              <a:t>Ιστότοπου</a:t>
            </a:r>
            <a:r>
              <a:rPr b="1" lang="el"/>
              <a:t>:</a:t>
            </a:r>
            <a:r>
              <a:rPr lang="el"/>
              <a:t> Παρέχει δεδομένα σχετικά με το πόσο χρόνο περνούν οι χρήστες σε κάθε σελίδα, τις ποσοστώσεις επισκεπτών που επιστρέφουν (bounce rate), κ.λπ.</a:t>
            </a:r>
            <a:endParaRPr/>
          </a:p>
          <a:p>
            <a:pPr indent="0" lvl="0" marL="0" rtl="0" algn="l">
              <a:spcBef>
                <a:spcPts val="1200"/>
              </a:spcBef>
              <a:spcAft>
                <a:spcPts val="1200"/>
              </a:spcAft>
              <a:buNone/>
            </a:pPr>
            <a:r>
              <a:rPr b="1" lang="el"/>
              <a:t>Αποδόσεις Καμπανιών:</a:t>
            </a:r>
            <a:r>
              <a:rPr lang="el"/>
              <a:t> </a:t>
            </a:r>
            <a:r>
              <a:rPr lang="el"/>
              <a:t>Μετράει</a:t>
            </a:r>
            <a:r>
              <a:rPr lang="el"/>
              <a:t> την αποτελεσματικότητα διαφημιστικών καμπανιών και την απόδοση επενδύσεων (ROI).</a:t>
            </a:r>
            <a:endParaRPr/>
          </a:p>
        </p:txBody>
      </p:sp>
      <p:pic>
        <p:nvPicPr>
          <p:cNvPr id="370" name="Google Shape;370;p49"/>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Google Search Console</a:t>
            </a:r>
            <a:endParaRPr/>
          </a:p>
        </p:txBody>
      </p:sp>
      <p:sp>
        <p:nvSpPr>
          <p:cNvPr id="376" name="Google Shape;376;p50"/>
          <p:cNvSpPr txBox="1"/>
          <p:nvPr>
            <p:ph idx="1" type="body"/>
          </p:nvPr>
        </p:nvSpPr>
        <p:spPr>
          <a:xfrm>
            <a:off x="245900" y="1577875"/>
            <a:ext cx="8555400" cy="3278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l" u="sng"/>
              <a:t>Google Search Console</a:t>
            </a:r>
            <a:r>
              <a:rPr lang="el"/>
              <a:t> είναι ένα εργαλείο που βοηθά τους διαχειριστές </a:t>
            </a:r>
            <a:r>
              <a:rPr lang="el"/>
              <a:t>ιστότοπων</a:t>
            </a:r>
            <a:r>
              <a:rPr lang="el"/>
              <a:t> να κατανοήσουν και να βελτιώσουν την απόδοση του </a:t>
            </a:r>
            <a:r>
              <a:rPr lang="el"/>
              <a:t>ιστότοπου</a:t>
            </a:r>
            <a:r>
              <a:rPr lang="el"/>
              <a:t> τους στις μηχανές αναζήτησης. Περιλαμβάνει:</a:t>
            </a:r>
            <a:endParaRPr/>
          </a:p>
          <a:p>
            <a:pPr indent="0" lvl="0" marL="0" rtl="0" algn="l">
              <a:spcBef>
                <a:spcPts val="1200"/>
              </a:spcBef>
              <a:spcAft>
                <a:spcPts val="0"/>
              </a:spcAft>
              <a:buNone/>
            </a:pPr>
            <a:r>
              <a:rPr b="1" lang="el"/>
              <a:t>Παρακολούθηση Ευρετηρίου:</a:t>
            </a:r>
            <a:r>
              <a:rPr lang="el"/>
              <a:t> Παρέχει πληροφορίες για το πόσες και ποιες σελίδες του ιστοτόπου έχουν ευρετηριαστεί από την Google.</a:t>
            </a:r>
            <a:endParaRPr/>
          </a:p>
          <a:p>
            <a:pPr indent="0" lvl="0" marL="0" rtl="0" algn="l">
              <a:spcBef>
                <a:spcPts val="1200"/>
              </a:spcBef>
              <a:spcAft>
                <a:spcPts val="0"/>
              </a:spcAft>
              <a:buNone/>
            </a:pPr>
            <a:r>
              <a:rPr b="1" lang="el"/>
              <a:t>Αναφορές Αναζητήσεων:</a:t>
            </a:r>
            <a:r>
              <a:rPr lang="el"/>
              <a:t> Δείχνει ποιες λέξεις-κλειδιά οδηγούν επισκέπτες στον ιστότοπο, την κατάταξη για κάθε λέξη-κλειδί και τα click-through rates (CTR).</a:t>
            </a:r>
            <a:endParaRPr/>
          </a:p>
          <a:p>
            <a:pPr indent="0" lvl="0" marL="0" rtl="0" algn="l">
              <a:spcBef>
                <a:spcPts val="1200"/>
              </a:spcBef>
              <a:spcAft>
                <a:spcPts val="0"/>
              </a:spcAft>
              <a:buNone/>
            </a:pPr>
            <a:r>
              <a:rPr b="1" lang="el"/>
              <a:t>Διορθώσεις Σφαλμάτων: </a:t>
            </a:r>
            <a:r>
              <a:rPr lang="el"/>
              <a:t>Εντοπίζει σφάλματα και προβλήματα στον ιστότοπο, όπως </a:t>
            </a:r>
            <a:r>
              <a:rPr lang="el"/>
              <a:t>απουσία </a:t>
            </a:r>
            <a:r>
              <a:rPr lang="el"/>
              <a:t>σελίδων (404), ζητήματα με την ασφάλεια και συμβουλές βελτίωσης της ταχύτητας φόρτωσης.</a:t>
            </a:r>
            <a:endParaRPr/>
          </a:p>
          <a:p>
            <a:pPr indent="0" lvl="0" marL="0" rtl="0" algn="l">
              <a:spcBef>
                <a:spcPts val="1200"/>
              </a:spcBef>
              <a:spcAft>
                <a:spcPts val="0"/>
              </a:spcAft>
              <a:buNone/>
            </a:pPr>
            <a:r>
              <a:rPr b="1" lang="el"/>
              <a:t>Ευρετήριο Χαρτών </a:t>
            </a:r>
            <a:r>
              <a:rPr b="1" lang="el"/>
              <a:t>Ιστότοπου</a:t>
            </a:r>
            <a:r>
              <a:rPr b="1" lang="el"/>
              <a:t>:</a:t>
            </a:r>
            <a:r>
              <a:rPr lang="el"/>
              <a:t> Καταθέτεις τον χάρτη </a:t>
            </a:r>
            <a:r>
              <a:rPr lang="el"/>
              <a:t>ιστότοπου</a:t>
            </a:r>
            <a:r>
              <a:rPr lang="el"/>
              <a:t> (sitemap.xml) για καλύτερη ευρετηρίαση των σελίδων.</a:t>
            </a:r>
            <a:endParaRPr/>
          </a:p>
          <a:p>
            <a:pPr indent="0" lvl="0" marL="0" rtl="0" algn="l">
              <a:spcBef>
                <a:spcPts val="1200"/>
              </a:spcBef>
              <a:spcAft>
                <a:spcPts val="1200"/>
              </a:spcAft>
              <a:buNone/>
            </a:pPr>
            <a:r>
              <a:rPr lang="el"/>
              <a:t>Η χρήση αυτών των εργαλείων παρέχει πολύτιμες πληροφορίες για την βελτίωση της εμπειρίας του χρήστη και την απόδοση στις μηχανές αναζήτησης. </a:t>
            </a:r>
            <a:endParaRPr/>
          </a:p>
        </p:txBody>
      </p:sp>
      <p:pic>
        <p:nvPicPr>
          <p:cNvPr id="377" name="Google Shape;377;p50"/>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51"/>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Συμπεράσματα Παρουσίασης: Βελτιστοποίηση Μηχανών Αναζήτησης (SEO)</a:t>
            </a:r>
            <a:endParaRPr/>
          </a:p>
        </p:txBody>
      </p:sp>
      <p:sp>
        <p:nvSpPr>
          <p:cNvPr id="383" name="Google Shape;383;p5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l"/>
              <a:t>Ολοκληρωμένη Στρατηγική SEO</a:t>
            </a:r>
            <a:endParaRPr/>
          </a:p>
          <a:p>
            <a:pPr indent="0" lvl="0" marL="0" rtl="0" algn="l">
              <a:spcBef>
                <a:spcPts val="1200"/>
              </a:spcBef>
              <a:spcAft>
                <a:spcPts val="0"/>
              </a:spcAft>
              <a:buNone/>
            </a:pPr>
            <a:r>
              <a:rPr lang="el"/>
              <a:t>Η επιτυχής SEO απαιτεί μια πολυδιάστατη προσέγγιση που περιλαμβάνει τεχνική βελτιστοποίηση, ποιοτικό περιεχόμενο και στρατηγική προβολή.</a:t>
            </a:r>
            <a:endParaRPr/>
          </a:p>
          <a:p>
            <a:pPr indent="0" lvl="0" marL="0" rtl="0" algn="l">
              <a:spcBef>
                <a:spcPts val="1200"/>
              </a:spcBef>
              <a:spcAft>
                <a:spcPts val="0"/>
              </a:spcAft>
              <a:buNone/>
            </a:pPr>
            <a:r>
              <a:rPr lang="el"/>
              <a:t>Τεχνική Βελτιστοποίηση</a:t>
            </a:r>
            <a:endParaRPr/>
          </a:p>
          <a:p>
            <a:pPr indent="0" lvl="0" marL="0" rtl="0" algn="l">
              <a:spcBef>
                <a:spcPts val="1200"/>
              </a:spcBef>
              <a:spcAft>
                <a:spcPts val="0"/>
              </a:spcAft>
              <a:buNone/>
            </a:pPr>
            <a:r>
              <a:rPr lang="el"/>
              <a:t>Η χρήση αρχείων robots.txt και sitemap.xml είναι κρίσιμη για την καθοδήγηση των μηχανών αναζήτησης και την εξασφάλιση πλήρους και τακτικής ευρετηρίασης.</a:t>
            </a:r>
            <a:endParaRPr/>
          </a:p>
          <a:p>
            <a:pPr indent="0" lvl="0" marL="0" rtl="0" algn="l">
              <a:spcBef>
                <a:spcPts val="1200"/>
              </a:spcBef>
              <a:spcAft>
                <a:spcPts val="1200"/>
              </a:spcAft>
              <a:buNone/>
            </a:pPr>
            <a:r>
              <a:rPr lang="el"/>
              <a:t>Η ταχύτητα της σελίδας και η βελτιστοποίηση για κινητές συσκευές είναι απαραίτητα για την καλύτερη κατάταξη και την ικανοποίηση των χρηστών.</a:t>
            </a:r>
            <a:endParaRPr/>
          </a:p>
        </p:txBody>
      </p:sp>
      <p:pic>
        <p:nvPicPr>
          <p:cNvPr id="384" name="Google Shape;384;p51"/>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Κύριες Τεχνικές του SEO:</a:t>
            </a:r>
            <a:endParaRPr/>
          </a:p>
        </p:txBody>
      </p:sp>
      <p:sp>
        <p:nvSpPr>
          <p:cNvPr id="151" name="Google Shape;151;p16"/>
          <p:cNvSpPr txBox="1"/>
          <p:nvPr>
            <p:ph idx="1" type="body"/>
          </p:nvPr>
        </p:nvSpPr>
        <p:spPr>
          <a:xfrm>
            <a:off x="819150" y="1552650"/>
            <a:ext cx="7505700" cy="334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1500"/>
              <a:t>Έρευνα και Χρήση Λέξεων-Κλειδιών: Εύρεση λέξεων-κλειδιών που χρησιμοποιούν οι χρήστες και ενσωμάτωσή τους στο περιεχόμενο.</a:t>
            </a:r>
            <a:endParaRPr sz="1500"/>
          </a:p>
          <a:p>
            <a:pPr indent="0" lvl="0" marL="0" rtl="0" algn="l">
              <a:spcBef>
                <a:spcPts val="1200"/>
              </a:spcBef>
              <a:spcAft>
                <a:spcPts val="0"/>
              </a:spcAft>
              <a:buNone/>
            </a:pPr>
            <a:r>
              <a:rPr lang="el" sz="1500"/>
              <a:t>Βελτιστοποίηση Περιεχομένου: Δημιουργία ποιοτικού και σχετικού περιεχομένου που απαντά στις ανάγκες των χρηστών.</a:t>
            </a:r>
            <a:endParaRPr sz="1500"/>
          </a:p>
          <a:p>
            <a:pPr indent="0" lvl="0" marL="0" rtl="0" algn="l">
              <a:spcBef>
                <a:spcPts val="1200"/>
              </a:spcBef>
              <a:spcAft>
                <a:spcPts val="0"/>
              </a:spcAft>
              <a:buNone/>
            </a:pPr>
            <a:r>
              <a:rPr lang="el" sz="1500"/>
              <a:t>On-Page SEO: Βελτιστοποίηση στοιχείων της σελίδας όπως οι τίτλοι, οι μεταπεριγραφές και οι επικεφαλίδες.</a:t>
            </a:r>
            <a:endParaRPr sz="1500"/>
          </a:p>
          <a:p>
            <a:pPr indent="0" lvl="0" marL="0" rtl="0" algn="l">
              <a:spcBef>
                <a:spcPts val="1200"/>
              </a:spcBef>
              <a:spcAft>
                <a:spcPts val="0"/>
              </a:spcAft>
              <a:buNone/>
            </a:pPr>
            <a:r>
              <a:rPr lang="el" sz="1500"/>
              <a:t>Τεχνικό SEO: Βελτίωση της ταχύτητας φόρτωσης της σελίδας, δημιουργία φιλικών URLs και διασφάλιση ότι ο ιστότοπος είναι ανιχνεύσιμος από τις μηχανές αναζήτησης.</a:t>
            </a:r>
            <a:endParaRPr sz="1500"/>
          </a:p>
          <a:p>
            <a:pPr indent="0" lvl="0" marL="0" rtl="0" algn="l">
              <a:spcBef>
                <a:spcPts val="1200"/>
              </a:spcBef>
              <a:spcAft>
                <a:spcPts val="1200"/>
              </a:spcAft>
              <a:buNone/>
            </a:pPr>
            <a:r>
              <a:rPr lang="el" sz="1500"/>
              <a:t>Off-Page SEO: Απόκτηση ποιοτικών εξωτερικών συνδέσμων (backlinks) που αυξάνουν την αξιοπιστία και τη φήμη του ιστότοπου.</a:t>
            </a:r>
            <a:endParaRPr sz="1500"/>
          </a:p>
        </p:txBody>
      </p:sp>
      <p:pic>
        <p:nvPicPr>
          <p:cNvPr id="152" name="Google Shape;152;p16"/>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2"/>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rPr lang="el"/>
              <a:t>Ποιοτικά Backlinks</a:t>
            </a:r>
            <a:endParaRPr/>
          </a:p>
          <a:p>
            <a:pPr indent="0" lvl="0" marL="0" rtl="0" algn="l">
              <a:spcBef>
                <a:spcPts val="0"/>
              </a:spcBef>
              <a:spcAft>
                <a:spcPts val="0"/>
              </a:spcAft>
              <a:buNone/>
            </a:pPr>
            <a:r>
              <a:t/>
            </a:r>
            <a:endParaRPr/>
          </a:p>
        </p:txBody>
      </p:sp>
      <p:sp>
        <p:nvSpPr>
          <p:cNvPr id="390" name="Google Shape;390;p52"/>
          <p:cNvSpPr txBox="1"/>
          <p:nvPr>
            <p:ph idx="1" type="body"/>
          </p:nvPr>
        </p:nvSpPr>
        <p:spPr>
          <a:xfrm>
            <a:off x="819150" y="1990725"/>
            <a:ext cx="7505700" cy="2448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l"/>
              <a:t>Τα ποιοτικά backlinks είναι πολύτιμα για την αύξηση της αξιοπιστίας και τη βελτίωση της κατάταξης στις μηχανές αναζήτησης.</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l"/>
              <a:t>Προσοχή στην ποιότητα και τη σχετικότητα των συνδέσμων, καθώς αυτό παίζει σημαντικό ρόλο στο SEO.</a:t>
            </a:r>
            <a:endParaRPr/>
          </a:p>
          <a:p>
            <a:pPr indent="0" lvl="0" marL="0" rtl="0" algn="l">
              <a:spcBef>
                <a:spcPts val="1200"/>
              </a:spcBef>
              <a:spcAft>
                <a:spcPts val="1200"/>
              </a:spcAft>
              <a:buNone/>
            </a:pPr>
            <a:r>
              <a:t/>
            </a:r>
            <a:endParaRPr/>
          </a:p>
        </p:txBody>
      </p:sp>
      <p:pic>
        <p:nvPicPr>
          <p:cNvPr id="391" name="Google Shape;391;p52"/>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3"/>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Βελτιστοποίηση για Κινητές Συσκευές</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97" name="Google Shape;397;p53"/>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Ο responsive σχεδιασμός και η φιλικότητα προς κινητές συσκευές βελτιώνουν την εμπειρία χρήστη και τις κατατάξεις στις μηχανές αναζήτησης.</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l"/>
              <a:t>Μεγάλο ποσοστό της επισκεψιμότητας προέρχεται από κινητές συσκευές, καθιστώντας αυτή την βελτιστοποίηση απαραίτητη.</a:t>
            </a:r>
            <a:endParaRPr/>
          </a:p>
          <a:p>
            <a:pPr indent="0" lvl="0" marL="0" rtl="0" algn="l">
              <a:spcBef>
                <a:spcPts val="1200"/>
              </a:spcBef>
              <a:spcAft>
                <a:spcPts val="1200"/>
              </a:spcAft>
              <a:buNone/>
            </a:pPr>
            <a:r>
              <a:t/>
            </a:r>
            <a:endParaRPr/>
          </a:p>
        </p:txBody>
      </p:sp>
      <p:pic>
        <p:nvPicPr>
          <p:cNvPr id="398" name="Google Shape;398;p53"/>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4"/>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Παρακολούθηση και Ανάλυση</a:t>
            </a:r>
            <a:endParaRPr/>
          </a:p>
          <a:p>
            <a:pPr indent="0" lvl="0" marL="0" rtl="0" algn="l">
              <a:spcBef>
                <a:spcPts val="0"/>
              </a:spcBef>
              <a:spcAft>
                <a:spcPts val="0"/>
              </a:spcAft>
              <a:buNone/>
            </a:pPr>
            <a:r>
              <a:t/>
            </a:r>
            <a:endParaRPr/>
          </a:p>
        </p:txBody>
      </p:sp>
      <p:sp>
        <p:nvSpPr>
          <p:cNvPr id="404" name="Google Shape;404;p5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a:t>Τα εργαλεία όπως το Google Analytics και το Google Search Console προσφέρουν πολύτιμες πληροφορίες για την απόδοση του </a:t>
            </a:r>
            <a:r>
              <a:rPr lang="el"/>
              <a:t>ιστότοπου</a:t>
            </a:r>
            <a:r>
              <a:rPr lang="el"/>
              <a:t> και βοηθούν στην ανίχνευση και διόρθωση προβλημάτων.</a:t>
            </a:r>
            <a:endParaRPr/>
          </a:p>
        </p:txBody>
      </p:sp>
      <p:pic>
        <p:nvPicPr>
          <p:cNvPr id="405" name="Google Shape;405;p54"/>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Συνολική Στρατηγική SEO</a:t>
            </a:r>
            <a:endParaRPr/>
          </a:p>
        </p:txBody>
      </p:sp>
      <p:sp>
        <p:nvSpPr>
          <p:cNvPr id="411" name="Google Shape;411;p5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Η δημιουργία και διατήρηση ενός επιτυχημένου ιστότοπου δεν είναι μονοδιάστατη, απαιτεί </a:t>
            </a:r>
            <a:r>
              <a:rPr b="1" lang="el" u="sng"/>
              <a:t>συνεχή παρακολούθηση, βελτιώσεις και υιοθέτηση βέλτιστων πρακτικών</a:t>
            </a:r>
            <a:r>
              <a:rPr lang="el"/>
              <a:t> για να συμβαδίζουμε με τις τάσεις και τις απαιτήσεις των μηχανών αναζήτησης. </a:t>
            </a:r>
            <a:endParaRPr/>
          </a:p>
          <a:p>
            <a:pPr indent="0" lvl="0" marL="0" rtl="0" algn="l">
              <a:spcBef>
                <a:spcPts val="1200"/>
              </a:spcBef>
              <a:spcAft>
                <a:spcPts val="1200"/>
              </a:spcAft>
              <a:buNone/>
            </a:pPr>
            <a:r>
              <a:rPr lang="el"/>
              <a:t>Το SEO είναι μια συνεχής διαδικασία που επιβραβεύει την καλή πρακτική και τη συνεχή προσπάθεια.</a:t>
            </a:r>
            <a:endParaRPr/>
          </a:p>
        </p:txBody>
      </p:sp>
      <p:pic>
        <p:nvPicPr>
          <p:cNvPr id="412" name="Google Shape;412;p55"/>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5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Βιβλιογραφία:</a:t>
            </a:r>
            <a:endParaRPr/>
          </a:p>
        </p:txBody>
      </p:sp>
      <p:sp>
        <p:nvSpPr>
          <p:cNvPr id="418" name="Google Shape;418;p56"/>
          <p:cNvSpPr txBox="1"/>
          <p:nvPr>
            <p:ph idx="1" type="body"/>
          </p:nvPr>
        </p:nvSpPr>
        <p:spPr>
          <a:xfrm>
            <a:off x="819150" y="1485675"/>
            <a:ext cx="3381600" cy="33609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l"/>
              <a:t>1. </a:t>
            </a:r>
            <a:r>
              <a:rPr lang="el"/>
              <a:t>"SEO 2023: Learn Search Engine Optimization with Smart Internet Marketing Strategies" από τον Adam Clarke Ένας σύγχρονος και ενημερωμένος οδηγός για τις πρακτικές SEO.</a:t>
            </a:r>
            <a:endParaRPr/>
          </a:p>
          <a:p>
            <a:pPr indent="0" lvl="0" marL="0" rtl="0" algn="l">
              <a:spcBef>
                <a:spcPts val="1200"/>
              </a:spcBef>
              <a:spcAft>
                <a:spcPts val="0"/>
              </a:spcAft>
              <a:buNone/>
            </a:pPr>
            <a:r>
              <a:rPr lang="el"/>
              <a:t>2. "The Art of SEO: Mastering Search Engine Optimization" από τους Eric Enge, Stephan Spencer, και Jessie Stricchiola</a:t>
            </a:r>
            <a:endParaRPr/>
          </a:p>
          <a:p>
            <a:pPr indent="0" lvl="0" marL="0" rtl="0" algn="l">
              <a:spcBef>
                <a:spcPts val="1200"/>
              </a:spcBef>
              <a:spcAft>
                <a:spcPts val="0"/>
              </a:spcAft>
              <a:buNone/>
            </a:pPr>
            <a:r>
              <a:rPr lang="el"/>
              <a:t>Ένα κλασικό βιβλίο που καλύπτει όλα τα βασικά και προχωρημένα θέματα του SEO.</a:t>
            </a:r>
            <a:endParaRPr/>
          </a:p>
          <a:p>
            <a:pPr indent="0" lvl="0" marL="0" rtl="0" algn="l">
              <a:spcBef>
                <a:spcPts val="1200"/>
              </a:spcBef>
              <a:spcAft>
                <a:spcPts val="0"/>
              </a:spcAft>
              <a:buNone/>
            </a:pPr>
            <a:r>
              <a:rPr lang="el"/>
              <a:t>3. "SEO For Dummies" από τον Peter Kent</a:t>
            </a:r>
            <a:endParaRPr/>
          </a:p>
          <a:p>
            <a:pPr indent="0" lvl="0" marL="0" rtl="0" algn="l">
              <a:spcBef>
                <a:spcPts val="1200"/>
              </a:spcBef>
              <a:spcAft>
                <a:spcPts val="0"/>
              </a:spcAft>
              <a:buNone/>
            </a:pPr>
            <a:r>
              <a:rPr lang="el"/>
              <a:t>Εύκολο στην ανάγνωση και κατανοητό, αυτό το βιβλίο προσφέρει χρήσιμες συμβουλές για αρχάριους.</a:t>
            </a:r>
            <a:endParaRPr/>
          </a:p>
          <a:p>
            <a:pPr indent="0" lvl="0" marL="0" rtl="0" algn="l">
              <a:spcBef>
                <a:spcPts val="1200"/>
              </a:spcBef>
              <a:spcAft>
                <a:spcPts val="1200"/>
              </a:spcAft>
              <a:buNone/>
            </a:pPr>
            <a:r>
              <a:t/>
            </a:r>
            <a:endParaRPr/>
          </a:p>
        </p:txBody>
      </p:sp>
      <p:sp>
        <p:nvSpPr>
          <p:cNvPr id="419" name="Google Shape;419;p56"/>
          <p:cNvSpPr txBox="1"/>
          <p:nvPr/>
        </p:nvSpPr>
        <p:spPr>
          <a:xfrm>
            <a:off x="4572000" y="553275"/>
            <a:ext cx="3983400" cy="4354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l" sz="1300">
                <a:solidFill>
                  <a:schemeClr val="dk2"/>
                </a:solidFill>
                <a:latin typeface="Calibri"/>
                <a:ea typeface="Calibri"/>
                <a:cs typeface="Calibri"/>
                <a:sym typeface="Calibri"/>
              </a:rPr>
              <a:t>4. Google Search Central (πρώην Google Webmasters)</a:t>
            </a:r>
            <a:endParaRPr sz="1300">
              <a:solidFill>
                <a:schemeClr val="dk2"/>
              </a:solidFill>
              <a:latin typeface="Calibri"/>
              <a:ea typeface="Calibri"/>
              <a:cs typeface="Calibri"/>
              <a:sym typeface="Calibri"/>
            </a:endParaRPr>
          </a:p>
          <a:p>
            <a:pPr indent="0" lvl="0" marL="0" rtl="0" algn="l">
              <a:lnSpc>
                <a:spcPct val="115000"/>
              </a:lnSpc>
              <a:spcBef>
                <a:spcPts val="1200"/>
              </a:spcBef>
              <a:spcAft>
                <a:spcPts val="0"/>
              </a:spcAft>
              <a:buNone/>
            </a:pPr>
            <a:r>
              <a:rPr lang="el" sz="1300">
                <a:solidFill>
                  <a:schemeClr val="dk2"/>
                </a:solidFill>
                <a:latin typeface="Calibri"/>
                <a:ea typeface="Calibri"/>
                <a:cs typeface="Calibri"/>
                <a:sym typeface="Calibri"/>
              </a:rPr>
              <a:t>Οδηγός για αρχάριους στο SEO</a:t>
            </a:r>
            <a:endParaRPr sz="1300">
              <a:solidFill>
                <a:schemeClr val="dk2"/>
              </a:solidFill>
              <a:latin typeface="Calibri"/>
              <a:ea typeface="Calibri"/>
              <a:cs typeface="Calibri"/>
              <a:sym typeface="Calibri"/>
            </a:endParaRPr>
          </a:p>
          <a:p>
            <a:pPr indent="0" lvl="0" marL="0" rtl="0" algn="l">
              <a:lnSpc>
                <a:spcPct val="115000"/>
              </a:lnSpc>
              <a:spcBef>
                <a:spcPts val="1200"/>
              </a:spcBef>
              <a:spcAft>
                <a:spcPts val="0"/>
              </a:spcAft>
              <a:buNone/>
            </a:pPr>
            <a:r>
              <a:rPr lang="el" sz="1300">
                <a:solidFill>
                  <a:schemeClr val="dk2"/>
                </a:solidFill>
                <a:latin typeface="Calibri"/>
                <a:ea typeface="Calibri"/>
                <a:cs typeface="Calibri"/>
                <a:sym typeface="Calibri"/>
              </a:rPr>
              <a:t>Επίσημη τεκμηρίωση και οδηγίες από την Google για τις βέλτιστες πρακτικές SEO.</a:t>
            </a:r>
            <a:endParaRPr sz="1300">
              <a:solidFill>
                <a:schemeClr val="dk2"/>
              </a:solidFill>
              <a:latin typeface="Calibri"/>
              <a:ea typeface="Calibri"/>
              <a:cs typeface="Calibri"/>
              <a:sym typeface="Calibri"/>
            </a:endParaRPr>
          </a:p>
          <a:p>
            <a:pPr indent="0" lvl="0" marL="0" rtl="0" algn="l">
              <a:lnSpc>
                <a:spcPct val="115000"/>
              </a:lnSpc>
              <a:spcBef>
                <a:spcPts val="1200"/>
              </a:spcBef>
              <a:spcAft>
                <a:spcPts val="0"/>
              </a:spcAft>
              <a:buNone/>
            </a:pPr>
            <a:r>
              <a:rPr lang="el" sz="1300">
                <a:solidFill>
                  <a:schemeClr val="dk2"/>
                </a:solidFill>
                <a:latin typeface="Calibri"/>
                <a:ea typeface="Calibri"/>
                <a:cs typeface="Calibri"/>
                <a:sym typeface="Calibri"/>
              </a:rPr>
              <a:t>5. "SEO Fitness Workbook: 2023 Edition" από τον Jason McDonald</a:t>
            </a:r>
            <a:endParaRPr sz="1300">
              <a:solidFill>
                <a:schemeClr val="dk2"/>
              </a:solidFill>
              <a:latin typeface="Calibri"/>
              <a:ea typeface="Calibri"/>
              <a:cs typeface="Calibri"/>
              <a:sym typeface="Calibri"/>
            </a:endParaRPr>
          </a:p>
          <a:p>
            <a:pPr indent="0" lvl="0" marL="0" rtl="0" algn="l">
              <a:lnSpc>
                <a:spcPct val="115000"/>
              </a:lnSpc>
              <a:spcBef>
                <a:spcPts val="1200"/>
              </a:spcBef>
              <a:spcAft>
                <a:spcPts val="0"/>
              </a:spcAft>
              <a:buNone/>
            </a:pPr>
            <a:r>
              <a:rPr lang="el" sz="1300">
                <a:solidFill>
                  <a:schemeClr val="dk2"/>
                </a:solidFill>
                <a:latin typeface="Calibri"/>
                <a:ea typeface="Calibri"/>
                <a:cs typeface="Calibri"/>
                <a:sym typeface="Calibri"/>
              </a:rPr>
              <a:t>Ένας πρακτικός οδηγός με ασκήσεις και στρατηγικές για την εφαρμογή των τεχνικών SEO.</a:t>
            </a:r>
            <a:endParaRPr sz="1300">
              <a:solidFill>
                <a:schemeClr val="dk2"/>
              </a:solidFill>
              <a:latin typeface="Calibri"/>
              <a:ea typeface="Calibri"/>
              <a:cs typeface="Calibri"/>
              <a:sym typeface="Calibri"/>
            </a:endParaRPr>
          </a:p>
          <a:p>
            <a:pPr indent="0" lvl="0" marL="0" rtl="0" algn="l">
              <a:lnSpc>
                <a:spcPct val="115000"/>
              </a:lnSpc>
              <a:spcBef>
                <a:spcPts val="1200"/>
              </a:spcBef>
              <a:spcAft>
                <a:spcPts val="0"/>
              </a:spcAft>
              <a:buNone/>
            </a:pPr>
            <a:r>
              <a:rPr lang="el" sz="1300">
                <a:solidFill>
                  <a:schemeClr val="dk2"/>
                </a:solidFill>
                <a:latin typeface="Calibri"/>
                <a:ea typeface="Calibri"/>
                <a:cs typeface="Calibri"/>
                <a:sym typeface="Calibri"/>
              </a:rPr>
              <a:t>6. Moz Blog - Moz</a:t>
            </a:r>
            <a:endParaRPr sz="1300">
              <a:solidFill>
                <a:schemeClr val="dk2"/>
              </a:solidFill>
              <a:latin typeface="Calibri"/>
              <a:ea typeface="Calibri"/>
              <a:cs typeface="Calibri"/>
              <a:sym typeface="Calibri"/>
            </a:endParaRPr>
          </a:p>
          <a:p>
            <a:pPr indent="0" lvl="0" marL="0" rtl="0" algn="l">
              <a:lnSpc>
                <a:spcPct val="115000"/>
              </a:lnSpc>
              <a:spcBef>
                <a:spcPts val="1200"/>
              </a:spcBef>
              <a:spcAft>
                <a:spcPts val="0"/>
              </a:spcAft>
              <a:buNone/>
            </a:pPr>
            <a:r>
              <a:rPr lang="el" sz="1300">
                <a:solidFill>
                  <a:schemeClr val="dk2"/>
                </a:solidFill>
                <a:latin typeface="Calibri"/>
                <a:ea typeface="Calibri"/>
                <a:cs typeface="Calibri"/>
                <a:sym typeface="Calibri"/>
              </a:rPr>
              <a:t>Ένα από τα κορυφαία blogs για SEO, με τακτικές ενημερώσεις και άρθρα από ειδικούς του κλάδου.</a:t>
            </a:r>
            <a:endParaRPr sz="1300">
              <a:solidFill>
                <a:schemeClr val="dk2"/>
              </a:solidFill>
              <a:latin typeface="Calibri"/>
              <a:ea typeface="Calibri"/>
              <a:cs typeface="Calibri"/>
              <a:sym typeface="Calibri"/>
            </a:endParaRPr>
          </a:p>
          <a:p>
            <a:pPr indent="0" lvl="0" marL="0" rtl="0" algn="l">
              <a:lnSpc>
                <a:spcPct val="115000"/>
              </a:lnSpc>
              <a:spcBef>
                <a:spcPts val="1200"/>
              </a:spcBef>
              <a:spcAft>
                <a:spcPts val="1200"/>
              </a:spcAft>
              <a:buNone/>
            </a:pPr>
            <a:r>
              <a:rPr lang="el" sz="1300">
                <a:solidFill>
                  <a:schemeClr val="dk2"/>
                </a:solidFill>
                <a:latin typeface="Calibri"/>
                <a:ea typeface="Calibri"/>
                <a:cs typeface="Calibri"/>
                <a:sym typeface="Calibri"/>
              </a:rPr>
              <a:t>"Building a Second Brain: A Proven Method to Organize Your Digital Life and Unlock Your Creative Potential" από τον Tiago Forte</a:t>
            </a:r>
            <a:endParaRPr sz="1300">
              <a:solidFill>
                <a:schemeClr val="dk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Σημασία της SEO για τις επιχειρήσεις</a:t>
            </a:r>
            <a:endParaRPr/>
          </a:p>
        </p:txBody>
      </p:sp>
      <p:sp>
        <p:nvSpPr>
          <p:cNvPr id="158" name="Google Shape;158;p1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700"/>
              <a:t>Η SEO (Search Engine Optimization) είναι κρίσιμης σημασίας για τις επιχειρήσεις, καθώς επηρεάζει άμεσα την ορατότητα και την ελκυστικότητα ενός ιστοτόπου στις μηχανές αναζήτησης. Ακολουθούν μερικοί λόγοι για τη σημασία της SEO:</a:t>
            </a:r>
            <a:endParaRPr sz="1700"/>
          </a:p>
          <a:p>
            <a:pPr indent="-336550" lvl="0" marL="457200" rtl="0" algn="l">
              <a:spcBef>
                <a:spcPts val="1200"/>
              </a:spcBef>
              <a:spcAft>
                <a:spcPts val="0"/>
              </a:spcAft>
              <a:buSzPts val="1700"/>
              <a:buAutoNum type="arabicPeriod"/>
            </a:pPr>
            <a:r>
              <a:rPr b="1" lang="el" sz="1700" u="sng"/>
              <a:t>Αύξηση Ορατότητας: </a:t>
            </a:r>
            <a:r>
              <a:rPr lang="el" sz="1700"/>
              <a:t>Όταν ένας ιστότοπος εμφανίζεται στις πρώτες θέσεις των αποτελεσμάτων αναζήτησης, αυξάνεται η πιθανότητα οι χρήστες να επισκεφθούν τον ιστότοπο. Αυτό μεταφράζεται σε περισσότερους πιθανούς πελάτες και αυξημένη αναγνωρισιμότητα της επιχείρησης.</a:t>
            </a:r>
            <a:endParaRPr sz="1600"/>
          </a:p>
        </p:txBody>
      </p:sp>
      <p:pic>
        <p:nvPicPr>
          <p:cNvPr id="159" name="Google Shape;159;p17"/>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idx="1" type="body"/>
          </p:nvPr>
        </p:nvSpPr>
        <p:spPr>
          <a:xfrm>
            <a:off x="819150" y="579125"/>
            <a:ext cx="7526400" cy="425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400"/>
          </a:p>
          <a:p>
            <a:pPr indent="0" lvl="0" marL="0" rtl="0" algn="l">
              <a:spcBef>
                <a:spcPts val="1200"/>
              </a:spcBef>
              <a:spcAft>
                <a:spcPts val="0"/>
              </a:spcAft>
              <a:buNone/>
            </a:pPr>
            <a:r>
              <a:rPr b="1" lang="el" sz="1600"/>
              <a:t>2. Βελτίωση Εμπειρίας Χρήστη:</a:t>
            </a:r>
            <a:r>
              <a:rPr lang="el" sz="1600"/>
              <a:t> Η SEO δεν αφορά μόνο την κατάταξη στις μηχανές αναζήτησης, αλλά και τη βελτίωση της εμπειρίας χρήστη. Γρήγοροι χρόνοι φόρτωσης, ποιοτικό περιεχόμενο και φιλική προς τα κινητά σχεδίαση βελτιώνουν την εμπειρία των επισκεπτών, οδηγώντας σε μεγαλύτερη ικανοποίηση και αφοσίωση.</a:t>
            </a:r>
            <a:endParaRPr sz="1600"/>
          </a:p>
          <a:p>
            <a:pPr indent="0" lvl="0" marL="0" rtl="0" algn="l">
              <a:spcBef>
                <a:spcPts val="1200"/>
              </a:spcBef>
              <a:spcAft>
                <a:spcPts val="1200"/>
              </a:spcAft>
              <a:buNone/>
            </a:pPr>
            <a:r>
              <a:rPr b="1" lang="el" sz="1600"/>
              <a:t>3. Οικονομική Αποδοτικότητα:</a:t>
            </a:r>
            <a:r>
              <a:rPr lang="el" sz="1600"/>
              <a:t> Σε σύγκριση με την πληρωμένη διαφήμιση (PPC), η SEO προσφέρει μακροπρόθεσμη αποδοτικότητα με χαμηλότερο κόστος. Μια καλά σχεδιασμένη στρατηγική SEO μπορεί να προσφέρει διαρκή αποτελέσματα χωρίς συνεχή δαπάνη.</a:t>
            </a:r>
            <a:endParaRPr sz="1500"/>
          </a:p>
        </p:txBody>
      </p:sp>
      <p:pic>
        <p:nvPicPr>
          <p:cNvPr id="165" name="Google Shape;165;p18"/>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idx="1" type="body"/>
          </p:nvPr>
        </p:nvSpPr>
        <p:spPr>
          <a:xfrm>
            <a:off x="819150" y="384425"/>
            <a:ext cx="7428900" cy="4445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l" sz="1600"/>
              <a:t>4. </a:t>
            </a:r>
            <a:r>
              <a:rPr b="1" lang="el" sz="1600"/>
              <a:t>Αξιοπιστία και Εμπιστοσύνη:</a:t>
            </a:r>
            <a:r>
              <a:rPr lang="el" sz="1600"/>
              <a:t> Οι χρήστες τείνουν να εμπιστεύονται περισσότερο τα οργανικά αποτελέσματα αναζήτησης σε σχέση με τις πληρωμένες διαφημίσεις. Μια υψηλή κατάταξη στις μηχανές αναζήτησης ενισχύει την αξιοπιστία της επιχείρησης και την αντίληψη του κοινού για αυτήν.</a:t>
            </a:r>
            <a:endParaRPr sz="1600"/>
          </a:p>
          <a:p>
            <a:pPr indent="0" lvl="0" marL="0" rtl="0" algn="l">
              <a:spcBef>
                <a:spcPts val="1200"/>
              </a:spcBef>
              <a:spcAft>
                <a:spcPts val="0"/>
              </a:spcAft>
              <a:buNone/>
            </a:pPr>
            <a:r>
              <a:rPr b="1" lang="el" sz="1600"/>
              <a:t>5. Ανάλυση Ανταγωνισμού:</a:t>
            </a:r>
            <a:r>
              <a:rPr lang="el" sz="1600"/>
              <a:t> Μέσω της SEO, οι επιχειρήσεις μπορούν να παρακολουθούν τις ενέργειες των ανταγωνιστών τους και να προσαρμόζουν τις στρατηγικές τους ανάλογα. Αυτό τους δίνει τη δυνατότητα να παραμείνουν μπροστά από τον ανταγωνισμό.</a:t>
            </a:r>
            <a:endParaRPr sz="1600"/>
          </a:p>
          <a:p>
            <a:pPr indent="0" lvl="0" marL="0" rtl="0" algn="l">
              <a:spcBef>
                <a:spcPts val="1200"/>
              </a:spcBef>
              <a:spcAft>
                <a:spcPts val="0"/>
              </a:spcAft>
              <a:buNone/>
            </a:pPr>
            <a:r>
              <a:rPr b="1" lang="el" sz="1600"/>
              <a:t>6. Στοχευμένη Κυκλοφορία:</a:t>
            </a:r>
            <a:r>
              <a:rPr lang="el" sz="1600"/>
              <a:t> Η SEO βοηθά τις επιχειρήσεις να προσελκύσουν στοχευμένη κυκλοφορία, δηλαδή επισκέπτες που αναζητούν ακριβώς αυτά που προσφέρει η επιχείρηση. Αυτό αυξάνει τις πιθανότητες μετατροπής επισκεπτών σε πελάτες.</a:t>
            </a:r>
            <a:endParaRPr sz="1600"/>
          </a:p>
          <a:p>
            <a:pPr indent="0" lvl="0" marL="0" rtl="0" algn="l">
              <a:spcBef>
                <a:spcPts val="1200"/>
              </a:spcBef>
              <a:spcAft>
                <a:spcPts val="1200"/>
              </a:spcAft>
              <a:buNone/>
            </a:pPr>
            <a:r>
              <a:rPr lang="el" sz="1600"/>
              <a:t>Η εφαρμογή μιας αποδοτικής στρατηγικής SEO είναι ζωτικής σημασίας για την επιτυχία των σύγχρονων επιχειρήσεων σε ένα ανταγωνιστικό ψηφιακό περιβάλλον. </a:t>
            </a:r>
            <a:endParaRPr sz="1600"/>
          </a:p>
        </p:txBody>
      </p:sp>
      <p:pic>
        <p:nvPicPr>
          <p:cNvPr id="171" name="Google Shape;171;p19"/>
          <p:cNvPicPr preferRelativeResize="0"/>
          <p:nvPr/>
        </p:nvPicPr>
        <p:blipFill>
          <a:blip r:embed="rId3">
            <a:alphaModFix/>
          </a:blip>
          <a:stretch>
            <a:fillRect/>
          </a:stretch>
        </p:blipFill>
        <p:spPr>
          <a:xfrm>
            <a:off x="8005575" y="1304425"/>
            <a:ext cx="939950" cy="783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Λέξεις-Κλειδιά</a:t>
            </a:r>
            <a:endParaRPr/>
          </a:p>
        </p:txBody>
      </p:sp>
      <p:sp>
        <p:nvSpPr>
          <p:cNvPr id="177" name="Google Shape;177;p2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l" sz="1600"/>
              <a:t>Οι λέξεις-κλειδιά είναι το θεμέλιο της SEO (Search Engine Optimization). Έχουν έναν κεντρικό ρόλο στη διαδικασία βελτιστοποίησης του περιεχομένου, των μεταδεδομένων και της δομής του ιστοτόπου για να προσελκύσουν περισσότερη στοχευμένη κυκλοφορία από τις μηχανές αναζήτησης.</a:t>
            </a:r>
            <a:endParaRPr sz="1600"/>
          </a:p>
        </p:txBody>
      </p:sp>
      <p:pic>
        <p:nvPicPr>
          <p:cNvPr id="178" name="Google Shape;178;p20"/>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1"/>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l"/>
              <a:t>Κύριοι Ρόλοι των Λέξεων-Κλειδιά στην SEO:</a:t>
            </a:r>
            <a:endParaRPr b="1"/>
          </a:p>
        </p:txBody>
      </p:sp>
      <p:sp>
        <p:nvSpPr>
          <p:cNvPr id="184" name="Google Shape;184;p21"/>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AutoNum type="arabicPeriod"/>
            </a:pPr>
            <a:r>
              <a:rPr b="1" lang="el" sz="1600"/>
              <a:t>Αντιστοίχιση Περιεχομένου με Αναζητήσεις:</a:t>
            </a:r>
            <a:endParaRPr b="1" sz="1600"/>
          </a:p>
          <a:p>
            <a:pPr indent="0" lvl="0" marL="0" rtl="0" algn="l">
              <a:spcBef>
                <a:spcPts val="1200"/>
              </a:spcBef>
              <a:spcAft>
                <a:spcPts val="0"/>
              </a:spcAft>
              <a:buNone/>
            </a:pPr>
            <a:r>
              <a:t/>
            </a:r>
            <a:endParaRPr sz="1600"/>
          </a:p>
          <a:p>
            <a:pPr indent="0" lvl="0" marL="0" rtl="0" algn="l">
              <a:spcBef>
                <a:spcPts val="1200"/>
              </a:spcBef>
              <a:spcAft>
                <a:spcPts val="1200"/>
              </a:spcAft>
              <a:buNone/>
            </a:pPr>
            <a:r>
              <a:rPr lang="el" sz="1600"/>
              <a:t>Οι λέξεις-κλειδιά βοηθούν στη σύνδεση του περιεχομένου του ιστοτόπου με τις ερωτήσεις των χρηστών. Όταν οι χρήστες ψάχνουν συγκεκριμένες λέξεις ή φράσεις, οι μηχανές αναζήτησης ταιριάζουν αυτές τις αναζητήσεις με τις λέξεις-κλειδιά στο περιεχόμενο του ιστοτόπου.</a:t>
            </a:r>
            <a:endParaRPr sz="1600"/>
          </a:p>
        </p:txBody>
      </p:sp>
      <p:pic>
        <p:nvPicPr>
          <p:cNvPr id="185" name="Google Shape;185;p21"/>
          <p:cNvPicPr preferRelativeResize="0"/>
          <p:nvPr/>
        </p:nvPicPr>
        <p:blipFill>
          <a:blip r:embed="rId3">
            <a:alphaModFix/>
          </a:blip>
          <a:stretch>
            <a:fillRect/>
          </a:stretch>
        </p:blipFill>
        <p:spPr>
          <a:xfrm>
            <a:off x="7989350" y="217300"/>
            <a:ext cx="939950" cy="783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