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EC561906-65CA-48B6-B56D-AA3F4A9ACE14}" type="datetimeFigureOut">
              <a:rPr lang="el-GR" smtClean="0"/>
              <a:t>4/11/2024</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EE5745C-3807-4386-AFDB-57316AC94FE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C561906-65CA-48B6-B56D-AA3F4A9ACE14}" type="datetimeFigureOut">
              <a:rPr lang="el-GR" smtClean="0"/>
              <a:t>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EE5745C-3807-4386-AFDB-57316AC94FE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C561906-65CA-48B6-B56D-AA3F4A9ACE14}" type="datetimeFigureOut">
              <a:rPr lang="el-GR" smtClean="0"/>
              <a:t>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EE5745C-3807-4386-AFDB-57316AC94FE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C561906-65CA-48B6-B56D-AA3F4A9ACE14}" type="datetimeFigureOut">
              <a:rPr lang="el-GR" smtClean="0"/>
              <a:t>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EE5745C-3807-4386-AFDB-57316AC94FE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C561906-65CA-48B6-B56D-AA3F4A9ACE14}" type="datetimeFigureOut">
              <a:rPr lang="el-GR" smtClean="0"/>
              <a:t>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EE5745C-3807-4386-AFDB-57316AC94FE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C561906-65CA-48B6-B56D-AA3F4A9ACE14}" type="datetimeFigureOut">
              <a:rPr lang="el-GR" smtClean="0"/>
              <a:t>4/11/2024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EE5745C-3807-4386-AFDB-57316AC94FE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EC561906-65CA-48B6-B56D-AA3F4A9ACE14}" type="datetimeFigureOut">
              <a:rPr lang="el-GR" smtClean="0"/>
              <a:t>4/11/2024</a:t>
            </a:fld>
            <a:endParaRPr lang="el-GR"/>
          </a:p>
        </p:txBody>
      </p:sp>
      <p:sp>
        <p:nvSpPr>
          <p:cNvPr id="27" name="26 - Θέση αριθμού διαφάνειας"/>
          <p:cNvSpPr>
            <a:spLocks noGrp="1"/>
          </p:cNvSpPr>
          <p:nvPr>
            <p:ph type="sldNum" sz="quarter" idx="11"/>
          </p:nvPr>
        </p:nvSpPr>
        <p:spPr/>
        <p:txBody>
          <a:bodyPr rtlCol="0"/>
          <a:lstStyle/>
          <a:p>
            <a:fld id="{6EE5745C-3807-4386-AFDB-57316AC94FE3}" type="slidenum">
              <a:rPr lang="el-GR" smtClean="0"/>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EC561906-65CA-48B6-B56D-AA3F4A9ACE14}" type="datetimeFigureOut">
              <a:rPr lang="el-GR" smtClean="0"/>
              <a:t>4/11/2024</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6EE5745C-3807-4386-AFDB-57316AC94FE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C561906-65CA-48B6-B56D-AA3F4A9ACE14}" type="datetimeFigureOut">
              <a:rPr lang="el-GR" smtClean="0"/>
              <a:t>4/11/2024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EE5745C-3807-4386-AFDB-57316AC94FE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C561906-65CA-48B6-B56D-AA3F4A9ACE14}" type="datetimeFigureOut">
              <a:rPr lang="el-GR" smtClean="0"/>
              <a:t>4/11/2024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EE5745C-3807-4386-AFDB-57316AC94FE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C561906-65CA-48B6-B56D-AA3F4A9ACE14}" type="datetimeFigureOut">
              <a:rPr lang="el-GR" smtClean="0"/>
              <a:t>4/11/2024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EE5745C-3807-4386-AFDB-57316AC94FE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C561906-65CA-48B6-B56D-AA3F4A9ACE14}" type="datetimeFigureOut">
              <a:rPr lang="el-GR" smtClean="0"/>
              <a:t>4/11/2024</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EE5745C-3807-4386-AFDB-57316AC94FE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webmasterslife.gr/search-engine-optimization/84-h-%CF%83%CE%B7%CE%BC%CE%B1%CF%83%CE%AF%CE%B1-%CF%84%CE%BF%CF%85-%CE%A4%CE%AF%CF%84%CE%BB%CE%BF%CF%85-title-tag-%CF%83%CF%84%CE%B7-%CE%B2%CE%B5%CE%BB%CF%84%CE%B9%CF%83%CF%84%CE%BF%CF%80%CE%BF%CE%AF%CE%B7%CF%83%CE%B7-seo-%CE%BC%CE%B9%CE%B1%CF%82-%CE%B9%CF%83%CF%84%CE%BF%CF%83%CE%B5%CE%BB%CE%AF%CE%B4%CE%B1%CF%82.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webmasterslife.gr/search-engine-optimization/84-h-%CF%83%CE%B7%CE%BC%CE%B1%CF%83%CE%AF%CE%B1-%CF%84%CE%BF%CF%85-%CE%A4%CE%AF%CF%84%CE%BB%CE%BF%CF%85-title-tag-%CF%83%CF%84%CE%B7-%CE%B2%CE%B5%CE%BB%CF%84%CE%B9%CF%83%CF%84%CE%BF%CF%80%CE%BF%CE%AF%CE%B7%CF%83%CE%B7-seo-%CE%BC%CE%B9%CE%B1%CF%82-%CE%B9%CF%83%CF%84%CE%BF%CF%83%CE%B5%CE%BB%CE%AF%CE%B4%CE%B1%CF%82.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webmasterslife.gr/search-engine-optimization/84-h-%CF%83%CE%B7%CE%BC%CE%B1%CF%83%CE%AF%CE%B1-%CF%84%CE%BF%CF%85-%CE%A4%CE%AF%CF%84%CE%BB%CE%BF%CF%85-title-tag-%CF%83%CF%84%CE%B7-%CE%B2%CE%B5%CE%BB%CF%84%CE%B9%CF%83%CF%84%CE%BF%CF%80%CE%BF%CE%AF%CE%B7%CF%83%CE%B7-seo-%CE%BC%CE%B9%CE%B1%CF%82-%CE%B9%CF%83%CF%84%CE%BF%CF%83%CE%B5%CE%BB%CE%AF%CE%B4%CE%B1%CF%82.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w3.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hlinkClick r:id="rId2"/>
              </a:rPr>
              <a:t>H σημασία του Τίτλου (</a:t>
            </a:r>
            <a:r>
              <a:rPr lang="el-GR" dirty="0" err="1" smtClean="0">
                <a:hlinkClick r:id="rId2"/>
              </a:rPr>
              <a:t>Title</a:t>
            </a:r>
            <a:r>
              <a:rPr lang="el-GR" dirty="0" smtClean="0">
                <a:hlinkClick r:id="rId2"/>
              </a:rPr>
              <a:t> </a:t>
            </a:r>
            <a:r>
              <a:rPr lang="el-GR" dirty="0" err="1" smtClean="0">
                <a:hlinkClick r:id="rId2"/>
              </a:rPr>
              <a:t>tag</a:t>
            </a:r>
            <a:r>
              <a:rPr lang="el-GR" dirty="0" smtClean="0">
                <a:hlinkClick r:id="rId2"/>
              </a:rPr>
              <a:t>) στη βελτιστοποίηση SEO μιας ιστοσελίδας</a:t>
            </a:r>
            <a:r>
              <a:rPr lang="el-GR" dirty="0" smtClean="0"/>
              <a:t/>
            </a:r>
            <a:br>
              <a:rPr lang="el-GR" dirty="0" smtClean="0"/>
            </a:br>
            <a:endParaRPr lang="el-GR" dirty="0"/>
          </a:p>
        </p:txBody>
      </p:sp>
      <p:sp>
        <p:nvSpPr>
          <p:cNvPr id="3" name="2 - Υπότιτλος"/>
          <p:cNvSpPr>
            <a:spLocks noGrp="1"/>
          </p:cNvSpPr>
          <p:nvPr>
            <p:ph type="subTitle" idx="1"/>
          </p:nvPr>
        </p:nvSpPr>
        <p:spPr>
          <a:xfrm>
            <a:off x="500034" y="4114228"/>
            <a:ext cx="8472518" cy="2743772"/>
          </a:xfrm>
        </p:spPr>
        <p:txBody>
          <a:bodyPr>
            <a:normAutofit/>
          </a:bodyPr>
          <a:lstStyle/>
          <a:p>
            <a:r>
              <a:rPr lang="el-GR" dirty="0" smtClean="0"/>
              <a:t>Ο </a:t>
            </a:r>
            <a:r>
              <a:rPr lang="el-GR" b="1" dirty="0" smtClean="0"/>
              <a:t>Τίτλος (</a:t>
            </a:r>
            <a:r>
              <a:rPr lang="el-GR" b="1" dirty="0" err="1" smtClean="0"/>
              <a:t>Title</a:t>
            </a:r>
            <a:r>
              <a:rPr lang="el-GR" b="1" dirty="0" smtClean="0"/>
              <a:t>)</a:t>
            </a:r>
            <a:r>
              <a:rPr lang="el-GR" dirty="0" smtClean="0"/>
              <a:t> μιας ιστοσελίδας είναι το πρώτο αλλά και το πιο εμφανές στοιχείο στην ιστοσελίδα και εμφανίζεται συνήθως στην επάνω μπάρα του προγράμματος πλοήγησης. Στο κώδικα </a:t>
            </a:r>
            <a:r>
              <a:rPr lang="el-GR" b="1" i="1" dirty="0" smtClean="0"/>
              <a:t>HTML</a:t>
            </a:r>
            <a:r>
              <a:rPr lang="el-GR" dirty="0" smtClean="0"/>
              <a:t> της ιστοσελίδας εμφανίζεται μέσα στο </a:t>
            </a:r>
            <a:r>
              <a:rPr lang="el-GR" b="1" dirty="0" smtClean="0"/>
              <a:t>&lt;</a:t>
            </a:r>
            <a:r>
              <a:rPr lang="el-GR" b="1" dirty="0" err="1" smtClean="0"/>
              <a:t>title</a:t>
            </a:r>
            <a:r>
              <a:rPr lang="el-GR" b="1" dirty="0" smtClean="0"/>
              <a:t>&gt; </a:t>
            </a:r>
            <a:r>
              <a:rPr lang="el-GR" b="1" dirty="0" err="1" smtClean="0"/>
              <a:t>tag</a:t>
            </a:r>
            <a:r>
              <a:rPr lang="el-GR" dirty="0" smtClean="0"/>
              <a:t> στο τμήμα του </a:t>
            </a:r>
            <a:r>
              <a:rPr lang="el-GR" b="1" dirty="0" smtClean="0"/>
              <a:t>&lt;</a:t>
            </a:r>
            <a:r>
              <a:rPr lang="el-GR" b="1" dirty="0" err="1" smtClean="0"/>
              <a:t>head</a:t>
            </a:r>
            <a:r>
              <a:rPr lang="el-GR" b="1" dirty="0" smtClean="0"/>
              <a:t>&gt;.</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Συμβουλές, τεχνάσματα και τεχνικές SEO για βελτιστοποίηση του </a:t>
            </a:r>
            <a:r>
              <a:rPr lang="el-GR" b="1" dirty="0" err="1" smtClean="0"/>
              <a:t>Title</a:t>
            </a:r>
            <a:r>
              <a:rPr lang="el-GR" b="1" dirty="0" smtClean="0"/>
              <a:t> </a:t>
            </a:r>
            <a:r>
              <a:rPr lang="el-GR" b="1" dirty="0" err="1" smtClean="0"/>
              <a:t>Meta</a:t>
            </a:r>
            <a:r>
              <a:rPr lang="el-GR" b="1" dirty="0" smtClean="0"/>
              <a:t> </a:t>
            </a:r>
            <a:r>
              <a:rPr lang="el-GR" b="1" dirty="0" err="1" smtClean="0"/>
              <a:t>tag</a:t>
            </a:r>
            <a:endParaRPr lang="el-GR" dirty="0"/>
          </a:p>
        </p:txBody>
      </p:sp>
      <p:sp>
        <p:nvSpPr>
          <p:cNvPr id="3" name="2 - Θέση περιεχομένου"/>
          <p:cNvSpPr>
            <a:spLocks noGrp="1"/>
          </p:cNvSpPr>
          <p:nvPr>
            <p:ph idx="1"/>
          </p:nvPr>
        </p:nvSpPr>
        <p:spPr/>
        <p:txBody>
          <a:bodyPr/>
          <a:lstStyle/>
          <a:p>
            <a:endParaRPr lang="en-US" dirty="0" smtClean="0"/>
          </a:p>
          <a:p>
            <a:r>
              <a:rPr lang="el-GR" dirty="0" smtClean="0"/>
              <a:t>Χρησιμοποιήστε </a:t>
            </a:r>
            <a:r>
              <a:rPr lang="el-GR" dirty="0" smtClean="0"/>
              <a:t>τις λέξεις-κλειδιά του </a:t>
            </a:r>
            <a:r>
              <a:rPr lang="el-GR" dirty="0" err="1" smtClean="0"/>
              <a:t>Title</a:t>
            </a:r>
            <a:r>
              <a:rPr lang="el-GR" dirty="0" smtClean="0"/>
              <a:t> στα </a:t>
            </a:r>
            <a:r>
              <a:rPr lang="el-GR" b="1" i="1" dirty="0" err="1" smtClean="0"/>
              <a:t>Meta</a:t>
            </a:r>
            <a:r>
              <a:rPr lang="el-GR" b="1" i="1" dirty="0" smtClean="0"/>
              <a:t> </a:t>
            </a:r>
            <a:r>
              <a:rPr lang="el-GR" b="1" i="1" dirty="0" err="1" smtClean="0"/>
              <a:t>keywords</a:t>
            </a:r>
            <a:r>
              <a:rPr lang="el-GR" dirty="0" smtClean="0"/>
              <a:t>  και </a:t>
            </a:r>
            <a:r>
              <a:rPr lang="el-GR" b="1" i="1" dirty="0" err="1" smtClean="0"/>
              <a:t>Meta</a:t>
            </a:r>
            <a:r>
              <a:rPr lang="el-GR" b="1" i="1" dirty="0" smtClean="0"/>
              <a:t> </a:t>
            </a:r>
            <a:r>
              <a:rPr lang="el-GR" b="1" i="1" dirty="0" err="1" smtClean="0"/>
              <a:t>description</a:t>
            </a:r>
            <a:r>
              <a:rPr lang="el-GR" b="1" i="1" dirty="0" smtClean="0"/>
              <a:t> </a:t>
            </a:r>
            <a:r>
              <a:rPr lang="el-GR" b="1" i="1" dirty="0" err="1" smtClean="0"/>
              <a:t>tag</a:t>
            </a:r>
            <a:r>
              <a:rPr lang="el-GR" dirty="0" smtClean="0"/>
              <a:t>. Αυτό εξασφαλίζει την ομοιομορφία των πληροφοριών για τις </a:t>
            </a:r>
            <a:r>
              <a:rPr lang="el-GR" dirty="0" smtClean="0">
                <a:hlinkClick r:id="rId2"/>
              </a:rPr>
              <a:t> μηχανές αναζήτησης</a:t>
            </a:r>
            <a:r>
              <a:rPr lang="el-GR" dirty="0" smtClean="0"/>
              <a:t>.</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Λέξεις-κλειδιά </a:t>
            </a:r>
            <a:r>
              <a:rPr lang="en-US" b="1" dirty="0" smtClean="0"/>
              <a:t>Front-Load</a:t>
            </a:r>
            <a:br>
              <a:rPr lang="en-US" b="1" dirty="0" smtClean="0"/>
            </a:br>
            <a:endParaRPr lang="el-GR" dirty="0"/>
          </a:p>
        </p:txBody>
      </p:sp>
      <p:sp>
        <p:nvSpPr>
          <p:cNvPr id="3" name="2 - Θέση περιεχομένου"/>
          <p:cNvSpPr>
            <a:spLocks noGrp="1"/>
          </p:cNvSpPr>
          <p:nvPr>
            <p:ph idx="1"/>
          </p:nvPr>
        </p:nvSpPr>
        <p:spPr/>
        <p:txBody>
          <a:bodyPr/>
          <a:lstStyle/>
          <a:p>
            <a:pPr>
              <a:buNone/>
            </a:pPr>
            <a:r>
              <a:rPr lang="el-GR" dirty="0" err="1" smtClean="0"/>
              <a:t>Front</a:t>
            </a:r>
            <a:r>
              <a:rPr lang="el-GR" dirty="0" smtClean="0"/>
              <a:t>-</a:t>
            </a:r>
            <a:r>
              <a:rPr lang="el-GR" dirty="0" err="1" smtClean="0"/>
              <a:t>loading</a:t>
            </a:r>
            <a:r>
              <a:rPr lang="el-GR" dirty="0" smtClean="0"/>
              <a:t> σημαίνει ότι τοποθετείτε τον κύριο όρο αναζήτησης ή την κύρια λέξη-κλειδί στην αρχή της ετικέτας τίτλου. Ακολουθούν 3 καλοί λόγοι για να το κάνετε αυτό:</a:t>
            </a:r>
          </a:p>
          <a:p>
            <a:r>
              <a:rPr lang="el-GR" b="1" dirty="0" smtClean="0"/>
              <a:t>Τραβάει αμέσως την προσοχή:</a:t>
            </a:r>
            <a:r>
              <a:rPr lang="el-GR" dirty="0" smtClean="0"/>
              <a:t> Έτσι, όταν βάζετε μπροστά την κύρια λέξη-κλειδί σας, οι χρήστες θα δουν αμέσως περί τίνος πρόκειται, καθιστώντας τους σίγουρους ότι το περιεχόμενο είναι σχετικό με αυτό που αναζητούν.</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Μπορεί να αποτελεί παράγοντα κατάταξης:</a:t>
            </a:r>
            <a:endParaRPr lang="el-GR" dirty="0"/>
          </a:p>
        </p:txBody>
      </p:sp>
      <p:sp>
        <p:nvSpPr>
          <p:cNvPr id="3" name="2 - Θέση περιεχομένου"/>
          <p:cNvSpPr>
            <a:spLocks noGrp="1"/>
          </p:cNvSpPr>
          <p:nvPr>
            <p:ph idx="1"/>
          </p:nvPr>
        </p:nvSpPr>
        <p:spPr/>
        <p:txBody>
          <a:bodyPr/>
          <a:lstStyle/>
          <a:p>
            <a:pPr>
              <a:buNone/>
            </a:pPr>
            <a:r>
              <a:rPr lang="en-US" dirty="0" smtClean="0"/>
              <a:t>   </a:t>
            </a:r>
            <a:r>
              <a:rPr lang="el-GR" dirty="0" smtClean="0"/>
              <a:t>Πριν </a:t>
            </a:r>
            <a:r>
              <a:rPr lang="el-GR" dirty="0" smtClean="0"/>
              <a:t>από λίγο καιρό, οι ειδικοί του SEO υπέθεσαν ότι η τοποθέτηση των κύριων λέξεων-κλειδιών στην αρχή της ετικέτας τίτλου βοηθά στην κατάταξη. Ακόμα και αν αυτό δεν ισχύει σήμερα, δεν θα κάνει κακό και οι πιθανότητες να αποτελεί παράγοντα είναι ακόμα πιθανές.</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Θα δημιουργήσει συνδέσμους πλούσιους σε λέξεις-κλειδιά:</a:t>
            </a:r>
            <a:r>
              <a:rPr lang="el-GR" dirty="0" smtClean="0"/>
              <a:t> </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Η </a:t>
            </a:r>
            <a:r>
              <a:rPr lang="el-GR" dirty="0" smtClean="0"/>
              <a:t>λήψη συνδέσμων του περιεχομένου σας από άλλους </a:t>
            </a:r>
            <a:r>
              <a:rPr lang="el-GR" dirty="0" err="1" smtClean="0"/>
              <a:t>ιστότοπους</a:t>
            </a:r>
            <a:r>
              <a:rPr lang="el-GR" dirty="0" smtClean="0"/>
              <a:t> που έχουν τη λέξη-κλειδί-στόχο σας ως κείμενο άγκυρας σας δίνει περισσότερες πιθανότητες να καταταγείτε ψηλά και να έχετε περισσότερη οργανική </a:t>
            </a:r>
            <a:r>
              <a:rPr lang="el-GR" dirty="0" err="1" smtClean="0"/>
              <a:t>επισκεψιμότητα</a:t>
            </a:r>
            <a:r>
              <a:rPr lang="el-GR" dirty="0" smtClean="0"/>
              <a:t>. Σκεφτείτε αυτή τη λέξη-κλειδί "παρενέργειες </a:t>
            </a:r>
            <a:r>
              <a:rPr lang="el-GR" dirty="0" err="1" smtClean="0"/>
              <a:t>μελατονίνης</a:t>
            </a:r>
            <a:r>
              <a:rPr lang="el-GR" dirty="0" smtClean="0"/>
              <a:t>", οι άνθρωποι είναι πιο πιθανό να τη χρησιμοποιήσουν ως κείμενο άγκυρας όταν είναι οι πρώτες λέξεις που θα δουν στον τίτλο.</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Αποφύγετε όλα τα κεφαλαία</a:t>
            </a:r>
            <a:br>
              <a:rPr lang="el-GR" b="1" dirty="0" smtClean="0"/>
            </a:br>
            <a:endParaRPr lang="el-GR" dirty="0"/>
          </a:p>
        </p:txBody>
      </p:sp>
      <p:sp>
        <p:nvSpPr>
          <p:cNvPr id="3" name="2 - Θέση περιεχομένου"/>
          <p:cNvSpPr>
            <a:spLocks noGrp="1"/>
          </p:cNvSpPr>
          <p:nvPr>
            <p:ph idx="1"/>
          </p:nvPr>
        </p:nvSpPr>
        <p:spPr/>
        <p:txBody>
          <a:bodyPr/>
          <a:lstStyle/>
          <a:p>
            <a:pPr>
              <a:buNone/>
            </a:pPr>
            <a:endParaRPr lang="en-US" dirty="0" smtClean="0"/>
          </a:p>
          <a:p>
            <a:pPr>
              <a:buNone/>
            </a:pPr>
            <a:r>
              <a:rPr lang="el-GR" dirty="0" smtClean="0"/>
              <a:t>Η </a:t>
            </a:r>
            <a:r>
              <a:rPr lang="el-GR" dirty="0" smtClean="0"/>
              <a:t>δημιουργία της ετικέτας τίτλου με κεφαλαία γράμματα είναι μια κακή εθιμοτυπία που πρέπει να αποφεύγεται. Προσελκύει την προσοχή αλλά για τους λάθος λόγους. Φαίνονται περίεργα και μοιάζουν σαν να μην έχουν γραφτεί για ανθρώπους.</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Αποφύγετε όλα τα κεφαλαία</a:t>
            </a:r>
            <a:endParaRPr lang="el-GR" dirty="0"/>
          </a:p>
        </p:txBody>
      </p:sp>
      <p:sp>
        <p:nvSpPr>
          <p:cNvPr id="3" name="2 - Θέση περιεχομένου"/>
          <p:cNvSpPr>
            <a:spLocks noGrp="1"/>
          </p:cNvSpPr>
          <p:nvPr>
            <p:ph idx="1"/>
          </p:nvPr>
        </p:nvSpPr>
        <p:spPr/>
        <p:txBody>
          <a:bodyPr/>
          <a:lstStyle/>
          <a:p>
            <a:pPr>
              <a:buNone/>
            </a:pPr>
            <a:r>
              <a:rPr lang="el-GR" dirty="0" smtClean="0"/>
              <a:t>Αν ελέγξετε τα αποτελέσματα αναζήτησης της πρώτης σελίδας, υπάρχει μία στις χίλιες πιθανότητες να βρείτε μια ετικέτα τίτλου με κεφαλαία γράμματα. Αντί για μια ετικέτα τίτλου με κεφαλαία γράμματα, μπορείτε είτε να γράψετε με κεφαλαίο το πρώτο γράμμα της πρώτης λέξης (περίπτωση πρότασης) είτε να γράψετε με κεφαλαίο το πρώτο γράμμα στις περισσότερες λέξεις (περίπτωση τίτλου).</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Κάντε την ετικέτα τίτλου άξια κλικ χρησιμοποιώντας λέξεις-κλειδιά</a:t>
            </a:r>
            <a:br>
              <a:rPr lang="el-GR" b="1" dirty="0" smtClean="0"/>
            </a:br>
            <a:endParaRPr lang="el-GR" dirty="0"/>
          </a:p>
        </p:txBody>
      </p:sp>
      <p:sp>
        <p:nvSpPr>
          <p:cNvPr id="3" name="2 - Θέση περιεχομένου"/>
          <p:cNvSpPr>
            <a:spLocks noGrp="1"/>
          </p:cNvSpPr>
          <p:nvPr>
            <p:ph idx="1"/>
          </p:nvPr>
        </p:nvSpPr>
        <p:spPr/>
        <p:txBody>
          <a:bodyPr>
            <a:normAutofit/>
          </a:bodyPr>
          <a:lstStyle/>
          <a:p>
            <a:r>
              <a:rPr lang="el-GR" sz="2000" dirty="0" smtClean="0"/>
              <a:t>Οι λέξεις-σκανδάλες ή σε άλλες περιπτώσεις οι λέξεις-δύναμη είναι λέξεις που προκαλούν συναισθήματα στον αναζητητή. Ορισμένες από αυτές τις λέξεις είναι,</a:t>
            </a:r>
          </a:p>
          <a:p>
            <a:r>
              <a:rPr lang="el-GR" dirty="0" smtClean="0"/>
              <a:t>Αξιοσημείωτο</a:t>
            </a:r>
          </a:p>
          <a:p>
            <a:r>
              <a:rPr lang="el-GR" dirty="0" smtClean="0"/>
              <a:t>Εξαιρετικό</a:t>
            </a:r>
          </a:p>
          <a:p>
            <a:r>
              <a:rPr lang="el-GR" dirty="0" smtClean="0"/>
              <a:t>Καταπληκτικό</a:t>
            </a:r>
          </a:p>
          <a:p>
            <a:r>
              <a:rPr lang="el-GR" dirty="0" smtClean="0"/>
              <a:t>Απόλυτη</a:t>
            </a:r>
          </a:p>
          <a:p>
            <a:r>
              <a:rPr lang="el-GR" dirty="0" smtClean="0"/>
              <a:t>Το καλύτερο</a:t>
            </a:r>
          </a:p>
          <a:p>
            <a:r>
              <a:rPr lang="el-GR" dirty="0" smtClean="0"/>
              <a:t>Κορυφή</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4 βήματα για τη δημιουργία ετικέτας τίτλου SEO</a:t>
            </a:r>
            <a:br>
              <a:rPr lang="el-GR" b="1"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b="1" dirty="0" smtClean="0"/>
              <a:t>Βήμα 1: Προσδιορίστε την κύρια λέξη-κλειδί για να στοχεύσετε</a:t>
            </a:r>
          </a:p>
          <a:p>
            <a:pPr>
              <a:buNone/>
            </a:pPr>
            <a:r>
              <a:rPr lang="el-GR" dirty="0" smtClean="0"/>
              <a:t>Όπως αναφέρθηκε στην πρώτη βέλτιστη πρακτική, βρείτε τον κοινό όρο αναζήτησης που χρησιμοποιούν οι άνθρωποι και αξιοποιήστε τον για την ετικέτα τίτλου σας.</a:t>
            </a:r>
          </a:p>
          <a:p>
            <a:pPr>
              <a:buNone/>
            </a:pPr>
            <a:r>
              <a:rPr lang="el-GR" dirty="0" smtClean="0"/>
              <a:t>Ωστόσο, σε πολλές περιπτώσεις, η κύρια λέξη-κλειδί τείνει να είναι δύσκολο να καταταγεί, επειδή πολλές σελίδες κατατάσσονται ήδη σε αυτήν. Σε τέτοιες περιπτώσεις, πρέπει να περιορίσετε τον ανταγωνισμό σας κάνοντας τη λέξη-κλειδί-στόχο σας πιο συγκεκριμένη.</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Βήμα 2: Βρείτε παραλλαγές μακράς ουράς της κύριας λέξης-κλειδί</a:t>
            </a:r>
            <a:br>
              <a:rPr lang="el-GR" b="1"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l-GR" dirty="0" smtClean="0"/>
              <a:t>Όταν </a:t>
            </a:r>
            <a:r>
              <a:rPr lang="el-GR" dirty="0" smtClean="0"/>
              <a:t>η κύρια λέξη-κλειδί γίνεται πολύ δύσκολη για να καταταγείτε, είναι καλύτερο να στοχεύσετε σε κάτι άλλο που είναι στενά συνδεδεμένο, αλλά εξακολουθεί να έχει επαρκή όγκο αναζήτησης. Συνήθως, αυτές οι λέξεις-κλειδιά περιέχουν την κύρια λέξη-κλειδί συν μία ή δύο λέξεις παραπάνω. Αυτές είναι οι λέξεις-κλειδιά μακράς ουράς</a:t>
            </a:r>
            <a:r>
              <a:rPr lang="el-GR" dirty="0" smtClean="0"/>
              <a:t>.</a:t>
            </a:r>
            <a:endParaRPr lang="en-US" dirty="0" smtClean="0"/>
          </a:p>
          <a:p>
            <a:pPr>
              <a:buNone/>
            </a:pPr>
            <a:endParaRPr lang="el-GR" dirty="0" smtClean="0"/>
          </a:p>
          <a:p>
            <a:pPr>
              <a:buNone/>
            </a:pPr>
            <a:r>
              <a:rPr lang="el-GR" dirty="0" smtClean="0"/>
              <a:t>Για να βρείτε λέξεις-κλειδιά μακράς ουράς, χρησιμοποιήστε το εργαλείο αναζήτησης λέξεων-κλειδιών του </a:t>
            </a:r>
            <a:r>
              <a:rPr lang="el-GR" dirty="0" err="1" smtClean="0"/>
              <a:t>Ranktracker</a:t>
            </a:r>
            <a:r>
              <a:rPr lang="el-GR" dirty="0" smtClean="0"/>
              <a:t>. Απλώς πληκτρολογήστε την κύρια λέξη-κλειδί και, στη συνέχεια, κάντε κλικ στο εικονίδιο αναζήτησης για να δημιουργήσετε λέξεις-κλειδιά μακράς ουράς που μπορείτε να χρησιμοποιήσετε. Χρησιμοποιήστε μία από τη λίστα που έχει καλό όγκο αναζήτησης και μεσαία δυσκολία στη λέξη-κλειδί και χρησιμοποιήστε την στην ετικέτα τίτλου σας.</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Βήμα 3: Σχεδιάστε την ετικέτα τίτλου</a:t>
            </a:r>
            <a:br>
              <a:rPr lang="el-GR" b="1" dirty="0" smtClean="0"/>
            </a:br>
            <a:endParaRPr lang="el-GR" dirty="0"/>
          </a:p>
        </p:txBody>
      </p:sp>
      <p:sp>
        <p:nvSpPr>
          <p:cNvPr id="3" name="2 - Θέση περιεχομένου"/>
          <p:cNvSpPr>
            <a:spLocks noGrp="1"/>
          </p:cNvSpPr>
          <p:nvPr>
            <p:ph idx="1"/>
          </p:nvPr>
        </p:nvSpPr>
        <p:spPr/>
        <p:txBody>
          <a:bodyPr/>
          <a:lstStyle/>
          <a:p>
            <a:pPr>
              <a:buNone/>
            </a:pPr>
            <a:r>
              <a:rPr lang="el-GR" dirty="0" smtClean="0"/>
              <a:t>Έχοντας </a:t>
            </a:r>
            <a:r>
              <a:rPr lang="el-GR" dirty="0" smtClean="0"/>
              <a:t>τώρα κατά νου τη λέξη-κλειδί-στόχο, μπορείτε να αρχίσετε να συντάσσετε την ετικέτα τίτλου. Θα πρέπει να είναι κάτω από 60 χαρακτήρες, περιγραφική, χρήσιμη για κλικ και ευανάγνωστη.</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hlinkClick r:id="rId2"/>
              </a:rPr>
              <a:t>H σημασία του Τίτλου (</a:t>
            </a:r>
            <a:r>
              <a:rPr lang="el-GR" dirty="0" err="1" smtClean="0">
                <a:hlinkClick r:id="rId2"/>
              </a:rPr>
              <a:t>Title</a:t>
            </a:r>
            <a:r>
              <a:rPr lang="el-GR" dirty="0" smtClean="0">
                <a:hlinkClick r:id="rId2"/>
              </a:rPr>
              <a:t> </a:t>
            </a:r>
            <a:r>
              <a:rPr lang="el-GR" dirty="0" err="1" smtClean="0">
                <a:hlinkClick r:id="rId2"/>
              </a:rPr>
              <a:t>tag</a:t>
            </a:r>
            <a:r>
              <a:rPr lang="el-GR" dirty="0" smtClean="0">
                <a:hlinkClick r:id="rId2"/>
              </a:rPr>
              <a:t>) στη βελτιστοποίηση SEO μιας ιστοσελίδας</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endParaRPr lang="en-US" dirty="0" smtClean="0"/>
          </a:p>
          <a:p>
            <a:pPr>
              <a:buNone/>
            </a:pPr>
            <a:r>
              <a:rPr lang="el-GR" dirty="0" smtClean="0"/>
              <a:t>Λόγω </a:t>
            </a:r>
            <a:r>
              <a:rPr lang="el-GR" dirty="0" smtClean="0"/>
              <a:t>αυτής της σπουδαιότητας και προβεβλημένης θέσης που έχει, θεωρείται από της μηχανές αναζήτησης μεγάλης σημασίας, εμφανίζεται στα αποτελέσματα αναζήτησης και κατά συνέπεια θα πρέπει να φροντίζουμε για όσο το δυνατόν καλύτερη βελτιστοποίησή του. Ένα καλός </a:t>
            </a:r>
            <a:r>
              <a:rPr lang="el-GR" b="1" i="1" dirty="0" smtClean="0"/>
              <a:t>SEO </a:t>
            </a:r>
            <a:r>
              <a:rPr lang="el-GR" b="1" i="1" dirty="0" err="1" smtClean="0"/>
              <a:t>Title</a:t>
            </a:r>
            <a:r>
              <a:rPr lang="el-GR" dirty="0" smtClean="0"/>
              <a:t> θα πρέπει να περιέχει τις κατάλληλες </a:t>
            </a:r>
            <a:r>
              <a:rPr lang="el-GR" i="1" dirty="0" smtClean="0"/>
              <a:t>λέξεις-κλειδιά (</a:t>
            </a:r>
            <a:r>
              <a:rPr lang="el-GR" i="1" dirty="0" err="1" smtClean="0"/>
              <a:t>keywords</a:t>
            </a:r>
            <a:r>
              <a:rPr lang="el-GR" dirty="0" smtClean="0"/>
              <a:t>) με κατάλληλη </a:t>
            </a:r>
            <a:r>
              <a:rPr lang="el-GR" i="1" dirty="0" smtClean="0"/>
              <a:t>γειτνίαση</a:t>
            </a:r>
            <a:r>
              <a:rPr lang="el-GR" dirty="0" smtClean="0"/>
              <a:t> και </a:t>
            </a:r>
            <a:r>
              <a:rPr lang="el-GR" i="1" dirty="0" smtClean="0"/>
              <a:t>πυκνότητα</a:t>
            </a:r>
            <a:r>
              <a:rPr lang="el-GR" dirty="0" smtClean="0"/>
              <a:t>,  να έχει το σωστό μήκος σε χαρακτήρες, να είναι</a:t>
            </a:r>
            <a:r>
              <a:rPr lang="el-GR" i="1" dirty="0" smtClean="0"/>
              <a:t> σύντομος</a:t>
            </a:r>
            <a:r>
              <a:rPr lang="el-GR" dirty="0" smtClean="0"/>
              <a:t> και </a:t>
            </a:r>
            <a:r>
              <a:rPr lang="el-GR" i="1" dirty="0" smtClean="0"/>
              <a:t>περιγραφικός</a:t>
            </a:r>
            <a:r>
              <a:rPr lang="el-GR" dirty="0" smtClean="0"/>
              <a:t> αλλά θα πρέπει να προκαλεί και το ενδιαφέρον του επισκέπτη.</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Βήμα 4: Επισημάνετε ένα μοναδικό χαρακτηριστικό</a:t>
            </a:r>
            <a:br>
              <a:rPr lang="el-GR" b="1" dirty="0" smtClean="0"/>
            </a:br>
            <a:endParaRPr lang="el-GR" dirty="0"/>
          </a:p>
        </p:txBody>
      </p:sp>
      <p:sp>
        <p:nvSpPr>
          <p:cNvPr id="3" name="2 - Θέση περιεχομένου"/>
          <p:cNvSpPr>
            <a:spLocks noGrp="1"/>
          </p:cNvSpPr>
          <p:nvPr>
            <p:ph idx="1"/>
          </p:nvPr>
        </p:nvSpPr>
        <p:spPr/>
        <p:txBody>
          <a:bodyPr>
            <a:normAutofit fontScale="85000" lnSpcReduction="10000"/>
          </a:bodyPr>
          <a:lstStyle/>
          <a:p>
            <a:pPr>
              <a:buNone/>
            </a:pPr>
            <a:r>
              <a:rPr lang="el-GR" dirty="0" smtClean="0"/>
              <a:t>Ένα </a:t>
            </a:r>
            <a:r>
              <a:rPr lang="el-GR" dirty="0" smtClean="0"/>
              <a:t>μοναδικό χαρακτηριστικό που μπορείτε να τονίσετε στην ετικέτα τίτλου είναι η ποιότητα του περιεχομένου σας. Για το σκοπό αυτό, μπορείτε να προσθέσετε λέξεις όπως "Οριστικός οδηγός" για </a:t>
            </a:r>
            <a:r>
              <a:rPr lang="el-GR" dirty="0" err="1" smtClean="0"/>
              <a:t>ιστολόγια</a:t>
            </a:r>
            <a:r>
              <a:rPr lang="el-GR" dirty="0" smtClean="0"/>
              <a:t> με βάθος, έναν αριθμό για αναρτήσεις λίστας ή το τρέχον έτος για να διασφαλίσετε ότι πρόκειται για φρέσκο περιεχόμενο.</a:t>
            </a:r>
          </a:p>
          <a:p>
            <a:pPr>
              <a:buNone/>
            </a:pPr>
            <a:r>
              <a:rPr lang="el-GR" dirty="0" smtClean="0"/>
              <a:t>Μπορεί επίσης να είναι ένα όφελος που θα αποκομίσουν οι αναγνώστες σας από το περιεχόμενό σας, όπως "Βήματα δράσης", αν διδάσκετε ή δίνετε συμβουλές για κάτι. Αλλά και πάλι, πρέπει επίσης να λάβετε υπόψη σας την πρόθεση αναζήτησης για να ξέρετε ποιο μοναδικό χαρακτηριστικό πρέπει να τονίσετε.</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Συμπέρασμα</a:t>
            </a:r>
            <a:br>
              <a:rPr lang="el-GR" b="1" dirty="0" smtClean="0"/>
            </a:br>
            <a:endParaRPr lang="el-GR" dirty="0"/>
          </a:p>
        </p:txBody>
      </p:sp>
      <p:sp>
        <p:nvSpPr>
          <p:cNvPr id="3" name="2 - Θέση περιεχομένου"/>
          <p:cNvSpPr>
            <a:spLocks noGrp="1"/>
          </p:cNvSpPr>
          <p:nvPr>
            <p:ph idx="1"/>
          </p:nvPr>
        </p:nvSpPr>
        <p:spPr/>
        <p:txBody>
          <a:bodyPr/>
          <a:lstStyle/>
          <a:p>
            <a:pPr>
              <a:buNone/>
            </a:pPr>
            <a:r>
              <a:rPr lang="el-GR" dirty="0" smtClean="0"/>
              <a:t>Η </a:t>
            </a:r>
            <a:r>
              <a:rPr lang="el-GR" dirty="0" smtClean="0"/>
              <a:t>δημιουργία μιας τέλειας ετικέτας τίτλου απαιτεί εξάσκηση. Η </a:t>
            </a:r>
            <a:r>
              <a:rPr lang="el-GR" dirty="0" err="1" smtClean="0"/>
              <a:t>Google</a:t>
            </a:r>
            <a:r>
              <a:rPr lang="el-GR" dirty="0" smtClean="0"/>
              <a:t> μπορεί ακόμη και περιστασιακά να ξαναγράψει τις ετικέτες τίτλου σας όταν πιστεύει ότι δεν αντικατοπτρίζουν τέλεια ένα ερώτημα. Πρέπει να δοκιμάζετε και να βελτιώνεστε συνεχώς, εξετάζοντας τις ετικέτες τίτλου των σελίδων στα αποτελέσματα της πρώτης σελίδας.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Για ποιους λόγους είναι σημαντικό το </a:t>
            </a:r>
            <a:r>
              <a:rPr lang="el-GR" b="1" dirty="0" err="1" smtClean="0"/>
              <a:t>Title</a:t>
            </a:r>
            <a:r>
              <a:rPr lang="el-GR" b="1" dirty="0" smtClean="0"/>
              <a:t> </a:t>
            </a:r>
            <a:r>
              <a:rPr lang="el-GR" b="1" dirty="0" err="1" smtClean="0"/>
              <a:t>tag</a:t>
            </a:r>
            <a:r>
              <a:rPr lang="el-GR" b="1" dirty="0" smtClean="0"/>
              <a:t> στο SEO</a:t>
            </a:r>
            <a:br>
              <a:rPr lang="el-GR" b="1"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b="1" dirty="0" smtClean="0"/>
              <a:t>Χρησιμοποιείται στα αποτελέσματα αναζήτησης:</a:t>
            </a:r>
            <a:br>
              <a:rPr lang="el-GR" b="1" dirty="0" smtClean="0"/>
            </a:br>
            <a:r>
              <a:rPr lang="el-GR" dirty="0" smtClean="0"/>
              <a:t>Όταν η μηχανή αναζήτησης δίνει τις σελίδες με τα αποτελέσματα από μια αναζήτηση</a:t>
            </a:r>
            <a:r>
              <a:rPr lang="el-GR" i="1" dirty="0" smtClean="0"/>
              <a:t> (SERP),</a:t>
            </a:r>
            <a:r>
              <a:rPr lang="el-GR" dirty="0" smtClean="0"/>
              <a:t> χρησιμοποιεί τον </a:t>
            </a:r>
            <a:r>
              <a:rPr lang="el-GR" i="1" dirty="0" smtClean="0"/>
              <a:t>Τίτλο της ιστοσελίδας</a:t>
            </a:r>
            <a:r>
              <a:rPr lang="el-GR" dirty="0" smtClean="0"/>
              <a:t> για να χρησιμεύσει ως σύνδεσμος με τη συγκεκριμένη ιστοσελίδα. </a:t>
            </a:r>
            <a:r>
              <a:rPr lang="el-GR" i="1" dirty="0" smtClean="0"/>
              <a:t>Ο Τίτλος</a:t>
            </a:r>
            <a:r>
              <a:rPr lang="el-GR" dirty="0" smtClean="0"/>
              <a:t> θα πρέπει να είναι με τέτοιο τρόπο γραμμένος ώστε να  προκαλέσει την περιέργεια του επισκέπτη και να κάνει κλικ στην ιστοσελίδα. Με λίγα λόγια, ο τίτλος της ιστοσελίδας είναι αυτός που κάνει την πρώτη εντύπωση στον επισκέπτη.</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Εμφανίζεται στο πρόγραμμα πλοήγησης:</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
            </a:r>
            <a:br>
              <a:rPr lang="el-GR" dirty="0" smtClean="0"/>
            </a:br>
            <a:r>
              <a:rPr lang="el-GR" dirty="0" smtClean="0"/>
              <a:t>Κάθε πρόγραμμα  πλοήγησης (</a:t>
            </a:r>
            <a:r>
              <a:rPr lang="el-GR" i="1" dirty="0" err="1" smtClean="0"/>
              <a:t>internet</a:t>
            </a:r>
            <a:r>
              <a:rPr lang="el-GR" i="1" dirty="0" smtClean="0"/>
              <a:t> </a:t>
            </a:r>
            <a:r>
              <a:rPr lang="el-GR" i="1" dirty="0" err="1" smtClean="0"/>
              <a:t>explorer</a:t>
            </a:r>
            <a:r>
              <a:rPr lang="el-GR" i="1" dirty="0" smtClean="0"/>
              <a:t>, </a:t>
            </a:r>
            <a:r>
              <a:rPr lang="el-GR" i="1" dirty="0" err="1" smtClean="0"/>
              <a:t>mozilla</a:t>
            </a:r>
            <a:r>
              <a:rPr lang="el-GR" i="1" dirty="0" smtClean="0"/>
              <a:t> </a:t>
            </a:r>
            <a:r>
              <a:rPr lang="el-GR" i="1" dirty="0" err="1" smtClean="0"/>
              <a:t>firefox</a:t>
            </a:r>
            <a:r>
              <a:rPr lang="el-GR" i="1" dirty="0" smtClean="0"/>
              <a:t>, </a:t>
            </a:r>
            <a:r>
              <a:rPr lang="el-GR" i="1" dirty="0" err="1" smtClean="0"/>
              <a:t>opera</a:t>
            </a:r>
            <a:r>
              <a:rPr lang="el-GR" i="1" dirty="0" smtClean="0"/>
              <a:t>, </a:t>
            </a:r>
            <a:r>
              <a:rPr lang="el-GR" i="1" dirty="0" err="1" smtClean="0"/>
              <a:t>safari</a:t>
            </a:r>
            <a:r>
              <a:rPr lang="el-GR" dirty="0" smtClean="0"/>
              <a:t> κλπ), εμφανίζει τον τίτλο της ιστοσελίδας στο επάνω μέρος του παραθύρου του. Ο Τίτλος δίνει σε μία γραμμή  τις απαραίτητες πληροφορίες στον επισκέπτη για το περιεχόμενο της ιστοσελίδας και βοηθά στην ευκολία πλοήγησης, αν το παράθυρο του </a:t>
            </a:r>
            <a:r>
              <a:rPr lang="el-GR" b="1" i="1" dirty="0" err="1" smtClean="0"/>
              <a:t>browser</a:t>
            </a:r>
            <a:r>
              <a:rPr lang="el-GR" dirty="0" smtClean="0"/>
              <a:t> έχει πολλές καρτέλες ανοικτές ταυτόχρονα.</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Η </a:t>
            </a:r>
            <a:r>
              <a:rPr lang="el-GR" b="1" dirty="0" err="1" smtClean="0"/>
              <a:t>Google</a:t>
            </a:r>
            <a:r>
              <a:rPr lang="el-GR" b="1" dirty="0" smtClean="0"/>
              <a:t> δίνει μεγάλη σημασία στο </a:t>
            </a:r>
            <a:r>
              <a:rPr lang="el-GR" b="1" dirty="0" err="1" smtClean="0"/>
              <a:t>Title</a:t>
            </a:r>
            <a:r>
              <a:rPr lang="el-GR" b="1" dirty="0" smtClean="0"/>
              <a:t> </a:t>
            </a:r>
            <a:r>
              <a:rPr lang="el-GR" b="1" dirty="0" err="1" smtClean="0"/>
              <a:t>tag</a:t>
            </a:r>
            <a:r>
              <a:rPr lang="el-GR" b="1" dirty="0" smtClean="0"/>
              <a:t>:</a:t>
            </a:r>
            <a:endParaRPr lang="el-GR" dirty="0"/>
          </a:p>
        </p:txBody>
      </p:sp>
      <p:sp>
        <p:nvSpPr>
          <p:cNvPr id="3" name="2 - Θέση περιεχομένου"/>
          <p:cNvSpPr>
            <a:spLocks noGrp="1"/>
          </p:cNvSpPr>
          <p:nvPr>
            <p:ph idx="1"/>
          </p:nvPr>
        </p:nvSpPr>
        <p:spPr/>
        <p:txBody>
          <a:bodyPr/>
          <a:lstStyle/>
          <a:p>
            <a:pPr>
              <a:buNone/>
            </a:pPr>
            <a:r>
              <a:rPr lang="el-GR" b="1" dirty="0" smtClean="0"/>
              <a:t/>
            </a:r>
            <a:br>
              <a:rPr lang="el-GR" b="1" dirty="0" smtClean="0"/>
            </a:br>
            <a:r>
              <a:rPr lang="el-GR" dirty="0" smtClean="0"/>
              <a:t>Η </a:t>
            </a:r>
            <a:r>
              <a:rPr lang="el-GR" b="1" i="1" dirty="0" err="1" smtClean="0"/>
              <a:t>Gοοgle</a:t>
            </a:r>
            <a:r>
              <a:rPr lang="el-GR" dirty="0" smtClean="0"/>
              <a:t> δίνει μεγάλη σημασία στον </a:t>
            </a:r>
            <a:r>
              <a:rPr lang="el-GR" i="1" dirty="0" smtClean="0"/>
              <a:t>αλγόριθμό</a:t>
            </a:r>
            <a:r>
              <a:rPr lang="el-GR" dirty="0" smtClean="0"/>
              <a:t> της, στην ετικέτα του Τίτλου. Η επιλογή του σωστού και κατάλληλου Τίτλου, χρησιμοποιώντας τις κατάλληλες  </a:t>
            </a:r>
            <a:r>
              <a:rPr lang="el-GR" i="1" dirty="0" smtClean="0"/>
              <a:t>λέξεις-κλειδιά (</a:t>
            </a:r>
            <a:r>
              <a:rPr lang="el-GR" i="1" dirty="0" err="1" smtClean="0"/>
              <a:t>keywords</a:t>
            </a:r>
            <a:r>
              <a:rPr lang="el-GR" i="1" dirty="0" smtClean="0"/>
              <a:t>),</a:t>
            </a:r>
            <a:r>
              <a:rPr lang="el-GR" dirty="0" smtClean="0"/>
              <a:t> μπορεί να μεταβάλει  πολύ δραστικά την κατάταξη στα αποτελέσματα αναζήτησης.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Καταχώρηση της ιστοσελίδας σε καταλόγους (</a:t>
            </a:r>
            <a:r>
              <a:rPr lang="el-GR" b="1" dirty="0" err="1" smtClean="0"/>
              <a:t>directories</a:t>
            </a:r>
            <a:r>
              <a:rPr lang="el-GR" b="1" dirty="0" smtClean="0"/>
              <a:t>):</a:t>
            </a:r>
            <a:endParaRPr lang="el-GR" dirty="0"/>
          </a:p>
        </p:txBody>
      </p:sp>
      <p:sp>
        <p:nvSpPr>
          <p:cNvPr id="3" name="2 - Θέση περιεχομένου"/>
          <p:cNvSpPr>
            <a:spLocks noGrp="1"/>
          </p:cNvSpPr>
          <p:nvPr>
            <p:ph idx="1"/>
          </p:nvPr>
        </p:nvSpPr>
        <p:spPr/>
        <p:txBody>
          <a:bodyPr/>
          <a:lstStyle/>
          <a:p>
            <a:pPr>
              <a:buNone/>
            </a:pPr>
            <a:r>
              <a:rPr lang="el-GR" dirty="0" smtClean="0"/>
              <a:t/>
            </a:r>
            <a:br>
              <a:rPr lang="el-GR" dirty="0" smtClean="0"/>
            </a:br>
            <a:r>
              <a:rPr lang="el-GR" dirty="0" smtClean="0"/>
              <a:t>Οι περισσότεροι από τους καταλόγους αναζήτησης χρησιμοποιούν τον τίτλο της ιστοσελίδας για την καταχώρησή της τοποθετώντας ανάλογο σύνδεσμο</a:t>
            </a:r>
            <a:r>
              <a:rPr lang="el-GR" i="1" dirty="0" smtClean="0"/>
              <a:t> (</a:t>
            </a:r>
            <a:r>
              <a:rPr lang="el-GR" i="1" dirty="0" err="1" smtClean="0"/>
              <a:t>link</a:t>
            </a:r>
            <a:r>
              <a:rPr lang="el-GR" i="1" dirty="0" smtClean="0"/>
              <a:t>)</a:t>
            </a:r>
            <a:r>
              <a:rPr lang="el-GR" dirty="0" smtClean="0"/>
              <a:t> προς την ιστοσελίδα.</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Συμβουλές, τεχνάσματα και τεχνικές SEO για βελτιστοποίηση του </a:t>
            </a:r>
            <a:r>
              <a:rPr lang="el-GR" b="1" dirty="0" err="1" smtClean="0"/>
              <a:t>Title</a:t>
            </a:r>
            <a:r>
              <a:rPr lang="el-GR" b="1" dirty="0" smtClean="0"/>
              <a:t> </a:t>
            </a:r>
            <a:r>
              <a:rPr lang="el-GR" b="1" dirty="0" err="1" smtClean="0"/>
              <a:t>Meta</a:t>
            </a:r>
            <a:r>
              <a:rPr lang="el-GR" b="1" dirty="0" smtClean="0"/>
              <a:t> </a:t>
            </a:r>
            <a:r>
              <a:rPr lang="el-GR" b="1" dirty="0" err="1" smtClean="0"/>
              <a:t>tag</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Το μήκος του Τίτλου (</a:t>
            </a:r>
            <a:r>
              <a:rPr lang="el-GR" dirty="0" err="1" smtClean="0"/>
              <a:t>Title</a:t>
            </a:r>
            <a:r>
              <a:rPr lang="el-GR" dirty="0" smtClean="0"/>
              <a:t>) δεν πρέπει να είναι περισσότερο από </a:t>
            </a:r>
            <a:r>
              <a:rPr lang="el-GR" b="1" i="1" dirty="0" smtClean="0"/>
              <a:t>120 χαρακτήρες</a:t>
            </a:r>
            <a:r>
              <a:rPr lang="el-GR" dirty="0" smtClean="0"/>
              <a:t>, αν και θεωρείται </a:t>
            </a:r>
            <a:r>
              <a:rPr lang="el-GR" b="1" i="1" dirty="0" smtClean="0"/>
              <a:t>85 χαρακτήρες</a:t>
            </a:r>
            <a:r>
              <a:rPr lang="el-GR" dirty="0" smtClean="0"/>
              <a:t> ένα αρκετά καλό μήκος για τον τίτλο της ιστοσελίδας</a:t>
            </a:r>
            <a:r>
              <a:rPr lang="el-GR" dirty="0" smtClean="0"/>
              <a:t>.</a:t>
            </a:r>
            <a:endParaRPr lang="en-US" dirty="0" smtClean="0"/>
          </a:p>
          <a:p>
            <a:r>
              <a:rPr lang="el-GR" dirty="0" smtClean="0"/>
              <a:t>Οι συστάσεις του </a:t>
            </a:r>
            <a:r>
              <a:rPr lang="el-GR" b="1" i="1" u="sng" dirty="0" smtClean="0">
                <a:hlinkClick r:id="rId2" tooltip="World Wide Web Consortium - Web Standards"/>
              </a:rPr>
              <a:t>W3C</a:t>
            </a:r>
            <a:r>
              <a:rPr lang="el-GR" dirty="0" smtClean="0"/>
              <a:t> θεωρούν σαν </a:t>
            </a:r>
            <a:r>
              <a:rPr lang="el-GR" b="1" i="1" dirty="0" smtClean="0"/>
              <a:t>ιδανικό μήκος τίτλου</a:t>
            </a:r>
            <a:r>
              <a:rPr lang="el-GR" dirty="0" smtClean="0"/>
              <a:t>, ότι πρέπει να είναι </a:t>
            </a:r>
            <a:r>
              <a:rPr lang="el-GR" b="1" i="1" dirty="0" smtClean="0"/>
              <a:t>64 χαρακτήρες</a:t>
            </a:r>
            <a:r>
              <a:rPr lang="el-GR" dirty="0" smtClean="0"/>
              <a:t> συμπεριλαμβανομένων των διαστημάτων ή και λιγότερο. Η </a:t>
            </a:r>
            <a:r>
              <a:rPr lang="el-GR" dirty="0" err="1" smtClean="0"/>
              <a:t>Google</a:t>
            </a:r>
            <a:r>
              <a:rPr lang="el-GR" dirty="0" smtClean="0"/>
              <a:t> προβάλει 66 χαρακτήρες (μαζί με τα διαστήματα) ή την τελευταία πλήρη λέξη για τον </a:t>
            </a:r>
            <a:r>
              <a:rPr lang="el-GR" b="1" i="1" dirty="0" smtClean="0"/>
              <a:t>Τίτλο της ιστοσελίδας</a:t>
            </a:r>
            <a:r>
              <a:rPr lang="el-GR" dirty="0" smtClean="0"/>
              <a:t>.</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Συμβουλές, τεχνάσματα και τεχνικές SEO για βελτιστοποίηση του </a:t>
            </a:r>
            <a:r>
              <a:rPr lang="el-GR" b="1" dirty="0" err="1" smtClean="0"/>
              <a:t>Title</a:t>
            </a:r>
            <a:r>
              <a:rPr lang="el-GR" b="1" dirty="0" smtClean="0"/>
              <a:t> </a:t>
            </a:r>
            <a:r>
              <a:rPr lang="el-GR" b="1" dirty="0" err="1" smtClean="0"/>
              <a:t>Meta</a:t>
            </a:r>
            <a:r>
              <a:rPr lang="el-GR" b="1" dirty="0" smtClean="0"/>
              <a:t> </a:t>
            </a:r>
            <a:r>
              <a:rPr lang="el-GR" b="1" dirty="0" err="1" smtClean="0"/>
              <a:t>tag</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Ο τίτλος της ιστοσελίδας θα πρέπει να είναι καλογραμμένος, με σωστή γραμματική και ορθογραφία και τις κατάλληλες </a:t>
            </a:r>
            <a:r>
              <a:rPr lang="el-GR" i="1" dirty="0" smtClean="0"/>
              <a:t>λέξεις-κλειδιά</a:t>
            </a:r>
            <a:r>
              <a:rPr lang="el-GR" dirty="0" smtClean="0"/>
              <a:t>. Ο Τίτλος θα πρέπει να προκαλεί το ενδιαφέρον του επισκέπτη.</a:t>
            </a:r>
          </a:p>
          <a:p>
            <a:r>
              <a:rPr lang="el-GR" dirty="0" smtClean="0"/>
              <a:t>Κάθε ιστοσελίδα θα πρέπει να έχει διαφορετικό τίτλο, η </a:t>
            </a:r>
            <a:r>
              <a:rPr lang="el-GR" dirty="0" err="1" smtClean="0"/>
              <a:t>Google</a:t>
            </a:r>
            <a:r>
              <a:rPr lang="el-GR" dirty="0" smtClean="0"/>
              <a:t> δεν αρέσει να υπάρχουν ιστοσελίδες με τον ίδιο τίτλο, το περιεχόμενο και η περιγραφή για κάθε ιστοσελίδα θα πρέπει να είναι </a:t>
            </a:r>
            <a:r>
              <a:rPr lang="el-GR" b="1" dirty="0" smtClean="0"/>
              <a:t>μοναδικά</a:t>
            </a:r>
            <a:r>
              <a:rPr lang="el-GR" dirty="0" smtClean="0"/>
              <a:t>.</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Συμβουλές, τεχνάσματα και τεχνικές SEO για βελτιστοποίηση του </a:t>
            </a:r>
            <a:r>
              <a:rPr lang="el-GR" b="1" dirty="0" err="1" smtClean="0"/>
              <a:t>Title</a:t>
            </a:r>
            <a:r>
              <a:rPr lang="el-GR" b="1" dirty="0" smtClean="0"/>
              <a:t> </a:t>
            </a:r>
            <a:r>
              <a:rPr lang="el-GR" b="1" dirty="0" err="1" smtClean="0"/>
              <a:t>Meta</a:t>
            </a:r>
            <a:r>
              <a:rPr lang="el-GR" b="1" dirty="0" smtClean="0"/>
              <a:t> </a:t>
            </a:r>
            <a:r>
              <a:rPr lang="el-GR" b="1" dirty="0" err="1" smtClean="0"/>
              <a:t>tag</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lnSpcReduction="10000"/>
          </a:bodyPr>
          <a:lstStyle/>
          <a:p>
            <a:r>
              <a:rPr lang="en-US" dirty="0" smtClean="0"/>
              <a:t>k</a:t>
            </a:r>
            <a:r>
              <a:rPr lang="el-GR" dirty="0" err="1" smtClean="0"/>
              <a:t>άθε</a:t>
            </a:r>
            <a:r>
              <a:rPr lang="el-GR" dirty="0" smtClean="0"/>
              <a:t> </a:t>
            </a:r>
            <a:r>
              <a:rPr lang="el-GR" dirty="0" smtClean="0"/>
              <a:t>ιστοσελίδα θα πρέπει να περιέχει και το όνομα της επιχείρησής ή των προσφερομένων υπηρεσιών, αυτό εξασφαλίζει το </a:t>
            </a:r>
            <a:r>
              <a:rPr lang="el-GR" b="1" i="1" dirty="0" err="1" smtClean="0"/>
              <a:t>branding</a:t>
            </a:r>
            <a:r>
              <a:rPr lang="el-GR" dirty="0" smtClean="0"/>
              <a:t> του ονόματος (αποτύπωση) της εταιρίας.</a:t>
            </a:r>
          </a:p>
          <a:p>
            <a:r>
              <a:rPr lang="el-GR" dirty="0" smtClean="0"/>
              <a:t>Δεν θα πρέπει ο Τίτλος να είναι φορτωμένος με επαναλαμβανόμενες </a:t>
            </a:r>
            <a:r>
              <a:rPr lang="el-GR" i="1" dirty="0" smtClean="0"/>
              <a:t>λέξεις-κλειδιά (</a:t>
            </a:r>
            <a:r>
              <a:rPr lang="el-GR" i="1" dirty="0" err="1" smtClean="0"/>
              <a:t>keywords</a:t>
            </a:r>
            <a:r>
              <a:rPr lang="el-GR" i="1" dirty="0" smtClean="0"/>
              <a:t>)</a:t>
            </a:r>
            <a:r>
              <a:rPr lang="el-GR" dirty="0" smtClean="0"/>
              <a:t>. Πρέπει πάντα να θυμάστε ότι η ιστοσελίδα πρώτα από όλα απευθύνεται σε ανθρώπους και συνεπώς πρέπει να είναι φιλική και με περιεχόμενο.</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24</TotalTime>
  <Words>929</Words>
  <Application>Microsoft Office PowerPoint</Application>
  <PresentationFormat>Προβολή στην οθόνη (4:3)</PresentationFormat>
  <Paragraphs>60</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Αστικό</vt:lpstr>
      <vt:lpstr>H σημασία του Τίτλου (Title tag) στη βελτιστοποίηση SEO μιας ιστοσελίδας </vt:lpstr>
      <vt:lpstr>H σημασία του Τίτλου (Title tag) στη βελτιστοποίηση SEO μιας ιστοσελίδας</vt:lpstr>
      <vt:lpstr>Για ποιους λόγους είναι σημαντικό το Title tag στο SEO </vt:lpstr>
      <vt:lpstr>Εμφανίζεται στο πρόγραμμα πλοήγησης:</vt:lpstr>
      <vt:lpstr>Η Google δίνει μεγάλη σημασία στο Title tag:</vt:lpstr>
      <vt:lpstr>Καταχώρηση της ιστοσελίδας σε καταλόγους (directories):</vt:lpstr>
      <vt:lpstr>Συμβουλές, τεχνάσματα και τεχνικές SEO για βελτιστοποίηση του Title Meta tag </vt:lpstr>
      <vt:lpstr>Συμβουλές, τεχνάσματα και τεχνικές SEO για βελτιστοποίηση του Title Meta tag </vt:lpstr>
      <vt:lpstr>Συμβουλές, τεχνάσματα και τεχνικές SEO για βελτιστοποίηση του Title Meta tag </vt:lpstr>
      <vt:lpstr>Συμβουλές, τεχνάσματα και τεχνικές SEO για βελτιστοποίηση του Title Meta tag</vt:lpstr>
      <vt:lpstr>Λέξεις-κλειδιά Front-Load </vt:lpstr>
      <vt:lpstr>Μπορεί να αποτελεί παράγοντα κατάταξης:</vt:lpstr>
      <vt:lpstr>Θα δημιουργήσει συνδέσμους πλούσιους σε λέξεις-κλειδιά: </vt:lpstr>
      <vt:lpstr>Αποφύγετε όλα τα κεφαλαία </vt:lpstr>
      <vt:lpstr>Αποφύγετε όλα τα κεφαλαία</vt:lpstr>
      <vt:lpstr>Κάντε την ετικέτα τίτλου άξια κλικ χρησιμοποιώντας λέξεις-κλειδιά </vt:lpstr>
      <vt:lpstr>4 βήματα για τη δημιουργία ετικέτας τίτλου SEO </vt:lpstr>
      <vt:lpstr>Βήμα 2: Βρείτε παραλλαγές μακράς ουράς της κύριας λέξης-κλειδί </vt:lpstr>
      <vt:lpstr>Βήμα 3: Σχεδιάστε την ετικέτα τίτλου </vt:lpstr>
      <vt:lpstr>Βήμα 4: Επισημάνετε ένα μοναδικό χαρακτηριστικό </vt:lpstr>
      <vt:lpstr>Συμπέρασμα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 σημασία του Τίτλου (Title tag) στη βελτιστοποίηση SEO μιας ιστοσελίδας</dc:title>
  <dc:creator>dell 15-5100</dc:creator>
  <cp:lastModifiedBy>dell 15-5100</cp:lastModifiedBy>
  <cp:revision>3</cp:revision>
  <dcterms:created xsi:type="dcterms:W3CDTF">2024-11-04T09:07:20Z</dcterms:created>
  <dcterms:modified xsi:type="dcterms:W3CDTF">2024-11-04T09:31:42Z</dcterms:modified>
</cp:coreProperties>
</file>