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3CDEF63C-B3DC-415E-8F27-64C07C54892A}" type="datetimeFigureOut">
              <a:rPr lang="el-GR" smtClean="0"/>
              <a:t>11/12/2024</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059B4253-FB53-4382-86B7-D216C6767F3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3CDEF63C-B3DC-415E-8F27-64C07C54892A}" type="datetimeFigureOut">
              <a:rPr lang="el-GR" smtClean="0"/>
              <a:t>11/12/2024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3CDEF63C-B3DC-415E-8F27-64C07C54892A}" type="datetimeFigureOut">
              <a:rPr lang="el-GR" smtClean="0"/>
              <a:t>11/12/2024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59B4253-FB53-4382-86B7-D216C6767F3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3CDEF63C-B3DC-415E-8F27-64C07C54892A}" type="datetimeFigureOut">
              <a:rPr lang="el-GR" smtClean="0"/>
              <a:t>11/12/2024</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059B4253-FB53-4382-86B7-D216C6767F3C}" type="slidenum">
              <a:rPr lang="el-GR" smtClean="0"/>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CDEF63C-B3DC-415E-8F27-64C07C54892A}" type="datetimeFigureOut">
              <a:rPr lang="el-GR" smtClean="0"/>
              <a:t>11/12/2024</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59B4253-FB53-4382-86B7-D216C6767F3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ordpress.org/plugins/wordpress-se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arion.net/tools/phpsitemap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uditmypc.com/free-sitemap-generator.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oftpedia.com/get/Internet/Other-Internet-Related/G-Mapper.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hesitemapper.soft112.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drupal.org/project/xmlsitema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screamingfrog.co.uk/seo-spider/fa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xml-sitemap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n-US" dirty="0" smtClean="0"/>
              <a:t>XML sitemap</a:t>
            </a:r>
            <a:br>
              <a:rPr lang="en-US"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000108"/>
            <a:ext cx="8229600" cy="4525963"/>
          </a:xfrm>
        </p:spPr>
        <p:txBody>
          <a:bodyPr/>
          <a:lstStyle/>
          <a:p>
            <a:r>
              <a:rPr lang="el-GR" dirty="0" smtClean="0"/>
              <a:t>2. </a:t>
            </a:r>
            <a:r>
              <a:rPr lang="el-GR" dirty="0" err="1" smtClean="0">
                <a:hlinkClick r:id="rId2"/>
              </a:rPr>
              <a:t>Yoast</a:t>
            </a:r>
            <a:r>
              <a:rPr lang="el-GR" dirty="0" smtClean="0">
                <a:hlinkClick r:id="rId2"/>
              </a:rPr>
              <a:t> SEO </a:t>
            </a:r>
            <a:r>
              <a:rPr lang="el-GR" dirty="0" err="1" smtClean="0">
                <a:hlinkClick r:id="rId2"/>
              </a:rPr>
              <a:t>Plugin</a:t>
            </a:r>
            <a:endParaRPr lang="en-US" dirty="0" smtClean="0"/>
          </a:p>
          <a:p>
            <a:endParaRPr lang="el-GR" dirty="0" smtClean="0"/>
          </a:p>
          <a:p>
            <a:r>
              <a:rPr lang="el-GR" dirty="0" err="1" smtClean="0"/>
              <a:t>Aν</a:t>
            </a:r>
            <a:r>
              <a:rPr lang="el-GR" dirty="0" smtClean="0"/>
              <a:t> έχεις </a:t>
            </a:r>
            <a:r>
              <a:rPr lang="el-GR" dirty="0" err="1" smtClean="0"/>
              <a:t>WordPress</a:t>
            </a:r>
            <a:r>
              <a:rPr lang="el-GR" dirty="0" smtClean="0"/>
              <a:t> </a:t>
            </a:r>
            <a:r>
              <a:rPr lang="el-GR" dirty="0" err="1" smtClean="0"/>
              <a:t>site</a:t>
            </a:r>
            <a:r>
              <a:rPr lang="el-GR" dirty="0" smtClean="0"/>
              <a:t>, τότε ένα από τα καλύτερα εργαλεία για να φτιάξεις το </a:t>
            </a:r>
            <a:r>
              <a:rPr lang="el-GR" dirty="0" err="1" smtClean="0"/>
              <a:t>sitemap</a:t>
            </a:r>
            <a:r>
              <a:rPr lang="el-GR" dirty="0" smtClean="0"/>
              <a:t> σου είναι το </a:t>
            </a:r>
            <a:r>
              <a:rPr lang="el-GR" dirty="0" err="1" smtClean="0"/>
              <a:t>Yoast</a:t>
            </a:r>
            <a:r>
              <a:rPr lang="el-GR" dirty="0" smtClean="0"/>
              <a:t> SEO </a:t>
            </a:r>
            <a:r>
              <a:rPr lang="el-GR" dirty="0" err="1" smtClean="0"/>
              <a:t>Plugin</a:t>
            </a:r>
            <a:r>
              <a:rPr lang="el-GR" dirty="0" smtClean="0"/>
              <a:t>. Κατέβασέ το και μετά στον πίνακα διαχείρισης, επίλεξε “SEO” και “</a:t>
            </a:r>
            <a:r>
              <a:rPr lang="el-GR" dirty="0" err="1" smtClean="0"/>
              <a:t>General</a:t>
            </a:r>
            <a:r>
              <a:rPr lang="el-GR" dirty="0" smtClean="0"/>
              <a:t>”. Μετά πάτησε το “</a:t>
            </a:r>
            <a:r>
              <a:rPr lang="el-GR" dirty="0" err="1" smtClean="0"/>
              <a:t>Features</a:t>
            </a:r>
            <a:r>
              <a:rPr lang="el-GR" dirty="0" smtClean="0"/>
              <a:t>” και στο XML </a:t>
            </a:r>
            <a:r>
              <a:rPr lang="el-GR" dirty="0" err="1" smtClean="0"/>
              <a:t>Sitemaps</a:t>
            </a:r>
            <a:r>
              <a:rPr lang="el-GR" dirty="0" smtClean="0"/>
              <a:t> απλά τσέκαρε το </a:t>
            </a:r>
            <a:r>
              <a:rPr lang="el-GR" dirty="0" err="1" smtClean="0"/>
              <a:t>On</a:t>
            </a:r>
            <a:r>
              <a:rPr lang="el-GR" dirty="0" smtClean="0"/>
              <a:t>. Μη ξεχάσεις να αποθηκεύσεις τις αλλαγές.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3. </a:t>
            </a:r>
            <a:r>
              <a:rPr lang="el-GR" dirty="0" err="1" smtClean="0">
                <a:hlinkClick r:id="rId2"/>
              </a:rPr>
              <a:t>phpSitemapNG</a:t>
            </a:r>
            <a:endParaRPr lang="en-US" dirty="0" smtClean="0"/>
          </a:p>
          <a:p>
            <a:endParaRPr lang="el-GR" dirty="0" smtClean="0"/>
          </a:p>
          <a:p>
            <a:r>
              <a:rPr lang="el-GR" dirty="0" smtClean="0"/>
              <a:t>Το συγκεκριμένο εργαλείο δεν αναπτύσσεται περαιτέρω και μπορεί να χρησιμοποιηθεί μόνο ως έχει. Παρ’ όλα αυτά, μπορεί να σε καλύπτει αν θέλεις να φτιάξεις δωρεάν </a:t>
            </a:r>
            <a:r>
              <a:rPr lang="el-GR" dirty="0" err="1" smtClean="0"/>
              <a:t>Google</a:t>
            </a:r>
            <a:r>
              <a:rPr lang="el-GR" dirty="0" smtClean="0"/>
              <a:t> </a:t>
            </a:r>
            <a:r>
              <a:rPr lang="el-GR" dirty="0" err="1" smtClean="0"/>
              <a:t>sitemap</a:t>
            </a:r>
            <a:r>
              <a:rPr lang="el-GR" dirty="0" smtClean="0"/>
              <a:t>, </a:t>
            </a:r>
            <a:r>
              <a:rPr lang="el-GR" dirty="0" err="1" smtClean="0"/>
              <a:t>sitemap</a:t>
            </a:r>
            <a:r>
              <a:rPr lang="el-GR" dirty="0" smtClean="0"/>
              <a:t> σε κείμενο ή σε HTML </a:t>
            </a:r>
            <a:r>
              <a:rPr lang="el-GR" dirty="0" err="1" smtClean="0"/>
              <a:t>κ.ο.κ</a:t>
            </a:r>
            <a:r>
              <a:rPr lang="el-GR" dirty="0" smtClean="0"/>
              <a:t>.</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4. </a:t>
            </a:r>
            <a:r>
              <a:rPr lang="el-GR" dirty="0" err="1" smtClean="0">
                <a:hlinkClick r:id="rId2"/>
              </a:rPr>
              <a:t>AuditMyPC</a:t>
            </a:r>
            <a:r>
              <a:rPr lang="el-GR" dirty="0" smtClean="0">
                <a:hlinkClick r:id="rId2"/>
              </a:rPr>
              <a:t> </a:t>
            </a:r>
            <a:r>
              <a:rPr lang="el-GR" dirty="0" err="1" smtClean="0">
                <a:hlinkClick r:id="rId2"/>
              </a:rPr>
              <a:t>Sitemap</a:t>
            </a:r>
            <a:r>
              <a:rPr lang="el-GR" dirty="0" smtClean="0">
                <a:hlinkClick r:id="rId2"/>
              </a:rPr>
              <a:t> </a:t>
            </a:r>
            <a:r>
              <a:rPr lang="el-GR" dirty="0" err="1" smtClean="0">
                <a:hlinkClick r:id="rId2"/>
              </a:rPr>
              <a:t>Generator</a:t>
            </a:r>
            <a:endParaRPr lang="en-US" dirty="0" smtClean="0"/>
          </a:p>
          <a:p>
            <a:endParaRPr lang="el-GR" dirty="0" smtClean="0"/>
          </a:p>
          <a:p>
            <a:r>
              <a:rPr lang="el-GR" dirty="0" smtClean="0"/>
              <a:t>Όχι μόνο σε βοηθάει να δημιουργήσεις </a:t>
            </a:r>
            <a:r>
              <a:rPr lang="el-GR" dirty="0" err="1" smtClean="0"/>
              <a:t>sitemap</a:t>
            </a:r>
            <a:r>
              <a:rPr lang="el-GR" dirty="0" smtClean="0"/>
              <a:t>, αλλά και να εντοπίσεις προβλήματα στη σελίδα σου που μπορεί να οδηγούν σε κακό </a:t>
            </a:r>
            <a:r>
              <a:rPr lang="el-GR" dirty="0" err="1" smtClean="0"/>
              <a:t>ranking</a:t>
            </a:r>
            <a:r>
              <a:rPr lang="el-GR" dirty="0" smtClean="0"/>
              <a:t> στις μηχανές αναζήτησης. </a:t>
            </a:r>
            <a:r>
              <a:rPr lang="el-GR" dirty="0" err="1" smtClean="0"/>
              <a:t>Σκανάρει</a:t>
            </a:r>
            <a:r>
              <a:rPr lang="el-GR" dirty="0" smtClean="0"/>
              <a:t> το </a:t>
            </a:r>
            <a:r>
              <a:rPr lang="el-GR" dirty="0" err="1" smtClean="0"/>
              <a:t>site</a:t>
            </a:r>
            <a:r>
              <a:rPr lang="el-GR" dirty="0" smtClean="0"/>
              <a:t> σου, δημιουργεί ένα XML </a:t>
            </a:r>
            <a:r>
              <a:rPr lang="el-GR" dirty="0" err="1" smtClean="0"/>
              <a:t>sitemap</a:t>
            </a:r>
            <a:r>
              <a:rPr lang="el-GR" dirty="0" smtClean="0"/>
              <a:t> το οποίο κατεβάζεις και στη συνέχεια ανεβάζεις στη σελίδα σου</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5. </a:t>
            </a:r>
            <a:r>
              <a:rPr lang="el-GR" dirty="0" smtClean="0">
                <a:hlinkClick r:id="rId2"/>
              </a:rPr>
              <a:t>G-</a:t>
            </a:r>
            <a:r>
              <a:rPr lang="el-GR" dirty="0" err="1" smtClean="0">
                <a:hlinkClick r:id="rId2"/>
              </a:rPr>
              <a:t>Mapper</a:t>
            </a:r>
            <a:r>
              <a:rPr lang="el-GR" dirty="0" smtClean="0">
                <a:hlinkClick r:id="rId2"/>
              </a:rPr>
              <a:t> </a:t>
            </a:r>
            <a:r>
              <a:rPr lang="el-GR" dirty="0" smtClean="0">
                <a:hlinkClick r:id="rId2"/>
              </a:rPr>
              <a:t>2.2</a:t>
            </a:r>
            <a:endParaRPr lang="en-US" dirty="0" smtClean="0"/>
          </a:p>
          <a:p>
            <a:endParaRPr lang="el-GR" dirty="0" smtClean="0"/>
          </a:p>
          <a:p>
            <a:r>
              <a:rPr lang="el-GR" dirty="0" smtClean="0"/>
              <a:t>G-</a:t>
            </a:r>
            <a:r>
              <a:rPr lang="el-GR" dirty="0" err="1" smtClean="0"/>
              <a:t>Mapper</a:t>
            </a:r>
            <a:r>
              <a:rPr lang="el-GR" dirty="0" smtClean="0"/>
              <a:t> 2.2 είναι ένα δωρεάν εργαλείο για δημιουργία </a:t>
            </a:r>
            <a:r>
              <a:rPr lang="el-GR" dirty="0" err="1" smtClean="0"/>
              <a:t>sitemap</a:t>
            </a:r>
            <a:r>
              <a:rPr lang="el-GR" dirty="0" smtClean="0"/>
              <a:t>. Είναι συμβατό με όλες τις μεγάλες μηχανές αναζήτησης όπως </a:t>
            </a:r>
            <a:r>
              <a:rPr lang="el-GR" dirty="0" err="1" smtClean="0"/>
              <a:t>Google</a:t>
            </a:r>
            <a:r>
              <a:rPr lang="el-GR" dirty="0" smtClean="0"/>
              <a:t>, </a:t>
            </a:r>
            <a:r>
              <a:rPr lang="el-GR" dirty="0" err="1" smtClean="0"/>
              <a:t>Bing</a:t>
            </a:r>
            <a:r>
              <a:rPr lang="el-GR" dirty="0" smtClean="0"/>
              <a:t> και </a:t>
            </a:r>
            <a:r>
              <a:rPr lang="el-GR" dirty="0" err="1" smtClean="0"/>
              <a:t>Yahoo</a:t>
            </a:r>
            <a:r>
              <a:rPr lang="el-GR" dirty="0" smtClean="0"/>
              <a:t>. Όποτε ανανεώνεις τον χάρτη σου, το εργαλείο “ενημερώνει” τις μηχανές.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6. </a:t>
            </a:r>
            <a:r>
              <a:rPr lang="el-GR" dirty="0" err="1" smtClean="0">
                <a:hlinkClick r:id="rId2"/>
              </a:rPr>
              <a:t>TheSiteMapper</a:t>
            </a:r>
            <a:endParaRPr lang="en-US" dirty="0" smtClean="0"/>
          </a:p>
          <a:p>
            <a:endParaRPr lang="el-GR" dirty="0" smtClean="0"/>
          </a:p>
          <a:p>
            <a:r>
              <a:rPr lang="el-GR" dirty="0" smtClean="0"/>
              <a:t>Ακόμα ένα εργαλείο που σε βοηθάει να δημιουργήσεις XML και HTML </a:t>
            </a:r>
            <a:r>
              <a:rPr lang="el-GR" dirty="0" err="1" smtClean="0"/>
              <a:t>sitemap</a:t>
            </a:r>
            <a:r>
              <a:rPr lang="el-GR" dirty="0" smtClean="0"/>
              <a:t>. Εύκολο στη χρήση,  ως Windows εφαρμογή φτιάχνει αυτόματα HTML και XML </a:t>
            </a:r>
            <a:r>
              <a:rPr lang="el-GR" dirty="0" err="1" smtClean="0"/>
              <a:t>sitemaps</a:t>
            </a:r>
            <a:r>
              <a:rPr lang="el-GR" dirty="0" smtClean="0"/>
              <a:t>. Ωστόσο, είναι μόνο διαθέσιμο επί πληρωμή (30 δολάρια).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1071546"/>
            <a:ext cx="8229600" cy="4525963"/>
          </a:xfrm>
        </p:spPr>
        <p:txBody>
          <a:bodyPr>
            <a:normAutofit lnSpcReduction="10000"/>
          </a:bodyPr>
          <a:lstStyle/>
          <a:p>
            <a:r>
              <a:rPr lang="el-GR" dirty="0" smtClean="0"/>
              <a:t>7. </a:t>
            </a:r>
            <a:r>
              <a:rPr lang="el-GR" dirty="0" err="1" smtClean="0">
                <a:hlinkClick r:id="rId2"/>
              </a:rPr>
              <a:t>Drupal</a:t>
            </a:r>
            <a:r>
              <a:rPr lang="el-GR" dirty="0" smtClean="0">
                <a:hlinkClick r:id="rId2"/>
              </a:rPr>
              <a:t> XML </a:t>
            </a:r>
            <a:r>
              <a:rPr lang="el-GR" dirty="0" err="1" smtClean="0">
                <a:hlinkClick r:id="rId2"/>
              </a:rPr>
              <a:t>sitemap</a:t>
            </a:r>
            <a:endParaRPr lang="en-US" dirty="0" smtClean="0"/>
          </a:p>
          <a:p>
            <a:endParaRPr lang="el-GR" dirty="0" smtClean="0"/>
          </a:p>
          <a:p>
            <a:r>
              <a:rPr lang="el-GR" dirty="0" smtClean="0"/>
              <a:t>Αν έχεις </a:t>
            </a:r>
            <a:r>
              <a:rPr lang="el-GR" dirty="0" err="1" smtClean="0"/>
              <a:t>site</a:t>
            </a:r>
            <a:r>
              <a:rPr lang="el-GR" dirty="0" smtClean="0"/>
              <a:t> στο </a:t>
            </a:r>
            <a:r>
              <a:rPr lang="el-GR" dirty="0" err="1" smtClean="0"/>
              <a:t>Drupal</a:t>
            </a:r>
            <a:r>
              <a:rPr lang="el-GR" dirty="0" smtClean="0"/>
              <a:t>, ο καλύτερος τρόπος για να φτιάξεις </a:t>
            </a:r>
            <a:r>
              <a:rPr lang="el-GR" dirty="0" err="1" smtClean="0"/>
              <a:t>sitemap</a:t>
            </a:r>
            <a:r>
              <a:rPr lang="el-GR" dirty="0" smtClean="0"/>
              <a:t> είναι το </a:t>
            </a:r>
            <a:r>
              <a:rPr lang="el-GR" dirty="0" err="1" smtClean="0"/>
              <a:t>Drupal</a:t>
            </a:r>
            <a:r>
              <a:rPr lang="el-GR" dirty="0" smtClean="0"/>
              <a:t> XML </a:t>
            </a:r>
            <a:r>
              <a:rPr lang="el-GR" dirty="0" err="1" smtClean="0"/>
              <a:t>sitemap</a:t>
            </a:r>
            <a:r>
              <a:rPr lang="el-GR" dirty="0" smtClean="0"/>
              <a:t>. Όχι μόνο σου φτιάχνει άμεσα το χάρτη που χρειάζεσαι αλλά το αρχείο που δημιουργεί καλύπτει όλες τις προδιαγραφές που αναφέρονται στο </a:t>
            </a:r>
            <a:r>
              <a:rPr lang="el-GR" dirty="0" err="1" smtClean="0"/>
              <a:t>sitemaps.org</a:t>
            </a:r>
            <a:r>
              <a:rPr lang="el-GR" dirty="0" smtClean="0"/>
              <a:t>. Επίσης, δίνει τη δυνατότητα να καταχωρήσεις τη σελίδα σου σε μεγάλες μηχανές αναζήτησης.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8. </a:t>
            </a:r>
            <a:r>
              <a:rPr lang="el-GR" dirty="0" err="1" smtClean="0">
                <a:hlinkClick r:id="rId2"/>
              </a:rPr>
              <a:t>Screaming</a:t>
            </a:r>
            <a:r>
              <a:rPr lang="el-GR" dirty="0" smtClean="0">
                <a:hlinkClick r:id="rId2"/>
              </a:rPr>
              <a:t> </a:t>
            </a:r>
            <a:r>
              <a:rPr lang="el-GR" dirty="0" err="1" smtClean="0">
                <a:hlinkClick r:id="rId2"/>
              </a:rPr>
              <a:t>Frog</a:t>
            </a:r>
            <a:endParaRPr lang="en-US" dirty="0" smtClean="0"/>
          </a:p>
          <a:p>
            <a:endParaRPr lang="el-GR" dirty="0" smtClean="0"/>
          </a:p>
          <a:p>
            <a:r>
              <a:rPr lang="el-GR" dirty="0" smtClean="0"/>
              <a:t>Ένα ακόμα πολύ καλό εργαλείο. Ανεξαρτήτως CMS ή τύπο </a:t>
            </a:r>
            <a:r>
              <a:rPr lang="el-GR" dirty="0" err="1" smtClean="0"/>
              <a:t>site</a:t>
            </a:r>
            <a:r>
              <a:rPr lang="el-GR" dirty="0" smtClean="0"/>
              <a:t>, δημιουργεί ένα χάρτη άμεσα, και μετά τον καταχωρεί στις πιο σημαντικές μηχανές αναζήτησης.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t>  </a:t>
            </a:r>
            <a:endParaRPr lang="en-US" dirty="0" smtClean="0"/>
          </a:p>
          <a:p>
            <a:r>
              <a:rPr lang="el-GR" b="1" dirty="0" err="1" smtClean="0"/>
              <a:t>Matt</a:t>
            </a:r>
            <a:r>
              <a:rPr lang="el-GR" b="1" dirty="0" smtClean="0"/>
              <a:t> </a:t>
            </a:r>
            <a:r>
              <a:rPr lang="el-GR" b="1" dirty="0" err="1" smtClean="0"/>
              <a:t>Cutts</a:t>
            </a:r>
            <a:r>
              <a:rPr lang="el-GR" dirty="0" smtClean="0"/>
              <a:t> (πρώην επικεφαλής της </a:t>
            </a:r>
            <a:r>
              <a:rPr lang="el-GR" dirty="0" err="1" smtClean="0"/>
              <a:t>web</a:t>
            </a:r>
            <a:r>
              <a:rPr lang="el-GR" dirty="0" smtClean="0"/>
              <a:t> </a:t>
            </a:r>
            <a:r>
              <a:rPr lang="el-GR" dirty="0" err="1" smtClean="0"/>
              <a:t>spam</a:t>
            </a:r>
            <a:r>
              <a:rPr lang="el-GR" dirty="0" smtClean="0"/>
              <a:t> </a:t>
            </a:r>
            <a:r>
              <a:rPr lang="el-GR" dirty="0" err="1" smtClean="0"/>
              <a:t>team</a:t>
            </a:r>
            <a:r>
              <a:rPr lang="el-GR" dirty="0" smtClean="0"/>
              <a:t> και της </a:t>
            </a:r>
            <a:r>
              <a:rPr lang="el-GR" dirty="0" err="1" smtClean="0"/>
              <a:t>search</a:t>
            </a:r>
            <a:r>
              <a:rPr lang="el-GR" dirty="0" smtClean="0"/>
              <a:t> </a:t>
            </a:r>
            <a:r>
              <a:rPr lang="el-GR" dirty="0" err="1" smtClean="0"/>
              <a:t>quality</a:t>
            </a:r>
            <a:r>
              <a:rPr lang="el-GR" dirty="0" smtClean="0"/>
              <a:t> </a:t>
            </a:r>
            <a:r>
              <a:rPr lang="el-GR" dirty="0" err="1" smtClean="0"/>
              <a:t>team</a:t>
            </a:r>
            <a:r>
              <a:rPr lang="el-GR" dirty="0" smtClean="0"/>
              <a:t> της </a:t>
            </a:r>
            <a:r>
              <a:rPr lang="el-GR" dirty="0" err="1" smtClean="0"/>
              <a:t>Google</a:t>
            </a:r>
            <a:r>
              <a:rPr lang="el-GR" dirty="0" smtClean="0"/>
              <a:t>) εξηγεί πώς </a:t>
            </a:r>
            <a:r>
              <a:rPr lang="el-GR" dirty="0" smtClean="0"/>
              <a:t>λειτουργεί </a:t>
            </a:r>
            <a:r>
              <a:rPr lang="el-GR" dirty="0" smtClean="0"/>
              <a:t>η </a:t>
            </a:r>
            <a:r>
              <a:rPr lang="el-GR" dirty="0" smtClean="0"/>
              <a:t>αναζήτηση </a:t>
            </a:r>
            <a:r>
              <a:rPr lang="el-GR" dirty="0" smtClean="0"/>
              <a:t>της </a:t>
            </a:r>
            <a:r>
              <a:rPr lang="el-GR" dirty="0" err="1" smtClean="0"/>
              <a:t>google</a:t>
            </a:r>
            <a:r>
              <a:rPr lang="el-GR" dirty="0" smtClean="0"/>
              <a:t> και θα πάρετε μια ιδέα όσον αφορά στα πολύ βασικά της μηχανής </a:t>
            </a:r>
            <a:r>
              <a:rPr lang="el-GR" dirty="0" smtClean="0"/>
              <a:t>αναζήτησης</a:t>
            </a:r>
            <a:r>
              <a:rPr lang="en-US" dirty="0" smtClean="0"/>
              <a:t>.</a:t>
            </a:r>
          </a:p>
          <a:p>
            <a:endParaRPr lang="en-US" dirty="0" smtClean="0"/>
          </a:p>
          <a:p>
            <a:r>
              <a:rPr lang="en-US" dirty="0" smtClean="0">
                <a:solidFill>
                  <a:srgbClr val="0070C0"/>
                </a:solidFill>
              </a:rPr>
              <a:t>https://youtu.be/BNHR6IQJGZs</a:t>
            </a:r>
            <a:endParaRPr lang="el-GR" dirty="0" smtClean="0">
              <a:solidFill>
                <a:srgbClr val="0070C0"/>
              </a:solidFill>
            </a:endParaRPr>
          </a:p>
          <a:p>
            <a:endParaRPr lang="el-GR" dirty="0"/>
          </a:p>
        </p:txBody>
      </p:sp>
      <p:sp>
        <p:nvSpPr>
          <p:cNvPr id="3" name="2 - Τίτλος"/>
          <p:cNvSpPr>
            <a:spLocks noGrp="1"/>
          </p:cNvSpPr>
          <p:nvPr>
            <p:ph type="title"/>
          </p:nvPr>
        </p:nvSpPr>
        <p:spPr>
          <a:xfrm>
            <a:off x="428596" y="500042"/>
            <a:ext cx="8229600" cy="1143000"/>
          </a:xfrm>
        </p:spPr>
        <p:txBody>
          <a:bodyPr>
            <a:normAutofit fontScale="90000"/>
          </a:bodyPr>
          <a:lstStyle/>
          <a:p>
            <a:r>
              <a:rPr lang="el-GR" sz="3200" dirty="0" smtClean="0"/>
              <a:t>Πώς </a:t>
            </a:r>
            <a:r>
              <a:rPr lang="el-GR" sz="3200" dirty="0" err="1" smtClean="0"/>
              <a:t>λειτουργει</a:t>
            </a:r>
            <a:r>
              <a:rPr lang="el-GR" sz="3200" dirty="0" smtClean="0"/>
              <a:t> η </a:t>
            </a:r>
            <a:r>
              <a:rPr lang="el-GR" sz="3200" dirty="0" err="1" smtClean="0"/>
              <a:t>αναζητηση</a:t>
            </a:r>
            <a:r>
              <a:rPr lang="el-GR" sz="3200" dirty="0" smtClean="0"/>
              <a:t> της </a:t>
            </a:r>
            <a:r>
              <a:rPr lang="el-GR" sz="3200" dirty="0" err="1" smtClean="0"/>
              <a:t>Google</a:t>
            </a:r>
            <a:r>
              <a:rPr lang="el-GR" sz="3200" dirty="0" smtClean="0"/>
              <a:t> (σύντομη εκδοχή)</a:t>
            </a:r>
            <a:br>
              <a:rPr lang="el-GR" sz="3200" dirty="0" smtClean="0"/>
            </a:br>
            <a:endParaRPr lang="el-G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2214554"/>
            <a:ext cx="8229600" cy="3000396"/>
          </a:xfrm>
        </p:spPr>
        <p:txBody>
          <a:bodyPr/>
          <a:lstStyle/>
          <a:p>
            <a:r>
              <a:rPr lang="el-GR" dirty="0" smtClean="0"/>
              <a:t>Το XML </a:t>
            </a:r>
            <a:r>
              <a:rPr lang="el-GR" dirty="0" err="1" smtClean="0"/>
              <a:t>Sitemap</a:t>
            </a:r>
            <a:r>
              <a:rPr lang="el-GR" dirty="0" smtClean="0"/>
              <a:t>, ή αλλιώς ο χάρτης </a:t>
            </a:r>
            <a:r>
              <a:rPr lang="el-GR" dirty="0" err="1" smtClean="0"/>
              <a:t>ιστοτόπου</a:t>
            </a:r>
            <a:r>
              <a:rPr lang="el-GR" dirty="0" smtClean="0"/>
              <a:t>, είναι ένα αρχείο σε μορφή XML που λειτουργεί σαν ένας οδηγός για τις μηχανές αναζήτησης, όπως η </a:t>
            </a:r>
            <a:r>
              <a:rPr lang="el-GR" dirty="0" err="1" smtClean="0"/>
              <a:t>Google</a:t>
            </a:r>
            <a:r>
              <a:rPr lang="el-GR" dirty="0" smtClean="0"/>
              <a:t>. Σκεφτείτε το σαν έναν χάρτη που όλες τις σελίδες του </a:t>
            </a:r>
            <a:r>
              <a:rPr lang="el-GR" dirty="0" err="1" smtClean="0"/>
              <a:t>site</a:t>
            </a:r>
            <a:r>
              <a:rPr lang="el-GR" dirty="0" smtClean="0"/>
              <a:t> σας (εκτός από αυτές που τις έχετε αποκλείσει από το </a:t>
            </a:r>
            <a:r>
              <a:rPr lang="el-GR" dirty="0" err="1" smtClean="0"/>
              <a:t>sitemap</a:t>
            </a:r>
            <a:r>
              <a:rPr lang="el-GR" dirty="0" smtClean="0"/>
              <a:t>).</a:t>
            </a:r>
            <a:endParaRPr lang="el-GR" dirty="0"/>
          </a:p>
        </p:txBody>
      </p:sp>
      <p:sp>
        <p:nvSpPr>
          <p:cNvPr id="3" name="2 - Τίτλος"/>
          <p:cNvSpPr>
            <a:spLocks noGrp="1"/>
          </p:cNvSpPr>
          <p:nvPr>
            <p:ph type="title"/>
          </p:nvPr>
        </p:nvSpPr>
        <p:spPr>
          <a:xfrm>
            <a:off x="428596" y="714356"/>
            <a:ext cx="8229600" cy="1143000"/>
          </a:xfrm>
        </p:spPr>
        <p:txBody>
          <a:bodyPr>
            <a:normAutofit fontScale="90000"/>
          </a:bodyPr>
          <a:lstStyle/>
          <a:p>
            <a:r>
              <a:rPr lang="el-GR" b="0" dirty="0" smtClean="0"/>
              <a:t>Τι είναι το XML </a:t>
            </a:r>
            <a:r>
              <a:rPr lang="el-GR" b="0" dirty="0" err="1" smtClean="0"/>
              <a:t>Sitemap</a:t>
            </a:r>
            <a:r>
              <a:rPr lang="el-GR" b="0" dirty="0" smtClean="0"/>
              <a:t>;</a:t>
            </a:r>
            <a:br>
              <a:rPr lang="el-GR" b="0"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r>
              <a:rPr lang="el-GR" dirty="0" smtClean="0"/>
              <a:t>Το XML </a:t>
            </a:r>
            <a:r>
              <a:rPr lang="el-GR" dirty="0" err="1" smtClean="0"/>
              <a:t>Sitemap</a:t>
            </a:r>
            <a:r>
              <a:rPr lang="el-GR" dirty="0" smtClean="0"/>
              <a:t> περιέχει μια λίστα με όλες τις σημαντικές σελίδες του </a:t>
            </a:r>
            <a:r>
              <a:rPr lang="el-GR" dirty="0" err="1" smtClean="0"/>
              <a:t>site</a:t>
            </a:r>
            <a:r>
              <a:rPr lang="el-GR" dirty="0" smtClean="0"/>
              <a:t> σας (</a:t>
            </a:r>
            <a:r>
              <a:rPr lang="el-GR" dirty="0" err="1" smtClean="0"/>
              <a:t>URLs</a:t>
            </a:r>
            <a:r>
              <a:rPr lang="el-GR" dirty="0" smtClean="0"/>
              <a:t>), μαζί με πρόσθετες πληροφορίες που βοηθούν τις μηχανές αναζήτησης να κατανοήσουν καλύτερα το περιεχόμενό σας</a:t>
            </a:r>
            <a:r>
              <a:rPr lang="el-GR" dirty="0" smtClean="0"/>
              <a:t>:</a:t>
            </a:r>
            <a:endParaRPr lang="en-US" dirty="0" smtClean="0"/>
          </a:p>
          <a:p>
            <a:endParaRPr lang="el-GR" dirty="0" smtClean="0"/>
          </a:p>
          <a:p>
            <a:pPr fontAlgn="base"/>
            <a:r>
              <a:rPr lang="el-GR" b="1" dirty="0" smtClean="0"/>
              <a:t>Πότε τροποποιήθηκε τελευταία φορά η σελίδα:</a:t>
            </a:r>
            <a:r>
              <a:rPr lang="el-GR" dirty="0" smtClean="0"/>
              <a:t> Αυτό βοηθά τη </a:t>
            </a:r>
            <a:r>
              <a:rPr lang="el-GR" dirty="0" err="1" smtClean="0"/>
              <a:t>Google</a:t>
            </a:r>
            <a:r>
              <a:rPr lang="el-GR" dirty="0" smtClean="0"/>
              <a:t> να γνωρίζει ποιες σελίδες πρέπει να ελέγξει για νέο περιεχόμενο</a:t>
            </a:r>
            <a:r>
              <a:rPr lang="el-GR" dirty="0" smtClean="0"/>
              <a:t>.</a:t>
            </a:r>
            <a:endParaRPr lang="en-US" dirty="0" smtClean="0"/>
          </a:p>
          <a:p>
            <a:pPr fontAlgn="base"/>
            <a:endParaRPr lang="el-GR" dirty="0" smtClean="0"/>
          </a:p>
          <a:p>
            <a:pPr fontAlgn="base"/>
            <a:r>
              <a:rPr lang="el-GR" b="1" dirty="0" smtClean="0"/>
              <a:t>Πόσο συχνά ενημερώνεται η σελίδα:</a:t>
            </a:r>
            <a:r>
              <a:rPr lang="el-GR" dirty="0" smtClean="0"/>
              <a:t> Οι σελίδες που ενημερώνονται συχνά (π.χ., ένα </a:t>
            </a:r>
            <a:r>
              <a:rPr lang="el-GR" dirty="0" err="1" smtClean="0"/>
              <a:t>blog</a:t>
            </a:r>
            <a:r>
              <a:rPr lang="el-GR" dirty="0" smtClean="0"/>
              <a:t> ή τα προϊόντα σε ένα e-</a:t>
            </a:r>
            <a:r>
              <a:rPr lang="el-GR" dirty="0" err="1" smtClean="0"/>
              <a:t>shop</a:t>
            </a:r>
            <a:r>
              <a:rPr lang="el-GR" dirty="0" smtClean="0"/>
              <a:t>) μπορεί να ελέγχονται πιο συχνά από τη </a:t>
            </a:r>
            <a:r>
              <a:rPr lang="el-GR" dirty="0" err="1" smtClean="0"/>
              <a:t>Google</a:t>
            </a:r>
            <a:r>
              <a:rPr lang="el-GR" dirty="0" smtClean="0"/>
              <a:t>.</a:t>
            </a:r>
            <a:endParaRPr lang="en-US" dirty="0" smtClean="0"/>
          </a:p>
          <a:p>
            <a:pPr fontAlgn="base"/>
            <a:endParaRPr lang="el-GR" dirty="0" smtClean="0"/>
          </a:p>
          <a:p>
            <a:pPr fontAlgn="base"/>
            <a:r>
              <a:rPr lang="el-GR" b="1" dirty="0" smtClean="0"/>
              <a:t>Πόσο σημαντική είναι η σελίδα:</a:t>
            </a:r>
            <a:r>
              <a:rPr lang="el-GR" dirty="0" smtClean="0"/>
              <a:t> Μπορείτε να υποδείξετε ποιες σελίδες είναι πιο σημαντικές για </a:t>
            </a:r>
            <a:r>
              <a:rPr lang="el-GR" dirty="0" err="1" smtClean="0"/>
              <a:t>τονsite</a:t>
            </a:r>
            <a:r>
              <a:rPr lang="el-GR" dirty="0" smtClean="0"/>
              <a:t> σας, ώστε η </a:t>
            </a:r>
            <a:r>
              <a:rPr lang="el-GR" dirty="0" err="1" smtClean="0"/>
              <a:t>Google</a:t>
            </a:r>
            <a:r>
              <a:rPr lang="el-GR" dirty="0" smtClean="0"/>
              <a:t> να τις δώσει προτεραιότητα.</a:t>
            </a:r>
          </a:p>
          <a:p>
            <a:endParaRPr lang="el-GR" dirty="0"/>
          </a:p>
        </p:txBody>
      </p:sp>
      <p:sp>
        <p:nvSpPr>
          <p:cNvPr id="3" name="2 - Τίτλος"/>
          <p:cNvSpPr>
            <a:spLocks noGrp="1"/>
          </p:cNvSpPr>
          <p:nvPr>
            <p:ph type="title"/>
          </p:nvPr>
        </p:nvSpPr>
        <p:spPr/>
        <p:txBody>
          <a:bodyPr/>
          <a:lstStyle/>
          <a:p>
            <a:r>
              <a:rPr lang="el-GR" dirty="0" smtClean="0"/>
              <a:t>Πώς λειτουργεί;</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smtClean="0"/>
              <a:t>Αν και τα XML </a:t>
            </a:r>
            <a:r>
              <a:rPr lang="el-GR" dirty="0" err="1" smtClean="0"/>
              <a:t>Sitemaps</a:t>
            </a:r>
            <a:r>
              <a:rPr lang="el-GR" dirty="0" smtClean="0"/>
              <a:t> δεν εγγυώνται υψηλότερες θέσεις στα αποτελέσματα αναζήτησης, είναι ένα πολύτιμο εργαλείο SEO. Βοηθούν τις μηχανές αναζήτησης να</a:t>
            </a:r>
            <a:r>
              <a:rPr lang="el-GR" dirty="0" smtClean="0"/>
              <a:t>:</a:t>
            </a:r>
            <a:endParaRPr lang="en-US" dirty="0" smtClean="0"/>
          </a:p>
          <a:p>
            <a:endParaRPr lang="el-GR" dirty="0" smtClean="0"/>
          </a:p>
          <a:p>
            <a:pPr fontAlgn="base"/>
            <a:r>
              <a:rPr lang="el-GR" b="1" dirty="0" smtClean="0"/>
              <a:t>Εντοπίσουν όλες τις σελίδες στο </a:t>
            </a:r>
            <a:r>
              <a:rPr lang="el-GR" b="1" dirty="0" err="1" smtClean="0"/>
              <a:t>site</a:t>
            </a:r>
            <a:r>
              <a:rPr lang="el-GR" b="1" dirty="0" smtClean="0"/>
              <a:t> σας</a:t>
            </a:r>
            <a:r>
              <a:rPr lang="el-GR" dirty="0" smtClean="0"/>
              <a:t>: Αυτό είναι απαραίτητο για μεγάλα </a:t>
            </a:r>
            <a:r>
              <a:rPr lang="el-GR" dirty="0" err="1" smtClean="0"/>
              <a:t>sites</a:t>
            </a:r>
            <a:r>
              <a:rPr lang="el-GR" dirty="0" smtClean="0"/>
              <a:t> ή e-</a:t>
            </a:r>
            <a:r>
              <a:rPr lang="el-GR" dirty="0" err="1" smtClean="0"/>
              <a:t>shops</a:t>
            </a:r>
            <a:r>
              <a:rPr lang="el-GR" dirty="0" smtClean="0"/>
              <a:t> με πολλά </a:t>
            </a:r>
            <a:r>
              <a:rPr lang="el-GR" dirty="0" err="1" smtClean="0"/>
              <a:t>posts</a:t>
            </a:r>
            <a:r>
              <a:rPr lang="el-GR" dirty="0" smtClean="0"/>
              <a:t>, προϊόντα, κατηγορίες κλπ</a:t>
            </a:r>
            <a:r>
              <a:rPr lang="el-GR" dirty="0" smtClean="0"/>
              <a:t>.</a:t>
            </a:r>
            <a:endParaRPr lang="en-US" dirty="0" smtClean="0"/>
          </a:p>
          <a:p>
            <a:pPr fontAlgn="base"/>
            <a:endParaRPr lang="el-GR" dirty="0" smtClean="0"/>
          </a:p>
          <a:p>
            <a:pPr fontAlgn="base"/>
            <a:r>
              <a:rPr lang="el-GR" b="1" dirty="0" smtClean="0"/>
              <a:t>Κάνουν </a:t>
            </a:r>
            <a:r>
              <a:rPr lang="el-GR" b="1" dirty="0" err="1" smtClean="0"/>
              <a:t>index</a:t>
            </a:r>
            <a:r>
              <a:rPr lang="el-GR" b="1" dirty="0" smtClean="0"/>
              <a:t> τις σελίδες σας πιο γρήγορα:</a:t>
            </a:r>
            <a:r>
              <a:rPr lang="el-GR" dirty="0" smtClean="0"/>
              <a:t> Έτσι, το νέο σας περιεχόμενο θα εμφανίζεται πιο γρήγορα στα αποτελέσματα αναζήτησης</a:t>
            </a:r>
            <a:r>
              <a:rPr lang="el-GR" dirty="0" smtClean="0"/>
              <a:t>.</a:t>
            </a:r>
            <a:endParaRPr lang="en-US" dirty="0" smtClean="0"/>
          </a:p>
          <a:p>
            <a:pPr fontAlgn="base"/>
            <a:endParaRPr lang="el-GR" dirty="0" smtClean="0"/>
          </a:p>
          <a:p>
            <a:pPr fontAlgn="base"/>
            <a:r>
              <a:rPr lang="el-GR" b="1" dirty="0" smtClean="0"/>
              <a:t>Κατανοήσουν τη δομή του </a:t>
            </a:r>
            <a:r>
              <a:rPr lang="el-GR" b="1" dirty="0" err="1" smtClean="0"/>
              <a:t>site</a:t>
            </a:r>
            <a:r>
              <a:rPr lang="el-GR" b="1" dirty="0" smtClean="0"/>
              <a:t>:</a:t>
            </a:r>
            <a:r>
              <a:rPr lang="el-GR" dirty="0" smtClean="0"/>
              <a:t> Αυτό μπορεί να βελτιώσει την συνολική απόδοση του </a:t>
            </a:r>
            <a:r>
              <a:rPr lang="el-GR" dirty="0" err="1" smtClean="0"/>
              <a:t>site</a:t>
            </a:r>
            <a:r>
              <a:rPr lang="el-GR" dirty="0" smtClean="0"/>
              <a:t> σας στις μηχανές αναζήτησης.</a:t>
            </a:r>
          </a:p>
          <a:p>
            <a:endParaRPr lang="el-GR" dirty="0"/>
          </a:p>
        </p:txBody>
      </p:sp>
      <p:sp>
        <p:nvSpPr>
          <p:cNvPr id="3" name="2 - Τίτλος"/>
          <p:cNvSpPr>
            <a:spLocks noGrp="1"/>
          </p:cNvSpPr>
          <p:nvPr>
            <p:ph type="title"/>
          </p:nvPr>
        </p:nvSpPr>
        <p:spPr/>
        <p:txBody>
          <a:bodyPr/>
          <a:lstStyle/>
          <a:p>
            <a:r>
              <a:rPr lang="el-GR" dirty="0" smtClean="0"/>
              <a:t>Γιατί το χρειάζεστε;</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428604"/>
            <a:ext cx="8229600" cy="5578687"/>
          </a:xfrm>
        </p:spPr>
        <p:txBody>
          <a:bodyPr>
            <a:normAutofit fontScale="77500" lnSpcReduction="20000"/>
          </a:bodyPr>
          <a:lstStyle/>
          <a:p>
            <a:pPr>
              <a:buNone/>
            </a:pPr>
            <a:endParaRPr lang="en-US" dirty="0" smtClean="0"/>
          </a:p>
          <a:p>
            <a:pPr>
              <a:buNone/>
            </a:pPr>
            <a:r>
              <a:rPr lang="el-GR" dirty="0" smtClean="0"/>
              <a:t>Με </a:t>
            </a:r>
            <a:r>
              <a:rPr lang="el-GR" dirty="0" smtClean="0"/>
              <a:t>λίγα λόγια, ένα XML </a:t>
            </a:r>
            <a:r>
              <a:rPr lang="el-GR" dirty="0" err="1" smtClean="0"/>
              <a:t>Sitemap</a:t>
            </a:r>
            <a:r>
              <a:rPr lang="el-GR" dirty="0" smtClean="0"/>
              <a:t> είναι ένας απλός και αποτελεσματικός τρόπος για να βεβαιωθείτε ότι η </a:t>
            </a:r>
            <a:r>
              <a:rPr lang="el-GR" dirty="0" err="1" smtClean="0"/>
              <a:t>Google</a:t>
            </a:r>
            <a:r>
              <a:rPr lang="el-GR" dirty="0" smtClean="0"/>
              <a:t> γνωρίζει και κατανοεί όλες τις σημαντικές σελίδες που υπάρχουν στο </a:t>
            </a:r>
            <a:r>
              <a:rPr lang="el-GR" dirty="0" err="1" smtClean="0"/>
              <a:t>site</a:t>
            </a:r>
            <a:r>
              <a:rPr lang="el-GR" dirty="0" smtClean="0"/>
              <a:t> σας</a:t>
            </a:r>
            <a:r>
              <a:rPr lang="el-GR" dirty="0" smtClean="0"/>
              <a:t>.</a:t>
            </a:r>
            <a:endParaRPr lang="en-US" dirty="0" smtClean="0"/>
          </a:p>
          <a:p>
            <a:pPr>
              <a:buNone/>
            </a:pPr>
            <a:endParaRPr lang="el-GR" dirty="0" smtClean="0"/>
          </a:p>
          <a:p>
            <a:r>
              <a:rPr lang="el-GR" b="1" dirty="0" smtClean="0"/>
              <a:t>Σημείωση:</a:t>
            </a:r>
            <a:r>
              <a:rPr lang="el-GR" dirty="0" smtClean="0"/>
              <a:t> </a:t>
            </a:r>
            <a:endParaRPr lang="en-US" dirty="0" smtClean="0"/>
          </a:p>
          <a:p>
            <a:r>
              <a:rPr lang="el-GR" dirty="0" smtClean="0"/>
              <a:t>Ενώ </a:t>
            </a:r>
            <a:r>
              <a:rPr lang="el-GR" dirty="0" smtClean="0"/>
              <a:t>το XML </a:t>
            </a:r>
            <a:r>
              <a:rPr lang="el-GR" dirty="0" err="1" smtClean="0"/>
              <a:t>Sitemap</a:t>
            </a:r>
            <a:r>
              <a:rPr lang="el-GR" dirty="0" smtClean="0"/>
              <a:t> είναι ένα σημαντικό εργαλείο SEO, δεν επηρεάζει άμεσα τη θέση σας στα αποτελέσματα αναζήτησης. Αντίθετα, βελτιώνει την ορατότητας του </a:t>
            </a:r>
            <a:r>
              <a:rPr lang="el-GR" dirty="0" err="1" smtClean="0"/>
              <a:t>site</a:t>
            </a:r>
            <a:r>
              <a:rPr lang="el-GR" dirty="0" smtClean="0"/>
              <a:t> σας, διασφαλίζοντας ότι όλες οι σελίδες σας είναι κοινοποιούνται στις μηχανές αναζήτησης και μπορούν να εμφανιστούν στα αποτελέσματα τους</a:t>
            </a:r>
            <a:r>
              <a:rPr lang="el-GR" dirty="0" smtClean="0"/>
              <a:t>.</a:t>
            </a:r>
            <a:endParaRPr lang="en-US" dirty="0" smtClean="0"/>
          </a:p>
          <a:p>
            <a:endParaRPr lang="el-GR" dirty="0" smtClean="0"/>
          </a:p>
          <a:p>
            <a:r>
              <a:rPr lang="el-GR" b="1" dirty="0" smtClean="0"/>
              <a:t>Μελέτες έχουν δείξει ότι η χρήση XML </a:t>
            </a:r>
            <a:r>
              <a:rPr lang="el-GR" b="1" dirty="0" err="1" smtClean="0"/>
              <a:t>Sitemaps</a:t>
            </a:r>
            <a:r>
              <a:rPr lang="el-GR" b="1" dirty="0" smtClean="0"/>
              <a:t> μπορεί να βελτιώσει έως και 90% την ταχύτητα με την οποία οι μηχανές αναζήτησης βρίσκουν και εμφανίζουν τις νέες σελίδες σας στα αποτελέσματα.</a:t>
            </a:r>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r>
              <a:rPr lang="el-GR" dirty="0" smtClean="0"/>
              <a:t>Ουσιαστικά το </a:t>
            </a:r>
            <a:r>
              <a:rPr lang="el-GR" dirty="0" err="1" smtClean="0"/>
              <a:t>sitemap</a:t>
            </a:r>
            <a:r>
              <a:rPr lang="el-GR" dirty="0" smtClean="0"/>
              <a:t> αυτό, καθοδηγεί τη μηχανή αναζήτησης ώστε να κάνει </a:t>
            </a:r>
            <a:r>
              <a:rPr lang="el-GR" dirty="0" err="1" smtClean="0"/>
              <a:t>crawl</a:t>
            </a:r>
            <a:r>
              <a:rPr lang="el-GR" dirty="0" smtClean="0"/>
              <a:t> κάθε σελίδα στον </a:t>
            </a:r>
            <a:r>
              <a:rPr lang="el-GR" dirty="0" err="1" smtClean="0"/>
              <a:t>ιστότοπό</a:t>
            </a:r>
            <a:r>
              <a:rPr lang="el-GR" dirty="0" smtClean="0"/>
              <a:t> σου και να την καταχωρήσει. Υπάρχει περίπτωση οι μηχανές αναζήτησης να μην εντοπίσουν καθόλου κάποιο περιεχόμενο. Αυτό μπορεί να συμβεί ιδιαίτερα σε </a:t>
            </a:r>
            <a:r>
              <a:rPr lang="el-GR" dirty="0" err="1" smtClean="0"/>
              <a:t>sites</a:t>
            </a:r>
            <a:r>
              <a:rPr lang="el-GR" dirty="0" smtClean="0"/>
              <a:t> με περίπλοκη “αρχιτεκτονική”, όπου το περιεχόμενο βρίσκεται κρυμμένο σε… βαθύτερες σελίδες. Ένα </a:t>
            </a:r>
            <a:r>
              <a:rPr lang="el-GR" dirty="0" err="1" smtClean="0"/>
              <a:t>sitemap</a:t>
            </a:r>
            <a:r>
              <a:rPr lang="el-GR" dirty="0" smtClean="0"/>
              <a:t> διασφαλίζει ότι οι </a:t>
            </a:r>
            <a:r>
              <a:rPr lang="el-GR" dirty="0" err="1" smtClean="0"/>
              <a:t>crawlers</a:t>
            </a:r>
            <a:r>
              <a:rPr lang="el-GR" dirty="0" smtClean="0"/>
              <a:t> περιλαμβάνουν και τις σελίδες αυτές</a:t>
            </a:r>
            <a:r>
              <a:rPr lang="el-GR" dirty="0" smtClean="0"/>
              <a:t>.</a:t>
            </a:r>
            <a:endParaRPr lang="en-US" dirty="0" smtClean="0"/>
          </a:p>
          <a:p>
            <a:endParaRPr lang="el-GR" dirty="0" smtClean="0"/>
          </a:p>
          <a:p>
            <a:r>
              <a:rPr lang="el-GR" dirty="0" smtClean="0"/>
              <a:t>• Ένα XML </a:t>
            </a:r>
            <a:r>
              <a:rPr lang="el-GR" dirty="0" err="1" smtClean="0"/>
              <a:t>sitemap</a:t>
            </a:r>
            <a:r>
              <a:rPr lang="el-GR" dirty="0" smtClean="0"/>
              <a:t> δείχνει στη μηχανή αναζήτησης ποιες σελίδες έχουν προτεραιότητα στον </a:t>
            </a:r>
            <a:r>
              <a:rPr lang="el-GR" dirty="0" err="1" smtClean="0"/>
              <a:t>ιστότοπό</a:t>
            </a:r>
            <a:r>
              <a:rPr lang="el-GR" dirty="0" smtClean="0"/>
              <a:t> σου. Αυτό μπορείς να το κάνεις συμπεριλαμβάνοντας στο </a:t>
            </a:r>
            <a:r>
              <a:rPr lang="el-GR" dirty="0" err="1" smtClean="0"/>
              <a:t>sitemap</a:t>
            </a:r>
            <a:r>
              <a:rPr lang="el-GR" dirty="0" smtClean="0"/>
              <a:t> μια ετικέτα που να αναφέρει ποιες σελίδες είναι οι πιο σημαντικές. Συνεπώς τα </a:t>
            </a:r>
            <a:r>
              <a:rPr lang="el-GR" dirty="0" err="1" smtClean="0"/>
              <a:t>crawler</a:t>
            </a:r>
            <a:r>
              <a:rPr lang="el-GR" dirty="0" smtClean="0"/>
              <a:t> </a:t>
            </a:r>
            <a:r>
              <a:rPr lang="el-GR" dirty="0" err="1" smtClean="0"/>
              <a:t>bots</a:t>
            </a:r>
            <a:r>
              <a:rPr lang="el-GR" dirty="0" smtClean="0"/>
              <a:t> θα εστιάσουν στις σελίδες αυτές.</a:t>
            </a:r>
          </a:p>
          <a:p>
            <a:endParaRPr lang="el-GR" dirty="0"/>
          </a:p>
        </p:txBody>
      </p:sp>
      <p:sp>
        <p:nvSpPr>
          <p:cNvPr id="3" name="2 - Τίτλος"/>
          <p:cNvSpPr>
            <a:spLocks noGrp="1"/>
          </p:cNvSpPr>
          <p:nvPr>
            <p:ph type="title"/>
          </p:nvPr>
        </p:nvSpPr>
        <p:spPr>
          <a:xfrm>
            <a:off x="500034" y="571480"/>
            <a:ext cx="8229600" cy="1143000"/>
          </a:xfrm>
        </p:spPr>
        <p:txBody>
          <a:bodyPr>
            <a:normAutofit fontScale="90000"/>
          </a:bodyPr>
          <a:lstStyle/>
          <a:p>
            <a:r>
              <a:rPr lang="el-GR" b="0" dirty="0" smtClean="0"/>
              <a:t>Πώς μπορεί να ωφελήσει ένα XML </a:t>
            </a:r>
            <a:r>
              <a:rPr lang="el-GR" b="0" dirty="0" err="1" smtClean="0"/>
              <a:t>sitemap</a:t>
            </a:r>
            <a:r>
              <a:rPr lang="el-GR" b="0" dirty="0" smtClean="0"/>
              <a:t> το SEO σου;</a:t>
            </a:r>
            <a:br>
              <a:rPr lang="el-GR" b="0" dirty="0" smtClean="0"/>
            </a:b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00042"/>
            <a:ext cx="8229600" cy="5507249"/>
          </a:xfrm>
        </p:spPr>
        <p:txBody>
          <a:bodyPr>
            <a:normAutofit fontScale="77500" lnSpcReduction="20000"/>
          </a:bodyPr>
          <a:lstStyle/>
          <a:p>
            <a:r>
              <a:rPr lang="el-GR" dirty="0" smtClean="0"/>
              <a:t> Βοηθά άμεσα και αποτελεσματικά τις μηχανές αναζήτησης στην διαδικασία του </a:t>
            </a:r>
            <a:r>
              <a:rPr lang="el-GR" dirty="0" err="1" smtClean="0"/>
              <a:t>indexing</a:t>
            </a:r>
            <a:r>
              <a:rPr lang="el-GR" dirty="0" smtClean="0"/>
              <a:t>. Οι μηχανές αναζήτησης μπορούν πλέον πολύ γρήγορα να ανακαλύπτουν και να καταχωρούν πληροφορίες και στοιχεία για νέες σελίδες. Αυτό τους επιτρέπει να μας δίνουν σχετικά και υψηλής ποιότητας αποτελέσματα όταν κάνουμε μια αναζήτηση. Ένα </a:t>
            </a:r>
            <a:r>
              <a:rPr lang="el-GR" dirty="0" err="1" smtClean="0"/>
              <a:t>sitemap</a:t>
            </a:r>
            <a:r>
              <a:rPr lang="el-GR" dirty="0" smtClean="0"/>
              <a:t> συμβάλλει σημαντικά στο να καταγράψουν οι μηχανές αναζήτησης τα στοιχεία των σελίδων σου</a:t>
            </a:r>
            <a:r>
              <a:rPr lang="el-GR" dirty="0" smtClean="0"/>
              <a:t>.</a:t>
            </a:r>
            <a:endParaRPr lang="en-US" dirty="0" smtClean="0"/>
          </a:p>
          <a:p>
            <a:endParaRPr lang="el-GR" dirty="0" smtClean="0"/>
          </a:p>
          <a:p>
            <a:r>
              <a:rPr lang="el-GR" dirty="0" smtClean="0"/>
              <a:t>•Το </a:t>
            </a:r>
            <a:r>
              <a:rPr lang="el-GR" dirty="0" smtClean="0"/>
              <a:t>XML </a:t>
            </a:r>
            <a:r>
              <a:rPr lang="el-GR" dirty="0" err="1" smtClean="0"/>
              <a:t>sitemap</a:t>
            </a:r>
            <a:r>
              <a:rPr lang="el-GR" dirty="0" smtClean="0"/>
              <a:t> παρέχει στις μηχανές αναζήτησης πολλές επιπλέον πληροφορίες σχετικά με το </a:t>
            </a:r>
            <a:r>
              <a:rPr lang="el-GR" dirty="0" err="1" smtClean="0"/>
              <a:t>website</a:t>
            </a:r>
            <a:r>
              <a:rPr lang="el-GR" dirty="0" smtClean="0"/>
              <a:t> σου. Μπορείς να συμπεριλάβεις προαιρετικές ετικέτες οι οποίες δίνουν στις μηχανές αναζήτησης περισσότερα δεδομένα ώστε να κάνουν </a:t>
            </a:r>
            <a:r>
              <a:rPr lang="el-GR" dirty="0" err="1" smtClean="0"/>
              <a:t>crawl</a:t>
            </a:r>
            <a:r>
              <a:rPr lang="el-GR" dirty="0" smtClean="0"/>
              <a:t> τον </a:t>
            </a:r>
            <a:r>
              <a:rPr lang="el-GR" dirty="0" err="1" smtClean="0"/>
              <a:t>ιστότοπο</a:t>
            </a:r>
            <a:r>
              <a:rPr lang="el-GR" dirty="0" smtClean="0"/>
              <a:t> ευκολότερα. Για παράδειγμα, το “</a:t>
            </a:r>
            <a:r>
              <a:rPr lang="el-GR" dirty="0" err="1" smtClean="0"/>
              <a:t>changefreq</a:t>
            </a:r>
            <a:r>
              <a:rPr lang="el-GR" dirty="0" smtClean="0"/>
              <a:t>” δείχνει στο </a:t>
            </a:r>
            <a:r>
              <a:rPr lang="el-GR" dirty="0" err="1" smtClean="0"/>
              <a:t>bot</a:t>
            </a:r>
            <a:r>
              <a:rPr lang="el-GR" dirty="0" smtClean="0"/>
              <a:t> πόσο συχνά ενημερώνεται η σελίδα </a:t>
            </a:r>
            <a:r>
              <a:rPr lang="el-GR" dirty="0" err="1" smtClean="0"/>
              <a:t>σου,ενώ</a:t>
            </a:r>
            <a:r>
              <a:rPr lang="el-GR" dirty="0" smtClean="0"/>
              <a:t> το “</a:t>
            </a:r>
            <a:r>
              <a:rPr lang="el-GR" dirty="0" err="1" smtClean="0"/>
              <a:t>lastmod</a:t>
            </a:r>
            <a:r>
              <a:rPr lang="el-GR" dirty="0" smtClean="0"/>
              <a:t>” λέει στη μηχανή αναζήτησης πότε την άλλαξες τελευταία φορά.</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571480"/>
            <a:ext cx="8229600" cy="5435811"/>
          </a:xfrm>
        </p:spPr>
        <p:txBody>
          <a:bodyPr>
            <a:normAutofit fontScale="85000" lnSpcReduction="20000"/>
          </a:bodyPr>
          <a:lstStyle/>
          <a:p>
            <a:r>
              <a:rPr lang="el-GR" dirty="0" smtClean="0"/>
              <a:t> Ένα </a:t>
            </a:r>
            <a:r>
              <a:rPr lang="el-GR" dirty="0" err="1" smtClean="0"/>
              <a:t>sitemap</a:t>
            </a:r>
            <a:r>
              <a:rPr lang="el-GR" dirty="0" smtClean="0"/>
              <a:t> όμως παρέχει και σε σένα πληροφορίες σχετικά με τη δραστηριότητα του </a:t>
            </a:r>
            <a:r>
              <a:rPr lang="el-GR" dirty="0" err="1" smtClean="0"/>
              <a:t>Googlebot</a:t>
            </a:r>
            <a:r>
              <a:rPr lang="el-GR" dirty="0" smtClean="0"/>
              <a:t>, μέσω του </a:t>
            </a:r>
            <a:r>
              <a:rPr lang="el-GR" dirty="0" err="1" smtClean="0"/>
              <a:t>Google</a:t>
            </a:r>
            <a:r>
              <a:rPr lang="el-GR" dirty="0" smtClean="0"/>
              <a:t> </a:t>
            </a:r>
            <a:r>
              <a:rPr lang="el-GR" dirty="0" err="1" smtClean="0"/>
              <a:t>Webmaster</a:t>
            </a:r>
            <a:r>
              <a:rPr lang="el-GR" dirty="0" smtClean="0"/>
              <a:t>. Πρόκειται για ένα δωρεάν εργαλείο που σε βοηθά να εκτιμήσεις και να διατηρήσεις την απόδοση της ιστοσελίδας σου στα αποτελέσματα αναζήτησης</a:t>
            </a:r>
            <a:r>
              <a:rPr lang="el-GR" dirty="0" smtClean="0"/>
              <a:t>.</a:t>
            </a:r>
            <a:endParaRPr lang="en-US" dirty="0" smtClean="0"/>
          </a:p>
          <a:p>
            <a:endParaRPr lang="el-GR" dirty="0" smtClean="0"/>
          </a:p>
          <a:p>
            <a:r>
              <a:rPr lang="el-GR" dirty="0" smtClean="0"/>
              <a:t>• Ένα XML </a:t>
            </a:r>
            <a:r>
              <a:rPr lang="el-GR" dirty="0" err="1" smtClean="0"/>
              <a:t>sitemap</a:t>
            </a:r>
            <a:r>
              <a:rPr lang="el-GR" dirty="0" smtClean="0"/>
              <a:t> έχει τη δυνατότητα να αφαιρέσει διπλότυπα από τον </a:t>
            </a:r>
            <a:r>
              <a:rPr lang="el-GR" dirty="0" err="1" smtClean="0"/>
              <a:t>ιστότοπό</a:t>
            </a:r>
            <a:r>
              <a:rPr lang="el-GR" dirty="0" smtClean="0"/>
              <a:t> σου. Μπορεί, χωρίς να το έχεις καταλάβει, να έχεις διπλό περιεχόμενο στο </a:t>
            </a:r>
            <a:r>
              <a:rPr lang="el-GR" dirty="0" err="1" smtClean="0"/>
              <a:t>website</a:t>
            </a:r>
            <a:r>
              <a:rPr lang="el-GR" dirty="0" smtClean="0"/>
              <a:t> σου. Αυτά είναι κακά νέα για το SEO σου. Χρησιμοποιώντας ένα </a:t>
            </a:r>
            <a:r>
              <a:rPr lang="el-GR" dirty="0" err="1" smtClean="0"/>
              <a:t>sitemap</a:t>
            </a:r>
            <a:r>
              <a:rPr lang="el-GR" dirty="0" smtClean="0"/>
              <a:t> όμως, το διπλό περιεχόμενο αφαιρείται</a:t>
            </a:r>
            <a:r>
              <a:rPr lang="el-GR" dirty="0" smtClean="0"/>
              <a:t>.</a:t>
            </a:r>
            <a:endParaRPr lang="en-US" dirty="0" smtClean="0"/>
          </a:p>
          <a:p>
            <a:endParaRPr lang="el-GR" dirty="0" smtClean="0"/>
          </a:p>
          <a:p>
            <a:r>
              <a:rPr lang="el-GR" dirty="0" smtClean="0"/>
              <a:t>• Βοηθά τους μεγάλους </a:t>
            </a:r>
            <a:r>
              <a:rPr lang="el-GR" dirty="0" err="1" smtClean="0"/>
              <a:t>ιστότοπους</a:t>
            </a:r>
            <a:r>
              <a:rPr lang="el-GR" dirty="0" smtClean="0"/>
              <a:t>, με πολύ περιεχόμενο, να οργανώσουν το </a:t>
            </a:r>
            <a:r>
              <a:rPr lang="el-GR" dirty="0" err="1" smtClean="0"/>
              <a:t>indexing</a:t>
            </a:r>
            <a:r>
              <a:rPr lang="el-GR" dirty="0" smtClean="0"/>
              <a:t> τους με τρόπο που θα προσελκύσει τις μηχανές αναζήτησης.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endParaRPr lang="en-US" dirty="0" smtClean="0"/>
          </a:p>
          <a:p>
            <a:pPr>
              <a:buNone/>
            </a:pPr>
            <a:r>
              <a:rPr lang="el-GR" dirty="0" smtClean="0"/>
              <a:t>1</a:t>
            </a:r>
            <a:r>
              <a:rPr lang="el-GR" dirty="0" smtClean="0"/>
              <a:t>. </a:t>
            </a:r>
            <a:r>
              <a:rPr lang="el-GR" dirty="0" smtClean="0">
                <a:hlinkClick r:id="rId2"/>
              </a:rPr>
              <a:t>XML-</a:t>
            </a:r>
            <a:r>
              <a:rPr lang="el-GR" dirty="0" err="1" smtClean="0">
                <a:hlinkClick r:id="rId2"/>
              </a:rPr>
              <a:t>sitemaps.com</a:t>
            </a:r>
            <a:endParaRPr lang="en-US" dirty="0" smtClean="0"/>
          </a:p>
          <a:p>
            <a:pPr>
              <a:buNone/>
            </a:pPr>
            <a:endParaRPr lang="el-GR" dirty="0" smtClean="0"/>
          </a:p>
          <a:p>
            <a:r>
              <a:rPr lang="el-GR" dirty="0" smtClean="0"/>
              <a:t>Μπες στο XML-</a:t>
            </a:r>
            <a:r>
              <a:rPr lang="el-GR" dirty="0" err="1" smtClean="0"/>
              <a:t>sitemaps.com</a:t>
            </a:r>
            <a:r>
              <a:rPr lang="el-GR" dirty="0" smtClean="0"/>
              <a:t> και βάλε το URL του </a:t>
            </a:r>
            <a:r>
              <a:rPr lang="el-GR" dirty="0" err="1" smtClean="0"/>
              <a:t>website</a:t>
            </a:r>
            <a:r>
              <a:rPr lang="el-GR" dirty="0" smtClean="0"/>
              <a:t> σου στο σχετικό πεδίο. Με το που πατήσεις το κουμπί “</a:t>
            </a:r>
            <a:r>
              <a:rPr lang="el-GR" dirty="0" err="1" smtClean="0"/>
              <a:t>start</a:t>
            </a:r>
            <a:r>
              <a:rPr lang="el-GR" dirty="0" smtClean="0"/>
              <a:t>”, θα αρχίζει να “</a:t>
            </a:r>
            <a:r>
              <a:rPr lang="el-GR" dirty="0" err="1" smtClean="0"/>
              <a:t>σκανάρεται</a:t>
            </a:r>
            <a:r>
              <a:rPr lang="el-GR" dirty="0" smtClean="0"/>
              <a:t>” το </a:t>
            </a:r>
            <a:r>
              <a:rPr lang="el-GR" dirty="0" err="1" smtClean="0"/>
              <a:t>site</a:t>
            </a:r>
            <a:r>
              <a:rPr lang="el-GR" dirty="0" smtClean="0"/>
              <a:t> σου και να δημιουργείται το αρχείο. Μόλις είναι έτοιμο, απλά το προσθέτεις στο </a:t>
            </a:r>
            <a:r>
              <a:rPr lang="el-GR" dirty="0" err="1" smtClean="0"/>
              <a:t>Google</a:t>
            </a:r>
            <a:r>
              <a:rPr lang="el-GR" dirty="0" smtClean="0"/>
              <a:t> </a:t>
            </a:r>
            <a:r>
              <a:rPr lang="el-GR" dirty="0" err="1" smtClean="0"/>
              <a:t>Search</a:t>
            </a:r>
            <a:r>
              <a:rPr lang="el-GR" dirty="0" smtClean="0"/>
              <a:t> </a:t>
            </a:r>
            <a:r>
              <a:rPr lang="el-GR" dirty="0" err="1" smtClean="0"/>
              <a:t>Console</a:t>
            </a:r>
            <a:r>
              <a:rPr lang="el-GR" dirty="0" smtClean="0"/>
              <a:t> σου! Διατίθεται δωρεάν για </a:t>
            </a:r>
            <a:r>
              <a:rPr lang="el-GR" dirty="0" err="1" smtClean="0"/>
              <a:t>sites</a:t>
            </a:r>
            <a:r>
              <a:rPr lang="el-GR" dirty="0" smtClean="0"/>
              <a:t> που αποτελούν από 500 σελίδες και κάτω.</a:t>
            </a:r>
          </a:p>
          <a:p>
            <a:endParaRPr lang="el-GR" dirty="0"/>
          </a:p>
        </p:txBody>
      </p:sp>
      <p:sp>
        <p:nvSpPr>
          <p:cNvPr id="3" name="2 - Τίτλος"/>
          <p:cNvSpPr>
            <a:spLocks noGrp="1"/>
          </p:cNvSpPr>
          <p:nvPr>
            <p:ph type="title"/>
          </p:nvPr>
        </p:nvSpPr>
        <p:spPr>
          <a:xfrm>
            <a:off x="500034" y="571480"/>
            <a:ext cx="8229600" cy="1143000"/>
          </a:xfrm>
        </p:spPr>
        <p:txBody>
          <a:bodyPr>
            <a:normAutofit fontScale="90000"/>
          </a:bodyPr>
          <a:lstStyle/>
          <a:p>
            <a:r>
              <a:rPr lang="el-GR" dirty="0" smtClean="0"/>
              <a:t>8 εργαλεία για να φτιάξεις το </a:t>
            </a:r>
            <a:r>
              <a:rPr lang="el-GR" dirty="0" err="1" smtClean="0"/>
              <a:t>sitemap</a:t>
            </a:r>
            <a:r>
              <a:rPr lang="el-GR" dirty="0" smtClean="0"/>
              <a:t> σου</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TotalTime>
  <Words>361</Words>
  <Application>Microsoft Office PowerPoint</Application>
  <PresentationFormat>Προβολή στην οθόνη (4:3)</PresentationFormat>
  <Paragraphs>69</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Συγκέντρωση</vt:lpstr>
      <vt:lpstr>XML sitemap </vt:lpstr>
      <vt:lpstr>Τι είναι το XML Sitemap; </vt:lpstr>
      <vt:lpstr>Πώς λειτουργεί;</vt:lpstr>
      <vt:lpstr>Γιατί το χρειάζεστε;</vt:lpstr>
      <vt:lpstr>Διαφάνεια 5</vt:lpstr>
      <vt:lpstr>Πώς μπορεί να ωφελήσει ένα XML sitemap το SEO σου; </vt:lpstr>
      <vt:lpstr>Διαφάνεια 7</vt:lpstr>
      <vt:lpstr>Διαφάνεια 8</vt:lpstr>
      <vt:lpstr>8 εργαλεία για να φτιάξεις το sitemap σου </vt:lpstr>
      <vt:lpstr>Διαφάνεια 10</vt:lpstr>
      <vt:lpstr>Διαφάνεια 11</vt:lpstr>
      <vt:lpstr>Διαφάνεια 12</vt:lpstr>
      <vt:lpstr>Διαφάνεια 13</vt:lpstr>
      <vt:lpstr>Διαφάνεια 14</vt:lpstr>
      <vt:lpstr>Διαφάνεια 15</vt:lpstr>
      <vt:lpstr>Διαφάνεια 16</vt:lpstr>
      <vt:lpstr>Πώς λειτουργει η αναζητηση της Google (σύντομη εκδοχή)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 sitemap</dc:title>
  <dc:creator>dell 15-5100</dc:creator>
  <cp:lastModifiedBy>dell 15-5100</cp:lastModifiedBy>
  <cp:revision>5</cp:revision>
  <dcterms:created xsi:type="dcterms:W3CDTF">2024-12-11T08:09:12Z</dcterms:created>
  <dcterms:modified xsi:type="dcterms:W3CDTF">2024-12-11T08:53:59Z</dcterms:modified>
</cp:coreProperties>
</file>