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8D1DE1B8-6EA8-4975-8262-1AE8A0D5A6A8}" type="datetimeFigureOut">
              <a:rPr lang="el-GR" smtClean="0"/>
              <a:t>24/1/2025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8CDFD01-D742-4E7A-934E-2199D417BB66}" type="slidenum">
              <a:rPr lang="el-GR" smtClean="0"/>
              <a:t>‹#›</a:t>
            </a:fld>
            <a:endParaRPr lang="el-G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D1DE1B8-6EA8-4975-8262-1AE8A0D5A6A8}" type="datetimeFigureOut">
              <a:rPr lang="el-GR" smtClean="0"/>
              <a:t>24/1/2025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D1DE1B8-6EA8-4975-8262-1AE8A0D5A6A8}" type="datetimeFigureOut">
              <a:rPr lang="el-GR" smtClean="0"/>
              <a:t>24/1/2025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D1DE1B8-6EA8-4975-8262-1AE8A0D5A6A8}" type="datetimeFigureOut">
              <a:rPr lang="el-GR" smtClean="0"/>
              <a:t>24/1/2025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95" name="Title 94"/>
          <p:cNvSpPr>
            <a:spLocks noGrp="1"/>
          </p:cNvSpPr>
          <p:nvPr>
            <p:ph type="title"/>
          </p:nvPr>
        </p:nvSpPr>
        <p:spPr>
          <a:xfrm>
            <a:off x="457200" y="4463568"/>
            <a:ext cx="8305800" cy="1143000"/>
          </a:xfrm>
        </p:spPr>
        <p:txBody>
          <a:bodyPr/>
          <a:lstStyle/>
          <a:p>
            <a:r>
              <a:rPr lang="el-GR" smtClean="0"/>
              <a:t>Στυλ κύριου τίτλου</a:t>
            </a:r>
            <a:endParaRPr lang="en-US"/>
          </a:p>
        </p:txBody>
      </p:sp>
      <p:sp>
        <p:nvSpPr>
          <p:cNvPr id="2" name="Date Placeholder 1"/>
          <p:cNvSpPr>
            <a:spLocks noGrp="1"/>
          </p:cNvSpPr>
          <p:nvPr>
            <p:ph type="dt" sz="half" idx="10"/>
          </p:nvPr>
        </p:nvSpPr>
        <p:spPr/>
        <p:txBody>
          <a:bodyPr/>
          <a:lstStyle/>
          <a:p>
            <a:fld id="{8D1DE1B8-6EA8-4975-8262-1AE8A0D5A6A8}" type="datetimeFigureOut">
              <a:rPr lang="el-GR" smtClean="0"/>
              <a:t>24/1/2025</a:t>
            </a:fld>
            <a:endParaRPr lang="el-GR"/>
          </a:p>
        </p:txBody>
      </p:sp>
      <p:sp>
        <p:nvSpPr>
          <p:cNvPr id="91" name="Footer Placeholder 90"/>
          <p:cNvSpPr>
            <a:spLocks noGrp="1"/>
          </p:cNvSpPr>
          <p:nvPr>
            <p:ph type="ftr" sz="quarter" idx="11"/>
          </p:nvPr>
        </p:nvSpPr>
        <p:spPr/>
        <p:txBody>
          <a:bodyPr/>
          <a:lstStyle/>
          <a:p>
            <a:endParaRPr lang="el-GR"/>
          </a:p>
        </p:txBody>
      </p:sp>
      <p:sp>
        <p:nvSpPr>
          <p:cNvPr id="92" name="Slide Number Placeholder 91"/>
          <p:cNvSpPr>
            <a:spLocks noGrp="1"/>
          </p:cNvSpPr>
          <p:nvPr>
            <p:ph type="sldNum" sz="quarter" idx="12"/>
          </p:nvPr>
        </p:nvSpPr>
        <p:spPr/>
        <p:txBody>
          <a:bodyPr/>
          <a:lstStyle/>
          <a:p>
            <a:fld id="{E8CDFD01-D742-4E7A-934E-2199D417BB66}"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4"/>
          <p:cNvSpPr>
            <a:spLocks noGrp="1"/>
          </p:cNvSpPr>
          <p:nvPr>
            <p:ph type="dt" sz="half" idx="10"/>
          </p:nvPr>
        </p:nvSpPr>
        <p:spPr/>
        <p:txBody>
          <a:bodyPr/>
          <a:lstStyle/>
          <a:p>
            <a:fld id="{8D1DE1B8-6EA8-4975-8262-1AE8A0D5A6A8}" type="datetimeFigureOut">
              <a:rPr lang="el-GR" smtClean="0"/>
              <a:t>24/1/2025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8D1DE1B8-6EA8-4975-8262-1AE8A0D5A6A8}" type="datetimeFigureOut">
              <a:rPr lang="el-GR" smtClean="0"/>
              <a:t>24/1/2025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8D1DE1B8-6EA8-4975-8262-1AE8A0D5A6A8}" type="datetimeFigureOut">
              <a:rPr lang="el-GR" smtClean="0"/>
              <a:t>24/1/2025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DE1B8-6EA8-4975-8262-1AE8A0D5A6A8}" type="datetimeFigureOut">
              <a:rPr lang="el-GR" smtClean="0"/>
              <a:t>24/1/2025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8CDFD01-D742-4E7A-934E-2199D417BB6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D1DE1B8-6EA8-4975-8262-1AE8A0D5A6A8}" type="datetimeFigureOut">
              <a:rPr lang="el-GR" smtClean="0"/>
              <a:t>24/1/2025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8CDFD01-D742-4E7A-934E-2199D417BB66}" type="slidenum">
              <a:rPr lang="el-GR" smtClean="0"/>
              <a:t>‹#›</a:t>
            </a:fld>
            <a:endParaRPr lang="el-G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5" name="Date Placeholder 4"/>
          <p:cNvSpPr>
            <a:spLocks noGrp="1"/>
          </p:cNvSpPr>
          <p:nvPr>
            <p:ph type="dt" sz="half" idx="10"/>
          </p:nvPr>
        </p:nvSpPr>
        <p:spPr/>
        <p:txBody>
          <a:bodyPr/>
          <a:lstStyle/>
          <a:p>
            <a:fld id="{8D1DE1B8-6EA8-4975-8262-1AE8A0D5A6A8}" type="datetimeFigureOut">
              <a:rPr lang="el-GR" smtClean="0"/>
              <a:t>24/1/2025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8CDFD01-D742-4E7A-934E-2199D417BB66}" type="slidenum">
              <a:rPr lang="el-GR" smtClean="0"/>
              <a:t>‹#›</a:t>
            </a:fld>
            <a:endParaRPr lang="el-G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8D1DE1B8-6EA8-4975-8262-1AE8A0D5A6A8}" type="datetimeFigureOut">
              <a:rPr lang="el-GR" smtClean="0"/>
              <a:t>24/1/2025</a:t>
            </a:fld>
            <a:endParaRPr lang="el-G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E8CDFD01-D742-4E7A-934E-2199D417BB66}"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ΤΡΟΦΟΓΝΩΣΙΑ ΚΑΙ ΕΔΕΣΜΑΤΟΛΟΓΙΟ</a:t>
            </a:r>
            <a:endParaRPr lang="el-GR" dirty="0"/>
          </a:p>
        </p:txBody>
      </p:sp>
      <p:sp>
        <p:nvSpPr>
          <p:cNvPr id="3" name="Υπότιτλος 2"/>
          <p:cNvSpPr>
            <a:spLocks noGrp="1"/>
          </p:cNvSpPr>
          <p:nvPr>
            <p:ph type="subTitle" idx="1"/>
          </p:nvPr>
        </p:nvSpPr>
        <p:spPr/>
        <p:txBody>
          <a:bodyPr/>
          <a:lstStyle/>
          <a:p>
            <a:r>
              <a:rPr lang="el-GR" dirty="0" smtClean="0"/>
              <a:t>ΓΛΥΚΑΝΤΙΚΕΣ ΥΛΕΣ</a:t>
            </a:r>
            <a:endParaRPr lang="el-GR" dirty="0"/>
          </a:p>
        </p:txBody>
      </p:sp>
    </p:spTree>
    <p:extLst>
      <p:ext uri="{BB962C8B-B14F-4D97-AF65-F5344CB8AC3E}">
        <p14:creationId xmlns:p14="http://schemas.microsoft.com/office/powerpoint/2010/main" val="35214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pPr>
              <a:lnSpc>
                <a:spcPct val="115000"/>
              </a:lnSpc>
              <a:spcAft>
                <a:spcPts val="1000"/>
              </a:spcAft>
            </a:pPr>
            <a:r>
              <a:rPr lang="el-GR" b="1" dirty="0">
                <a:latin typeface="Times New Roman"/>
                <a:ea typeface="Times New Roman"/>
                <a:cs typeface="Times New Roman"/>
              </a:rPr>
              <a:t>Τα είδη των γλυκαντικών υλών:</a:t>
            </a:r>
            <a:endParaRPr lang="el-GR" sz="1800" dirty="0">
              <a:ea typeface="Calibri"/>
              <a:cs typeface="Times New Roman"/>
            </a:endParaRPr>
          </a:p>
          <a:p>
            <a:pPr marL="0" lvl="0" indent="0">
              <a:lnSpc>
                <a:spcPct val="115000"/>
              </a:lnSpc>
              <a:spcAft>
                <a:spcPts val="1000"/>
              </a:spcAft>
              <a:buNone/>
              <a:tabLst>
                <a:tab pos="457200" algn="l"/>
              </a:tabLst>
            </a:pPr>
            <a:r>
              <a:rPr lang="el-GR" b="1" dirty="0" smtClean="0">
                <a:latin typeface="Times New Roman"/>
                <a:ea typeface="Times New Roman"/>
                <a:cs typeface="Times New Roman"/>
              </a:rPr>
              <a:t>   2 Τεχνητές </a:t>
            </a:r>
            <a:r>
              <a:rPr lang="el-GR" b="1" dirty="0">
                <a:latin typeface="Times New Roman"/>
                <a:ea typeface="Times New Roman"/>
                <a:cs typeface="Times New Roman"/>
              </a:rPr>
              <a:t>γλυκαντικές ύλες</a:t>
            </a:r>
            <a:endParaRPr lang="el-GR" sz="20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Ασπαρτάμη</a:t>
            </a:r>
            <a:r>
              <a:rPr lang="el-GR" b="1" dirty="0">
                <a:latin typeface="Times New Roman"/>
                <a:ea typeface="Times New Roman"/>
                <a:cs typeface="Times New Roman"/>
              </a:rPr>
              <a:t>:</a:t>
            </a:r>
            <a:r>
              <a:rPr lang="el-GR" dirty="0">
                <a:latin typeface="Times New Roman"/>
                <a:ea typeface="Times New Roman"/>
                <a:cs typeface="Times New Roman"/>
              </a:rPr>
              <a:t> Έχει πολύ μεγαλύτερη γλυκύτητα από τη ζάχαρη, αλλά περιέχει σχεδόν μηδενικές θερμίδες. Χρησιμοποιείται σε πολλά "</a:t>
            </a:r>
            <a:r>
              <a:rPr lang="el-GR" dirty="0" err="1">
                <a:latin typeface="Times New Roman"/>
                <a:ea typeface="Times New Roman"/>
                <a:cs typeface="Times New Roman"/>
              </a:rPr>
              <a:t>light</a:t>
            </a:r>
            <a:r>
              <a:rPr lang="el-GR" dirty="0">
                <a:latin typeface="Times New Roman"/>
                <a:ea typeface="Times New Roman"/>
                <a:cs typeface="Times New Roman"/>
              </a:rPr>
              <a:t>" προϊόντα και αναψυκτικά.</a:t>
            </a:r>
            <a:endParaRPr lang="el-GR" sz="18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a:latin typeface="Times New Roman"/>
                <a:ea typeface="Times New Roman"/>
                <a:cs typeface="Times New Roman"/>
              </a:rPr>
              <a:t>Σακχαρίνη:</a:t>
            </a:r>
            <a:r>
              <a:rPr lang="el-GR" dirty="0">
                <a:latin typeface="Times New Roman"/>
                <a:ea typeface="Times New Roman"/>
                <a:cs typeface="Times New Roman"/>
              </a:rPr>
              <a:t> Μια από τις πρώτες τεχνητές γλυκαντικές ύλες, χωρίς θερμίδες, που έχει γίνει δημοφιλής εδώ και πολλές δεκαετίες. Χρησιμοποιείται κυρίως σε ποτά και τρόφιμα που απαιτούν χαμηλές θερμίδες.</a:t>
            </a:r>
            <a:endParaRPr lang="el-GR" sz="18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Ακεσουλφάμη</a:t>
            </a:r>
            <a:r>
              <a:rPr lang="el-GR" b="1" dirty="0">
                <a:latin typeface="Times New Roman"/>
                <a:ea typeface="Times New Roman"/>
                <a:cs typeface="Times New Roman"/>
              </a:rPr>
              <a:t> Κ:</a:t>
            </a:r>
            <a:r>
              <a:rPr lang="el-GR" dirty="0">
                <a:latin typeface="Times New Roman"/>
                <a:ea typeface="Times New Roman"/>
                <a:cs typeface="Times New Roman"/>
              </a:rPr>
              <a:t> Χρησιμοποιείται συνήθως σε συνδυασμό με άλλες γλυκαντικές ύλες, καθώς έχει γλυκύτητα, αλλά η γεύση της μπορεί να είναι λίγο πικρή.</a:t>
            </a:r>
            <a:endParaRPr lang="el-GR" sz="1800" dirty="0">
              <a:ea typeface="Calibri"/>
              <a:cs typeface="Times New Roman"/>
            </a:endParaRPr>
          </a:p>
          <a:p>
            <a:endParaRPr lang="el-GR" dirty="0"/>
          </a:p>
        </p:txBody>
      </p:sp>
    </p:spTree>
    <p:extLst>
      <p:ext uri="{BB962C8B-B14F-4D97-AF65-F5344CB8AC3E}">
        <p14:creationId xmlns:p14="http://schemas.microsoft.com/office/powerpoint/2010/main" val="308811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b="1" dirty="0">
                <a:latin typeface="Times New Roman"/>
                <a:ea typeface="Times New Roman"/>
                <a:cs typeface="Times New Roman"/>
              </a:rPr>
              <a:t>Τα είδη των γλυκαντικών υλών:</a:t>
            </a:r>
            <a:endParaRPr lang="el-GR" sz="1800" dirty="0">
              <a:ea typeface="Calibri"/>
              <a:cs typeface="Times New Roman"/>
            </a:endParaRPr>
          </a:p>
          <a:p>
            <a:pPr marL="0" lvl="0" indent="0">
              <a:lnSpc>
                <a:spcPct val="115000"/>
              </a:lnSpc>
              <a:spcAft>
                <a:spcPts val="1000"/>
              </a:spcAft>
              <a:buNone/>
              <a:tabLst>
                <a:tab pos="457200" algn="l"/>
              </a:tabLst>
            </a:pPr>
            <a:r>
              <a:rPr lang="el-GR" b="1" dirty="0" smtClean="0">
                <a:latin typeface="Times New Roman"/>
                <a:ea typeface="Times New Roman"/>
                <a:cs typeface="Times New Roman"/>
              </a:rPr>
              <a:t> 3  </a:t>
            </a:r>
            <a:r>
              <a:rPr lang="el-GR" b="1" dirty="0">
                <a:latin typeface="Times New Roman"/>
                <a:ea typeface="Times New Roman"/>
                <a:cs typeface="Times New Roman"/>
              </a:rPr>
              <a:t>Αλκοόλες σακχάρου (</a:t>
            </a:r>
            <a:r>
              <a:rPr lang="el-GR" b="1" dirty="0" err="1">
                <a:latin typeface="Times New Roman"/>
                <a:ea typeface="Times New Roman"/>
                <a:cs typeface="Times New Roman"/>
              </a:rPr>
              <a:t>ζαχαρόλες</a:t>
            </a:r>
            <a:r>
              <a:rPr lang="el-GR" b="1" dirty="0">
                <a:latin typeface="Times New Roman"/>
                <a:ea typeface="Times New Roman"/>
                <a:cs typeface="Times New Roman"/>
              </a:rPr>
              <a:t>)</a:t>
            </a:r>
            <a:endParaRPr lang="el-GR" sz="20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Ξυλιτόλη</a:t>
            </a:r>
            <a:r>
              <a:rPr lang="el-GR" b="1" dirty="0">
                <a:latin typeface="Times New Roman"/>
                <a:ea typeface="Times New Roman"/>
                <a:cs typeface="Times New Roman"/>
              </a:rPr>
              <a:t>:</a:t>
            </a:r>
            <a:r>
              <a:rPr lang="el-GR" dirty="0">
                <a:latin typeface="Times New Roman"/>
                <a:ea typeface="Times New Roman"/>
                <a:cs typeface="Times New Roman"/>
              </a:rPr>
              <a:t> Έχει περίπου 60-70% της γλυκύτητας της ζάχαρης, αλλά με λιγότερες θερμίδες και χωρίς να προκαλεί αύξηση του σακχάρου στο αίμα. Συχνά χρησιμοποιείται σε τσίχλες και γλυκίσματα.</a:t>
            </a:r>
            <a:endParaRPr lang="el-GR" sz="18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Ερυθριτόλη</a:t>
            </a:r>
            <a:r>
              <a:rPr lang="el-GR" b="1" dirty="0">
                <a:latin typeface="Times New Roman"/>
                <a:ea typeface="Times New Roman"/>
                <a:cs typeface="Times New Roman"/>
              </a:rPr>
              <a:t>:</a:t>
            </a:r>
            <a:r>
              <a:rPr lang="el-GR" dirty="0">
                <a:latin typeface="Times New Roman"/>
                <a:ea typeface="Times New Roman"/>
                <a:cs typeface="Times New Roman"/>
              </a:rPr>
              <a:t> Έχει περίπου 70% της γλυκύτητας της ζάχαρης και σχεδόν μηδενικές θερμίδες. Είναι επίσης γνωστή για την ικανότητά της να μην προκαλεί προβλήματα στο πεπτικό σύστημα.</a:t>
            </a:r>
            <a:endParaRPr lang="el-GR" sz="18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Σορβιτόλη</a:t>
            </a:r>
            <a:r>
              <a:rPr lang="el-GR" b="1" dirty="0">
                <a:latin typeface="Times New Roman"/>
                <a:ea typeface="Times New Roman"/>
                <a:cs typeface="Times New Roman"/>
              </a:rPr>
              <a:t>:</a:t>
            </a:r>
            <a:r>
              <a:rPr lang="el-GR" dirty="0">
                <a:latin typeface="Times New Roman"/>
                <a:ea typeface="Times New Roman"/>
                <a:cs typeface="Times New Roman"/>
              </a:rPr>
              <a:t> Χρησιμοποιείται σε πολλές τροφές και γλυκίσματα χωρίς ζάχαρη. Έχει λιγότερες θερμίδες από τη ζάχαρη, αλλά σε υψηλές ποσότητες μπορεί να προκαλέσει γαστρεντερικές ενοχλήσεις.</a:t>
            </a:r>
            <a:endParaRPr lang="el-GR" sz="1800" dirty="0">
              <a:ea typeface="Calibri"/>
              <a:cs typeface="Times New Roman"/>
            </a:endParaRPr>
          </a:p>
          <a:p>
            <a:pPr marL="0" lvl="0" indent="0">
              <a:lnSpc>
                <a:spcPct val="115000"/>
              </a:lnSpc>
              <a:spcAft>
                <a:spcPts val="1000"/>
              </a:spcAft>
              <a:buNone/>
              <a:tabLst>
                <a:tab pos="457200" algn="l"/>
              </a:tabLst>
            </a:pPr>
            <a:endParaRPr lang="el-GR" dirty="0"/>
          </a:p>
        </p:txBody>
      </p:sp>
    </p:spTree>
    <p:extLst>
      <p:ext uri="{BB962C8B-B14F-4D97-AF65-F5344CB8AC3E}">
        <p14:creationId xmlns:p14="http://schemas.microsoft.com/office/powerpoint/2010/main" val="3535430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b="1" dirty="0">
                <a:latin typeface="Times New Roman"/>
                <a:ea typeface="Times New Roman"/>
                <a:cs typeface="Times New Roman"/>
              </a:rPr>
              <a:t>Τα είδη των γλυκαντικών υλών:</a:t>
            </a:r>
            <a:endParaRPr lang="el-GR" sz="1800" dirty="0">
              <a:ea typeface="Calibri"/>
              <a:cs typeface="Times New Roman"/>
            </a:endParaRPr>
          </a:p>
          <a:p>
            <a:pPr marL="0" lvl="0" indent="0">
              <a:lnSpc>
                <a:spcPct val="115000"/>
              </a:lnSpc>
              <a:spcAft>
                <a:spcPts val="1000"/>
              </a:spcAft>
              <a:buNone/>
              <a:tabLst>
                <a:tab pos="457200" algn="l"/>
              </a:tabLst>
            </a:pPr>
            <a:r>
              <a:rPr lang="el-GR" dirty="0" smtClean="0"/>
              <a:t>  4  </a:t>
            </a:r>
            <a:r>
              <a:rPr lang="el-GR" b="1" dirty="0">
                <a:latin typeface="Times New Roman"/>
                <a:ea typeface="Times New Roman"/>
                <a:cs typeface="Times New Roman"/>
              </a:rPr>
              <a:t>Φυτικές γλυκαντικές ύλες</a:t>
            </a:r>
            <a:endParaRPr lang="el-GR" sz="20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Μονακρίνη</a:t>
            </a:r>
            <a:r>
              <a:rPr lang="el-GR" b="1" dirty="0">
                <a:latin typeface="Times New Roman"/>
                <a:ea typeface="Times New Roman"/>
                <a:cs typeface="Times New Roman"/>
              </a:rPr>
              <a:t> K (</a:t>
            </a:r>
            <a:r>
              <a:rPr lang="el-GR" b="1" dirty="0" err="1">
                <a:latin typeface="Times New Roman"/>
                <a:ea typeface="Times New Roman"/>
                <a:cs typeface="Times New Roman"/>
              </a:rPr>
              <a:t>Monk</a:t>
            </a:r>
            <a:r>
              <a:rPr lang="el-GR" b="1" dirty="0">
                <a:latin typeface="Times New Roman"/>
                <a:ea typeface="Times New Roman"/>
                <a:cs typeface="Times New Roman"/>
              </a:rPr>
              <a:t> </a:t>
            </a:r>
            <a:r>
              <a:rPr lang="el-GR" b="1" dirty="0" err="1">
                <a:latin typeface="Times New Roman"/>
                <a:ea typeface="Times New Roman"/>
                <a:cs typeface="Times New Roman"/>
              </a:rPr>
              <a:t>Fruit</a:t>
            </a:r>
            <a:r>
              <a:rPr lang="el-GR" b="1" dirty="0">
                <a:latin typeface="Times New Roman"/>
                <a:ea typeface="Times New Roman"/>
                <a:cs typeface="Times New Roman"/>
              </a:rPr>
              <a:t>):</a:t>
            </a:r>
            <a:r>
              <a:rPr lang="el-GR" dirty="0">
                <a:latin typeface="Times New Roman"/>
                <a:ea typeface="Times New Roman"/>
                <a:cs typeface="Times New Roman"/>
              </a:rPr>
              <a:t> Προέρχεται από το φυτό </a:t>
            </a:r>
            <a:r>
              <a:rPr lang="el-GR" i="1" dirty="0" err="1">
                <a:latin typeface="Times New Roman"/>
                <a:ea typeface="Times New Roman"/>
                <a:cs typeface="Times New Roman"/>
              </a:rPr>
              <a:t>Siraitia</a:t>
            </a:r>
            <a:r>
              <a:rPr lang="el-GR" i="1" dirty="0">
                <a:latin typeface="Times New Roman"/>
                <a:ea typeface="Times New Roman"/>
                <a:cs typeface="Times New Roman"/>
              </a:rPr>
              <a:t> </a:t>
            </a:r>
            <a:r>
              <a:rPr lang="el-GR" i="1" dirty="0" err="1">
                <a:latin typeface="Times New Roman"/>
                <a:ea typeface="Times New Roman"/>
                <a:cs typeface="Times New Roman"/>
              </a:rPr>
              <a:t>grosvenorii</a:t>
            </a:r>
            <a:r>
              <a:rPr lang="el-GR" dirty="0">
                <a:latin typeface="Times New Roman"/>
                <a:ea typeface="Times New Roman"/>
                <a:cs typeface="Times New Roman"/>
              </a:rPr>
              <a:t> και είναι φυσικό γλυκαντικό χωρίς θερμίδες, που είναι πολύ πιο γλυκό από τη ζάχαρη, με καμία επίδραση στο σάκχαρο του αίματος.</a:t>
            </a:r>
            <a:endParaRPr lang="el-GR" sz="1800" dirty="0">
              <a:ea typeface="Calibri"/>
              <a:cs typeface="Times New Roman"/>
            </a:endParaRPr>
          </a:p>
          <a:p>
            <a:pPr marL="0" lvl="0" indent="0">
              <a:lnSpc>
                <a:spcPct val="115000"/>
              </a:lnSpc>
              <a:spcAft>
                <a:spcPts val="1000"/>
              </a:spcAft>
              <a:buNone/>
              <a:tabLst>
                <a:tab pos="457200" algn="l"/>
              </a:tabLst>
            </a:pPr>
            <a:endParaRPr lang="el-GR" dirty="0"/>
          </a:p>
        </p:txBody>
      </p:sp>
    </p:spTree>
    <p:extLst>
      <p:ext uri="{BB962C8B-B14F-4D97-AF65-F5344CB8AC3E}">
        <p14:creationId xmlns:p14="http://schemas.microsoft.com/office/powerpoint/2010/main" val="2237026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sz="2800" b="1" dirty="0">
                <a:latin typeface="Times New Roman"/>
                <a:ea typeface="Times New Roman"/>
                <a:cs typeface="Times New Roman"/>
              </a:rPr>
              <a:t>Σημαντικά σημεία:</a:t>
            </a:r>
            <a:endParaRPr lang="el-GR" sz="2000" dirty="0">
              <a:ea typeface="Calibri"/>
              <a:cs typeface="Times New Roman"/>
            </a:endParaRPr>
          </a:p>
          <a:p>
            <a:pPr marL="457200" lvl="0" indent="-457200">
              <a:lnSpc>
                <a:spcPct val="115000"/>
              </a:lnSpc>
              <a:spcAft>
                <a:spcPts val="1000"/>
              </a:spcAft>
              <a:buSzPts val="1000"/>
              <a:buFont typeface="+mj-lt"/>
              <a:buAutoNum type="arabicParenR"/>
              <a:tabLst>
                <a:tab pos="457200" algn="l"/>
              </a:tabLst>
            </a:pPr>
            <a:r>
              <a:rPr lang="el-GR" dirty="0">
                <a:latin typeface="Times New Roman"/>
                <a:ea typeface="Times New Roman"/>
                <a:cs typeface="Times New Roman"/>
              </a:rPr>
              <a:t>Οι φυσικές γλυκαντικές ύλες θεωρούνται γενικά ασφαλείς, αλλά η χρήση τους μπορεί να εξαρτάται από την προσωπική προτίμηση και την υγεία του καθενός.</a:t>
            </a:r>
            <a:endParaRPr lang="el-GR" sz="2000" dirty="0">
              <a:ea typeface="Calibri"/>
              <a:cs typeface="Times New Roman"/>
            </a:endParaRPr>
          </a:p>
          <a:p>
            <a:pPr marL="457200" lvl="0" indent="-457200">
              <a:lnSpc>
                <a:spcPct val="115000"/>
              </a:lnSpc>
              <a:spcAft>
                <a:spcPts val="1000"/>
              </a:spcAft>
              <a:buSzPts val="1000"/>
              <a:buFont typeface="+mj-lt"/>
              <a:buAutoNum type="arabicParenR"/>
              <a:tabLst>
                <a:tab pos="457200" algn="l"/>
              </a:tabLst>
            </a:pPr>
            <a:r>
              <a:rPr lang="el-GR" dirty="0">
                <a:latin typeface="Times New Roman"/>
                <a:ea typeface="Times New Roman"/>
                <a:cs typeface="Times New Roman"/>
              </a:rPr>
              <a:t>Οι τεχνητές γλυκαντικές ύλες είναι πολύ πιο γλυκές από τη ζάχαρη και χρησιμοποιούνται σε πολύ μικρότερες ποσότητες.</a:t>
            </a:r>
            <a:endParaRPr lang="el-GR" sz="2000" dirty="0">
              <a:ea typeface="Calibri"/>
              <a:cs typeface="Times New Roman"/>
            </a:endParaRPr>
          </a:p>
          <a:p>
            <a:pPr marL="457200" lvl="0" indent="-457200">
              <a:lnSpc>
                <a:spcPct val="115000"/>
              </a:lnSpc>
              <a:spcAft>
                <a:spcPts val="1000"/>
              </a:spcAft>
              <a:buSzPts val="1000"/>
              <a:buFont typeface="+mj-lt"/>
              <a:buAutoNum type="arabicParenR"/>
              <a:tabLst>
                <a:tab pos="457200" algn="l"/>
              </a:tabLst>
            </a:pPr>
            <a:r>
              <a:rPr lang="el-GR" dirty="0">
                <a:latin typeface="Times New Roman"/>
                <a:ea typeface="Times New Roman"/>
                <a:cs typeface="Times New Roman"/>
              </a:rPr>
              <a:t>Οι αλκοόλες σακχάρου περιέχουν λιγότερες θερμίδες από τη ζάχαρη και μπορούν να είναι ευκολότερα αφομοιώσιμες από το σώμα, αλλά σε μεγάλες ποσότητες ενδέχεται να προκαλέσουν γαστρεντερικές ενοχλήσεις.</a:t>
            </a:r>
            <a:endParaRPr lang="el-GR" sz="2000" dirty="0">
              <a:ea typeface="Calibri"/>
              <a:cs typeface="Times New Roman"/>
            </a:endParaRPr>
          </a:p>
          <a:p>
            <a:pPr marL="0" lvl="0" indent="0">
              <a:lnSpc>
                <a:spcPct val="115000"/>
              </a:lnSpc>
              <a:spcAft>
                <a:spcPts val="1000"/>
              </a:spcAft>
              <a:buNone/>
              <a:tabLst>
                <a:tab pos="457200" algn="l"/>
              </a:tabLst>
            </a:pPr>
            <a:endParaRPr lang="el-GR" dirty="0"/>
          </a:p>
        </p:txBody>
      </p:sp>
    </p:spTree>
    <p:extLst>
      <p:ext uri="{BB962C8B-B14F-4D97-AF65-F5344CB8AC3E}">
        <p14:creationId xmlns:p14="http://schemas.microsoft.com/office/powerpoint/2010/main" val="3710739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sz="2800" b="1" dirty="0">
                <a:latin typeface="Times New Roman"/>
                <a:ea typeface="Times New Roman"/>
                <a:cs typeface="Times New Roman"/>
              </a:rPr>
              <a:t>Σημαντικά σημεία:</a:t>
            </a:r>
            <a:endParaRPr lang="el-GR" sz="2000" dirty="0">
              <a:ea typeface="Calibri"/>
              <a:cs typeface="Times New Roman"/>
            </a:endParaRPr>
          </a:p>
          <a:p>
            <a:pPr>
              <a:lnSpc>
                <a:spcPct val="115000"/>
              </a:lnSpc>
              <a:spcAft>
                <a:spcPts val="1000"/>
              </a:spcAft>
            </a:pPr>
            <a:r>
              <a:rPr lang="el-GR" b="1" i="1" dirty="0">
                <a:latin typeface="Times New Roman"/>
                <a:ea typeface="Times New Roman"/>
                <a:cs typeface="Times New Roman"/>
              </a:rPr>
              <a:t>Η ιστορία των γλυκαντικών υλών συνεχώς εξελίσσεται, και οι σύγχρονες τάσεις δείχνουν μια στροφή προς πιο φυσικές, χαμηλών θερμίδων και ασφαλείς επιλογές.</a:t>
            </a:r>
            <a:endParaRPr lang="el-GR" sz="2000" b="1" i="1" dirty="0">
              <a:ea typeface="Calibri"/>
              <a:cs typeface="Times New Roman"/>
            </a:endParaRPr>
          </a:p>
          <a:p>
            <a:pPr marL="0" lvl="0" indent="0">
              <a:lnSpc>
                <a:spcPct val="115000"/>
              </a:lnSpc>
              <a:spcAft>
                <a:spcPts val="1000"/>
              </a:spcAft>
              <a:buNone/>
              <a:tabLst>
                <a:tab pos="457200" algn="l"/>
              </a:tabLst>
            </a:pPr>
            <a:endParaRPr lang="el-GR" b="1" i="1" dirty="0"/>
          </a:p>
        </p:txBody>
      </p:sp>
    </p:spTree>
    <p:extLst>
      <p:ext uri="{BB962C8B-B14F-4D97-AF65-F5344CB8AC3E}">
        <p14:creationId xmlns:p14="http://schemas.microsoft.com/office/powerpoint/2010/main" val="224468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dirty="0">
                <a:latin typeface="Times New Roman"/>
                <a:ea typeface="Times New Roman"/>
                <a:cs typeface="Times New Roman"/>
              </a:rPr>
              <a:t>Η ιστορία των γλυκαντικών υλών είναι εξαιρετικά ενδιαφέρουσα και εκτείνεται σε χιλιάδες χρόνια. Ακολουθεί μια γενική ανασκόπηση της εξέλιξης των γλυκαντικών, από τις φυσικές μορφές τους έως τις πιο σύγχρονες τεχνητές επιλογές.</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71750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a:lnSpc>
                <a:spcPct val="115000"/>
              </a:lnSpc>
              <a:spcAft>
                <a:spcPts val="1000"/>
              </a:spcAft>
            </a:pPr>
            <a:r>
              <a:rPr lang="el-GR" sz="2800" b="1" dirty="0">
                <a:latin typeface="Times New Roman"/>
                <a:ea typeface="Times New Roman"/>
                <a:cs typeface="Times New Roman"/>
              </a:rPr>
              <a:t>1. Πρώιμοι Πολιτισμοί και Φυσικές Γλυκαντικές Ύλες</a:t>
            </a:r>
            <a:endParaRPr lang="el-GR" sz="2000" dirty="0">
              <a:ea typeface="Calibri"/>
              <a:cs typeface="Times New Roman"/>
            </a:endParaRPr>
          </a:p>
          <a:p>
            <a:pPr>
              <a:lnSpc>
                <a:spcPct val="115000"/>
              </a:lnSpc>
              <a:spcAft>
                <a:spcPts val="1000"/>
              </a:spcAft>
            </a:pPr>
            <a:r>
              <a:rPr lang="el-GR" dirty="0">
                <a:latin typeface="Times New Roman"/>
                <a:ea typeface="Times New Roman"/>
                <a:cs typeface="Times New Roman"/>
              </a:rPr>
              <a:t>Από την αρχαιότητα, οι άνθρωποι χρησιμοποιούσαν φυσικές πηγές για να γλυκάνουν τα τρόφιμα τους:</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Μέλι:</a:t>
            </a:r>
            <a:r>
              <a:rPr lang="el-GR" dirty="0">
                <a:latin typeface="Times New Roman"/>
                <a:ea typeface="Times New Roman"/>
                <a:cs typeface="Times New Roman"/>
              </a:rPr>
              <a:t> Το μέλι ήταν πιθανώς το πρώτο γλυκαντικό που χρησιμοποίησαν οι άνθρωποι, καθώς οι μέλισσες το παράγουν φυσικά και είναι εύκολα διαθέσιμο. Στην αρχαία Αίγυπτο, την Ελλάδα και τη Ρώμη, το μέλι ήταν βασικό στοιχείο στη διατροφή και την ιατρική.</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Φρούτα και χυμοί:</a:t>
            </a:r>
            <a:r>
              <a:rPr lang="el-GR" dirty="0">
                <a:latin typeface="Times New Roman"/>
                <a:ea typeface="Times New Roman"/>
                <a:cs typeface="Times New Roman"/>
              </a:rPr>
              <a:t> Οι αρχαίοι πολιτισμοί χρησιμοποιούσαν επίσης φρούτα όπως οι χουρμάδες και τα σταφύλια για να παρασκευάσουν γλυκά και σιρόπια.</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Ζάχαρη από ζαχαρότευτλα και ζαχαροκάλαμο:</a:t>
            </a:r>
            <a:r>
              <a:rPr lang="el-GR" dirty="0">
                <a:latin typeface="Times New Roman"/>
                <a:ea typeface="Times New Roman"/>
                <a:cs typeface="Times New Roman"/>
              </a:rPr>
              <a:t> Η εξαγωγή ζάχαρης από ζαχαρότευτλα και ζαχαροκάλαμο ξεκίνησε γύρω στον 5ο αιώνα </a:t>
            </a:r>
            <a:r>
              <a:rPr lang="el-GR" dirty="0" err="1">
                <a:latin typeface="Times New Roman"/>
                <a:ea typeface="Times New Roman"/>
                <a:cs typeface="Times New Roman"/>
              </a:rPr>
              <a:t>π.Χ.</a:t>
            </a:r>
            <a:r>
              <a:rPr lang="el-GR" dirty="0">
                <a:latin typeface="Times New Roman"/>
                <a:ea typeface="Times New Roman"/>
                <a:cs typeface="Times New Roman"/>
              </a:rPr>
              <a:t> στην Ινδία. Οι Ινδοί ήταν οι πρώτοι που εξήγαγαν τη ζάχαρη σε κρυσταλλική μορφή.</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102832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a:lnSpc>
                <a:spcPct val="115000"/>
              </a:lnSpc>
              <a:spcAft>
                <a:spcPts val="1000"/>
              </a:spcAft>
            </a:pPr>
            <a:r>
              <a:rPr lang="el-GR" sz="2800" b="1" dirty="0">
                <a:latin typeface="Times New Roman"/>
                <a:ea typeface="Times New Roman"/>
                <a:cs typeface="Times New Roman"/>
              </a:rPr>
              <a:t>2. Ανάπτυξη Τεχνητών Γλυκαντικών (19ος – 20ός αιώνας)</a:t>
            </a:r>
            <a:endParaRPr lang="el-GR" sz="2000" dirty="0">
              <a:ea typeface="Calibri"/>
              <a:cs typeface="Times New Roman"/>
            </a:endParaRPr>
          </a:p>
          <a:p>
            <a:pPr>
              <a:lnSpc>
                <a:spcPct val="115000"/>
              </a:lnSpc>
              <a:spcAft>
                <a:spcPts val="1000"/>
              </a:spcAft>
            </a:pPr>
            <a:r>
              <a:rPr lang="el-GR" dirty="0">
                <a:latin typeface="Times New Roman"/>
                <a:ea typeface="Times New Roman"/>
                <a:cs typeface="Times New Roman"/>
              </a:rPr>
              <a:t>Με την πρόοδο της επιστήμης και της βιομηχανίας, αναπτύχθηκαν νέες γλυκαντικές ύλες, ιδιαίτερα κατά τον 19ο και 20ό αιώνα:</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Σακχαρίνη (1879):</a:t>
            </a:r>
            <a:r>
              <a:rPr lang="el-GR" dirty="0">
                <a:latin typeface="Times New Roman"/>
                <a:ea typeface="Times New Roman"/>
                <a:cs typeface="Times New Roman"/>
              </a:rPr>
              <a:t> Η σακχαρίνη ανακαλύφθηκε τυχαία το 1879 από τον γερμανό χημικό </a:t>
            </a:r>
            <a:r>
              <a:rPr lang="el-GR" dirty="0" err="1">
                <a:latin typeface="Times New Roman"/>
                <a:ea typeface="Times New Roman"/>
                <a:cs typeface="Times New Roman"/>
              </a:rPr>
              <a:t>Constantin</a:t>
            </a:r>
            <a:r>
              <a:rPr lang="el-GR" dirty="0">
                <a:latin typeface="Times New Roman"/>
                <a:ea typeface="Times New Roman"/>
                <a:cs typeface="Times New Roman"/>
              </a:rPr>
              <a:t> </a:t>
            </a:r>
            <a:r>
              <a:rPr lang="el-GR" dirty="0" err="1">
                <a:latin typeface="Times New Roman"/>
                <a:ea typeface="Times New Roman"/>
                <a:cs typeface="Times New Roman"/>
              </a:rPr>
              <a:t>Fahlberg</a:t>
            </a:r>
            <a:r>
              <a:rPr lang="el-GR" dirty="0">
                <a:latin typeface="Times New Roman"/>
                <a:ea typeface="Times New Roman"/>
                <a:cs typeface="Times New Roman"/>
              </a:rPr>
              <a:t>. Είναι μια από τις πρώτες τεχνητές γλυκαντικές ύλες και εξακολουθεί να χρησιμοποιείται σε προϊόντα "χωρίς ζάχαρη". Έχει περίπου 300-400 φορές τη γλυκύτητα της ζάχαρης.</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err="1">
                <a:latin typeface="Times New Roman"/>
                <a:ea typeface="Times New Roman"/>
                <a:cs typeface="Times New Roman"/>
              </a:rPr>
              <a:t>Ασπαρτάμη</a:t>
            </a:r>
            <a:r>
              <a:rPr lang="el-GR" b="1" dirty="0">
                <a:latin typeface="Times New Roman"/>
                <a:ea typeface="Times New Roman"/>
                <a:cs typeface="Times New Roman"/>
              </a:rPr>
              <a:t> (1965):</a:t>
            </a:r>
            <a:r>
              <a:rPr lang="el-GR" dirty="0">
                <a:latin typeface="Times New Roman"/>
                <a:ea typeface="Times New Roman"/>
                <a:cs typeface="Times New Roman"/>
              </a:rPr>
              <a:t> Ανακαλύφθηκε από τον </a:t>
            </a:r>
            <a:r>
              <a:rPr lang="el-GR" dirty="0" err="1">
                <a:latin typeface="Times New Roman"/>
                <a:ea typeface="Times New Roman"/>
                <a:cs typeface="Times New Roman"/>
              </a:rPr>
              <a:t>James</a:t>
            </a:r>
            <a:r>
              <a:rPr lang="el-GR" dirty="0">
                <a:latin typeface="Times New Roman"/>
                <a:ea typeface="Times New Roman"/>
                <a:cs typeface="Times New Roman"/>
              </a:rPr>
              <a:t> M. </a:t>
            </a:r>
            <a:r>
              <a:rPr lang="el-GR" dirty="0" err="1">
                <a:latin typeface="Times New Roman"/>
                <a:ea typeface="Times New Roman"/>
                <a:cs typeface="Times New Roman"/>
              </a:rPr>
              <a:t>Schlatter</a:t>
            </a:r>
            <a:r>
              <a:rPr lang="el-GR" dirty="0">
                <a:latin typeface="Times New Roman"/>
                <a:ea typeface="Times New Roman"/>
                <a:cs typeface="Times New Roman"/>
              </a:rPr>
              <a:t> ενώ εργαζόταν στην εταιρεία G.D. </a:t>
            </a:r>
            <a:r>
              <a:rPr lang="el-GR" dirty="0" err="1">
                <a:latin typeface="Times New Roman"/>
                <a:ea typeface="Times New Roman"/>
                <a:cs typeface="Times New Roman"/>
              </a:rPr>
              <a:t>Searle</a:t>
            </a:r>
            <a:r>
              <a:rPr lang="el-GR" dirty="0">
                <a:latin typeface="Times New Roman"/>
                <a:ea typeface="Times New Roman"/>
                <a:cs typeface="Times New Roman"/>
              </a:rPr>
              <a:t>. Είναι 200 φορές πιο γλυκιά από τη ζάχαρη και χρησιμοποιείται ευρέως σε ποτά και επεξεργασμένα τρόφιμα.</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Σακχαρόζη (τέλη του 19ου αιώνα):</a:t>
            </a:r>
            <a:r>
              <a:rPr lang="el-GR" dirty="0">
                <a:latin typeface="Times New Roman"/>
                <a:ea typeface="Times New Roman"/>
                <a:cs typeface="Times New Roman"/>
              </a:rPr>
              <a:t> Παρά την παρουσία άλλων γλυκαντικών υλών, η παραδοσιακή ζάχαρη συνέχισε να είναι η πιο διαδεδομένη επιλογή. Η βιομηχανία ζάχαρης εκτοξεύθηκε μετά την εισαγωγή τεχνικών παραγωγής από ζαχαρότευτλα, ιδιαίτερα στην Ευρώπη και τη Βόρεια Αμερική.</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72408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2800" b="1" dirty="0">
                <a:latin typeface="Times New Roman"/>
                <a:ea typeface="Times New Roman"/>
                <a:cs typeface="Times New Roman"/>
              </a:rPr>
              <a:t>3. Νέα Φυσικά Γλυκαντικά (21ος αιώνας)</a:t>
            </a:r>
            <a:endParaRPr lang="el-GR" sz="2000" dirty="0">
              <a:ea typeface="Calibri"/>
              <a:cs typeface="Times New Roman"/>
            </a:endParaRPr>
          </a:p>
          <a:p>
            <a:pPr>
              <a:lnSpc>
                <a:spcPct val="115000"/>
              </a:lnSpc>
              <a:spcAft>
                <a:spcPts val="1000"/>
              </a:spcAft>
            </a:pPr>
            <a:r>
              <a:rPr lang="el-GR" dirty="0">
                <a:latin typeface="Times New Roman"/>
                <a:ea typeface="Times New Roman"/>
                <a:cs typeface="Times New Roman"/>
              </a:rPr>
              <a:t>Το ενδιαφέρον για πιο φυσικές και υγιεινές εναλλακτικές λύσεις αυξήθηκε κατά τον 21ο αιώνα:</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err="1">
                <a:latin typeface="Times New Roman"/>
                <a:ea typeface="Times New Roman"/>
                <a:cs typeface="Times New Roman"/>
              </a:rPr>
              <a:t>Στέβια</a:t>
            </a:r>
            <a:r>
              <a:rPr lang="el-GR" b="1" dirty="0">
                <a:latin typeface="Times New Roman"/>
                <a:ea typeface="Times New Roman"/>
                <a:cs typeface="Times New Roman"/>
              </a:rPr>
              <a:t>:</a:t>
            </a:r>
            <a:r>
              <a:rPr lang="el-GR" dirty="0">
                <a:latin typeface="Times New Roman"/>
                <a:ea typeface="Times New Roman"/>
                <a:cs typeface="Times New Roman"/>
              </a:rPr>
              <a:t> Το φυτό </a:t>
            </a:r>
            <a:r>
              <a:rPr lang="el-GR" i="1" dirty="0" err="1">
                <a:latin typeface="Times New Roman"/>
                <a:ea typeface="Times New Roman"/>
                <a:cs typeface="Times New Roman"/>
              </a:rPr>
              <a:t>Stevia</a:t>
            </a:r>
            <a:r>
              <a:rPr lang="el-GR" i="1" dirty="0">
                <a:latin typeface="Times New Roman"/>
                <a:ea typeface="Times New Roman"/>
                <a:cs typeface="Times New Roman"/>
              </a:rPr>
              <a:t> </a:t>
            </a:r>
            <a:r>
              <a:rPr lang="el-GR" i="1" dirty="0" err="1">
                <a:latin typeface="Times New Roman"/>
                <a:ea typeface="Times New Roman"/>
                <a:cs typeface="Times New Roman"/>
              </a:rPr>
              <a:t>rebaudiana</a:t>
            </a:r>
            <a:r>
              <a:rPr lang="el-GR" dirty="0">
                <a:latin typeface="Times New Roman"/>
                <a:ea typeface="Times New Roman"/>
                <a:cs typeface="Times New Roman"/>
              </a:rPr>
              <a:t> χρησιμοποιείται για χιλιάδες χρόνια στη Νότια Αμερική, αλλά η εμπορική του παραγωγή ως γλυκαντικό ξεκίνησε τη δεκαετία του 1990, όταν οι επιστημονικές μελέτες απέδειξαν ότι είναι ασφαλές για κατανάλωση. Είναι μια φυσική εναλλακτική λύση χωρίς θερμίδες και με μηδενική επίδραση στο σάκχαρο του αίματος.</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Αγαύη και </a:t>
            </a:r>
            <a:r>
              <a:rPr lang="el-GR" b="1" dirty="0" err="1">
                <a:latin typeface="Times New Roman"/>
                <a:ea typeface="Times New Roman"/>
                <a:cs typeface="Times New Roman"/>
              </a:rPr>
              <a:t>Μονακρίνη</a:t>
            </a:r>
            <a:r>
              <a:rPr lang="el-GR" b="1" dirty="0">
                <a:latin typeface="Times New Roman"/>
                <a:ea typeface="Times New Roman"/>
                <a:cs typeface="Times New Roman"/>
              </a:rPr>
              <a:t>:</a:t>
            </a:r>
            <a:r>
              <a:rPr lang="el-GR" dirty="0">
                <a:latin typeface="Times New Roman"/>
                <a:ea typeface="Times New Roman"/>
                <a:cs typeface="Times New Roman"/>
              </a:rPr>
              <a:t> Η σιρόπι από αγαύη και το γλυκαντικό από φρούτο </a:t>
            </a:r>
            <a:r>
              <a:rPr lang="el-GR" dirty="0" err="1">
                <a:latin typeface="Times New Roman"/>
                <a:ea typeface="Times New Roman"/>
                <a:cs typeface="Times New Roman"/>
              </a:rPr>
              <a:t>Μονακρίνη</a:t>
            </a:r>
            <a:r>
              <a:rPr lang="el-GR" dirty="0">
                <a:latin typeface="Times New Roman"/>
                <a:ea typeface="Times New Roman"/>
                <a:cs typeface="Times New Roman"/>
              </a:rPr>
              <a:t> έγιναν δημοφιλή για τις "φυσικές" τους ιδιότητες και για την υποτιθέμενη </a:t>
            </a:r>
            <a:r>
              <a:rPr lang="el-GR" dirty="0" err="1">
                <a:latin typeface="Times New Roman"/>
                <a:ea typeface="Times New Roman"/>
                <a:cs typeface="Times New Roman"/>
              </a:rPr>
              <a:t>υγιεινότητά</a:t>
            </a:r>
            <a:r>
              <a:rPr lang="el-GR" dirty="0">
                <a:latin typeface="Times New Roman"/>
                <a:ea typeface="Times New Roman"/>
                <a:cs typeface="Times New Roman"/>
              </a:rPr>
              <a:t> τους. Το σιρόπι αγαύης είναι πιο γλυκό από τη ζάχαρη και περιέχει λιγότερους υδατάνθρακες.</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3461181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2800" b="1" dirty="0">
                <a:latin typeface="Times New Roman"/>
                <a:ea typeface="Times New Roman"/>
                <a:cs typeface="Times New Roman"/>
              </a:rPr>
              <a:t>4. Τεχνητά και Φυσικά Γλυκαντικά στην Κοινωνία Σήμερα</a:t>
            </a:r>
            <a:endParaRPr lang="el-GR" sz="2000" dirty="0">
              <a:ea typeface="Calibri"/>
              <a:cs typeface="Times New Roman"/>
            </a:endParaRPr>
          </a:p>
          <a:p>
            <a:pPr>
              <a:lnSpc>
                <a:spcPct val="115000"/>
              </a:lnSpc>
              <a:spcAft>
                <a:spcPts val="1000"/>
              </a:spcAft>
            </a:pPr>
            <a:r>
              <a:rPr lang="el-GR" dirty="0">
                <a:latin typeface="Times New Roman"/>
                <a:ea typeface="Times New Roman"/>
                <a:cs typeface="Times New Roman"/>
              </a:rPr>
              <a:t>Με την αύξηση της παχυσαρκίας και του διαβήτη, οι γλυκαντικές ύλες χωρίς θερμίδες ή με μειωμένες θερμίδες κέρδισαν σημαντική δημοτικότητα.</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Αλκοόλες σακχάρου:</a:t>
            </a:r>
            <a:r>
              <a:rPr lang="el-GR" dirty="0">
                <a:latin typeface="Times New Roman"/>
                <a:ea typeface="Times New Roman"/>
                <a:cs typeface="Times New Roman"/>
              </a:rPr>
              <a:t> Ύλες όπως η </a:t>
            </a:r>
            <a:r>
              <a:rPr lang="el-GR" dirty="0" err="1">
                <a:latin typeface="Times New Roman"/>
                <a:ea typeface="Times New Roman"/>
                <a:cs typeface="Times New Roman"/>
              </a:rPr>
              <a:t>ξυλιτόλη</a:t>
            </a:r>
            <a:r>
              <a:rPr lang="el-GR" dirty="0">
                <a:latin typeface="Times New Roman"/>
                <a:ea typeface="Times New Roman"/>
                <a:cs typeface="Times New Roman"/>
              </a:rPr>
              <a:t>, η </a:t>
            </a:r>
            <a:r>
              <a:rPr lang="el-GR" dirty="0" err="1">
                <a:latin typeface="Times New Roman"/>
                <a:ea typeface="Times New Roman"/>
                <a:cs typeface="Times New Roman"/>
              </a:rPr>
              <a:t>ερυθριτόλη</a:t>
            </a:r>
            <a:r>
              <a:rPr lang="el-GR" dirty="0">
                <a:latin typeface="Times New Roman"/>
                <a:ea typeface="Times New Roman"/>
                <a:cs typeface="Times New Roman"/>
              </a:rPr>
              <a:t> και η </a:t>
            </a:r>
            <a:r>
              <a:rPr lang="el-GR" dirty="0" err="1">
                <a:latin typeface="Times New Roman"/>
                <a:ea typeface="Times New Roman"/>
                <a:cs typeface="Times New Roman"/>
              </a:rPr>
              <a:t>σορβιτόλη</a:t>
            </a:r>
            <a:r>
              <a:rPr lang="el-GR" dirty="0">
                <a:latin typeface="Times New Roman"/>
                <a:ea typeface="Times New Roman"/>
                <a:cs typeface="Times New Roman"/>
              </a:rPr>
              <a:t> χρησιμοποιούνται για την παρασκευή "χωρίς ζάχαρη" προϊόντων, καθώς έχουν χαμηλότερη θερμιδική αξία και επηρεάζουν λιγότερο το σάκχαρο στο αίμα.</a:t>
            </a:r>
            <a:endParaRPr lang="el-GR" sz="2000" dirty="0">
              <a:ea typeface="Calibri"/>
              <a:cs typeface="Times New Roman"/>
            </a:endParaRPr>
          </a:p>
          <a:p>
            <a:pPr marL="342900" lvl="0" indent="-342900">
              <a:lnSpc>
                <a:spcPct val="115000"/>
              </a:lnSpc>
              <a:spcAft>
                <a:spcPts val="1000"/>
              </a:spcAft>
              <a:buSzPts val="1000"/>
              <a:buFont typeface="Symbol"/>
              <a:buChar char=""/>
              <a:tabLst>
                <a:tab pos="457200" algn="l"/>
              </a:tabLst>
            </a:pPr>
            <a:r>
              <a:rPr lang="el-GR" b="1" dirty="0">
                <a:latin typeface="Times New Roman"/>
                <a:ea typeface="Times New Roman"/>
                <a:cs typeface="Times New Roman"/>
              </a:rPr>
              <a:t>Νέες τεχνολογίες:</a:t>
            </a:r>
            <a:r>
              <a:rPr lang="el-GR" dirty="0">
                <a:latin typeface="Times New Roman"/>
                <a:ea typeface="Times New Roman"/>
                <a:cs typeface="Times New Roman"/>
              </a:rPr>
              <a:t> Η επιστήμη συνεχίζει να εξελίσσεται και νέες γλυκαντικές ύλες αναπτύσσονται, με έμφαση στην ασφάλεια, τη φυσικότητα και την υποστήριξη μιας πιο υγιεινής διατροφής.</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75436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sz="2800" b="1" dirty="0">
                <a:latin typeface="Times New Roman"/>
                <a:ea typeface="Times New Roman"/>
                <a:cs typeface="Times New Roman"/>
              </a:rPr>
              <a:t>5. Σύγχρονες Προκλήσεις και Διαμάχες</a:t>
            </a:r>
            <a:endParaRPr lang="el-GR" sz="2000" dirty="0">
              <a:ea typeface="Calibri"/>
              <a:cs typeface="Times New Roman"/>
            </a:endParaRPr>
          </a:p>
          <a:p>
            <a:pPr>
              <a:lnSpc>
                <a:spcPct val="115000"/>
              </a:lnSpc>
              <a:spcAft>
                <a:spcPts val="1000"/>
              </a:spcAft>
            </a:pPr>
            <a:r>
              <a:rPr lang="el-GR" dirty="0">
                <a:latin typeface="Times New Roman"/>
                <a:ea typeface="Times New Roman"/>
                <a:cs typeface="Times New Roman"/>
              </a:rPr>
              <a:t>Η χρήση των τεχνητών γλυκαντικών υλών συνεχίζει να προκαλεί αντιπαραθέσεις όσον αφορά την ασφάλεια και τις πιθανές μακροπρόθεσμες επιπτώσεις στην υγεία. Παρά την εκτεταμένη χρήση τους και τις </a:t>
            </a:r>
            <a:r>
              <a:rPr lang="el-GR" dirty="0" err="1">
                <a:latin typeface="Times New Roman"/>
                <a:ea typeface="Times New Roman"/>
                <a:cs typeface="Times New Roman"/>
              </a:rPr>
              <a:t>έγκρισεις</a:t>
            </a:r>
            <a:r>
              <a:rPr lang="el-GR" dirty="0">
                <a:latin typeface="Times New Roman"/>
                <a:ea typeface="Times New Roman"/>
                <a:cs typeface="Times New Roman"/>
              </a:rPr>
              <a:t> από υγειονομικούς οργανισμούς, υπάρχουν διάφορες απόψεις σχετικά με τις επιδράσεις τους στην υγεία, όπως η αμφισβήτηση για τον κίνδυνο καρκίνου ή οι επιδράσεις στο μεταβολισμό.</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2000113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dirty="0">
                <a:latin typeface="Times New Roman"/>
                <a:ea typeface="Times New Roman"/>
                <a:cs typeface="Times New Roman"/>
              </a:rPr>
              <a:t>Οι γλυκαντικές ύλες είναι ουσίες που προσδίδουν γλυκιά γεύση στα τρόφιμα και ποτά, χωρίς να περιέχουν ή με λιγότερες θερμίδες από τη ζάχαρη. Χρησιμοποιούνται συχνά σε προϊόντα διατροφής για να μειώσουν τις θερμίδες ή για να προσφέρουν εναλλακτική λύση σε άτομα που προσέχουν τη ζάχαρη για λόγους υγείας, όπως οι διαβητικοί ή οι όσοι ακολουθούν δίαιτες χαμηλές σε υδατάνθρακες.</a:t>
            </a:r>
            <a:endParaRPr lang="el-GR" sz="2000" dirty="0">
              <a:ea typeface="Calibri"/>
              <a:cs typeface="Times New Roman"/>
            </a:endParaRPr>
          </a:p>
          <a:p>
            <a:endParaRPr lang="el-GR" dirty="0"/>
          </a:p>
        </p:txBody>
      </p:sp>
    </p:spTree>
    <p:extLst>
      <p:ext uri="{BB962C8B-B14F-4D97-AF65-F5344CB8AC3E}">
        <p14:creationId xmlns:p14="http://schemas.microsoft.com/office/powerpoint/2010/main" val="1871434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ΓΛΥΚΑΝΤΙΚΕΣ ΥΛΕΣ</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115000"/>
              </a:lnSpc>
              <a:spcAft>
                <a:spcPts val="1000"/>
              </a:spcAft>
            </a:pPr>
            <a:r>
              <a:rPr lang="el-GR" b="1" dirty="0">
                <a:latin typeface="Times New Roman"/>
                <a:ea typeface="Times New Roman"/>
                <a:cs typeface="Times New Roman"/>
              </a:rPr>
              <a:t>Τα είδη των γλυκαντικών υλών:</a:t>
            </a:r>
            <a:endParaRPr lang="el-GR" sz="1800" dirty="0">
              <a:ea typeface="Calibri"/>
              <a:cs typeface="Times New Roman"/>
            </a:endParaRPr>
          </a:p>
          <a:p>
            <a:pPr marL="342900" lvl="0" indent="-342900">
              <a:lnSpc>
                <a:spcPct val="115000"/>
              </a:lnSpc>
              <a:spcAft>
                <a:spcPts val="1000"/>
              </a:spcAft>
              <a:buFont typeface="+mj-lt"/>
              <a:buAutoNum type="arabicPeriod"/>
              <a:tabLst>
                <a:tab pos="457200" algn="l"/>
              </a:tabLst>
            </a:pPr>
            <a:r>
              <a:rPr lang="el-GR" b="1" dirty="0">
                <a:latin typeface="Times New Roman"/>
                <a:ea typeface="Times New Roman"/>
                <a:cs typeface="Times New Roman"/>
              </a:rPr>
              <a:t>Φυσικές γλυκαντικές ύλες</a:t>
            </a:r>
            <a:endParaRPr lang="el-GR" sz="20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err="1">
                <a:latin typeface="Times New Roman"/>
                <a:ea typeface="Times New Roman"/>
                <a:cs typeface="Times New Roman"/>
              </a:rPr>
              <a:t>Στέβια</a:t>
            </a:r>
            <a:r>
              <a:rPr lang="el-GR" b="1" dirty="0">
                <a:latin typeface="Times New Roman"/>
                <a:ea typeface="Times New Roman"/>
                <a:cs typeface="Times New Roman"/>
              </a:rPr>
              <a:t> (</a:t>
            </a:r>
            <a:r>
              <a:rPr lang="el-GR" b="1" dirty="0" err="1">
                <a:latin typeface="Times New Roman"/>
                <a:ea typeface="Times New Roman"/>
                <a:cs typeface="Times New Roman"/>
              </a:rPr>
              <a:t>Stevia</a:t>
            </a:r>
            <a:r>
              <a:rPr lang="el-GR" b="1" dirty="0">
                <a:latin typeface="Times New Roman"/>
                <a:ea typeface="Times New Roman"/>
                <a:cs typeface="Times New Roman"/>
              </a:rPr>
              <a:t>):</a:t>
            </a:r>
            <a:r>
              <a:rPr lang="el-GR" dirty="0">
                <a:latin typeface="Times New Roman"/>
                <a:ea typeface="Times New Roman"/>
                <a:cs typeface="Times New Roman"/>
              </a:rPr>
              <a:t> Προέρχεται από το φυτό </a:t>
            </a:r>
            <a:r>
              <a:rPr lang="el-GR" i="1" dirty="0" err="1">
                <a:latin typeface="Times New Roman"/>
                <a:ea typeface="Times New Roman"/>
                <a:cs typeface="Times New Roman"/>
              </a:rPr>
              <a:t>Stevia</a:t>
            </a:r>
            <a:r>
              <a:rPr lang="el-GR" i="1" dirty="0">
                <a:latin typeface="Times New Roman"/>
                <a:ea typeface="Times New Roman"/>
                <a:cs typeface="Times New Roman"/>
              </a:rPr>
              <a:t> </a:t>
            </a:r>
            <a:r>
              <a:rPr lang="el-GR" i="1" dirty="0" err="1">
                <a:latin typeface="Times New Roman"/>
                <a:ea typeface="Times New Roman"/>
                <a:cs typeface="Times New Roman"/>
              </a:rPr>
              <a:t>rebaudiana</a:t>
            </a:r>
            <a:r>
              <a:rPr lang="el-GR" dirty="0">
                <a:latin typeface="Times New Roman"/>
                <a:ea typeface="Times New Roman"/>
                <a:cs typeface="Times New Roman"/>
              </a:rPr>
              <a:t>. Είναι φυσική και χωρίς θερμίδες. Χρησιμοποιείται συχνά ως εναλλακτική λύση στη ζάχαρη και έχει πολύ μεγαλύτερη γλυκύτητα από αυτήν, οπότε απαιτείται μικρότερη ποσότητα.</a:t>
            </a:r>
            <a:endParaRPr lang="el-GR" sz="18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a:latin typeface="Times New Roman"/>
                <a:ea typeface="Times New Roman"/>
                <a:cs typeface="Times New Roman"/>
              </a:rPr>
              <a:t>Μέλι:</a:t>
            </a:r>
            <a:r>
              <a:rPr lang="el-GR" dirty="0">
                <a:latin typeface="Times New Roman"/>
                <a:ea typeface="Times New Roman"/>
                <a:cs typeface="Times New Roman"/>
              </a:rPr>
              <a:t> Έχει φυσική γλυκύτητα και περιέχει θρεπτικά συστατικά, όπως βιταμίνες και μέταλλα, αλλά έχει και πολλές θερμίδες.</a:t>
            </a:r>
            <a:endParaRPr lang="el-GR" sz="1800" dirty="0">
              <a:ea typeface="Calibri"/>
              <a:cs typeface="Times New Roman"/>
            </a:endParaRPr>
          </a:p>
          <a:p>
            <a:pPr marL="742950" lvl="1" indent="-285750">
              <a:lnSpc>
                <a:spcPct val="115000"/>
              </a:lnSpc>
              <a:spcAft>
                <a:spcPts val="1000"/>
              </a:spcAft>
              <a:buSzPts val="1000"/>
              <a:buFont typeface="Courier New"/>
              <a:buChar char="o"/>
              <a:tabLst>
                <a:tab pos="914400" algn="l"/>
              </a:tabLst>
            </a:pPr>
            <a:r>
              <a:rPr lang="el-GR" b="1" dirty="0">
                <a:latin typeface="Times New Roman"/>
                <a:ea typeface="Times New Roman"/>
                <a:cs typeface="Times New Roman"/>
              </a:rPr>
              <a:t>Σιρόπι αγαύης:</a:t>
            </a:r>
            <a:r>
              <a:rPr lang="el-GR" dirty="0">
                <a:latin typeface="Times New Roman"/>
                <a:ea typeface="Times New Roman"/>
                <a:cs typeface="Times New Roman"/>
              </a:rPr>
              <a:t> Το σιρόπι που παράγεται από την αγαύη έχει γλυκύτητα που είναι μεγαλύτερη από τη ζάχαρη και συχνά χρησιμοποιείται ως υποκατάστατο της ζάχαρης σε ποτά και γλυκίσματα.</a:t>
            </a:r>
            <a:endParaRPr lang="el-GR" sz="1800" dirty="0">
              <a:ea typeface="Calibri"/>
              <a:cs typeface="Times New Roman"/>
            </a:endParaRPr>
          </a:p>
          <a:p>
            <a:endParaRPr lang="el-GR" dirty="0"/>
          </a:p>
        </p:txBody>
      </p:sp>
    </p:spTree>
    <p:extLst>
      <p:ext uri="{BB962C8B-B14F-4D97-AF65-F5344CB8AC3E}">
        <p14:creationId xmlns:p14="http://schemas.microsoft.com/office/powerpoint/2010/main" val="571191225"/>
      </p:ext>
    </p:extLst>
  </p:cSld>
  <p:clrMapOvr>
    <a:masterClrMapping/>
  </p:clrMapOvr>
</p:sld>
</file>

<file path=ppt/theme/theme1.xml><?xml version="1.0" encoding="utf-8"?>
<a:theme xmlns:a="http://schemas.openxmlformats.org/drawingml/2006/main" name="Πλεκτό">
  <a:themeElements>
    <a:clrScheme name="Πλεκτό">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Διάμεσος">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Πλεκτό">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21</TotalTime>
  <Words>1144</Words>
  <Application>Microsoft Office PowerPoint</Application>
  <PresentationFormat>Προβολή στην οθόνη (4:3)</PresentationFormat>
  <Paragraphs>61</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Πλεκτό</vt:lpstr>
      <vt:lpstr>ΤΡΟΦΟΓΝΩΣΙΑ ΚΑΙ ΕΔΕΣΜΑΤΟΛΟΓΙΟ</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lpstr>ΓΛΥΚΑΝΤΙΚΕΣ ΥΛΕΣ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ΤΡΟΦΟΓΝΩΣΙΑ ΚΑΙ ΕΔΕΣΜΑΤΟΛΟΓΙΟ</dc:title>
  <dc:creator>Δημήτρης</dc:creator>
  <cp:lastModifiedBy>Δημήτρης</cp:lastModifiedBy>
  <cp:revision>2</cp:revision>
  <dcterms:created xsi:type="dcterms:W3CDTF">2025-01-23T23:30:44Z</dcterms:created>
  <dcterms:modified xsi:type="dcterms:W3CDTF">2025-01-23T23:52:20Z</dcterms:modified>
</cp:coreProperties>
</file>