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1" d="100"/>
          <a:sy n="81" d="100"/>
        </p:scale>
        <p:origin x="-1644"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7" name="Ισοσκελές τρίγωνο 6"/>
          <p:cNvSpPr/>
          <p:nvPr/>
        </p:nvSpPr>
        <p:spPr>
          <a:xfrm rot="16200000">
            <a:off x="7554353" y="5254283"/>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Τίτλος 7"/>
          <p:cNvSpPr>
            <a:spLocks noGrp="1"/>
          </p:cNvSpPr>
          <p:nvPr>
            <p:ph type="ctrTitle"/>
          </p:nvPr>
        </p:nvSpPr>
        <p:spPr>
          <a:xfrm>
            <a:off x="540544" y="776288"/>
            <a:ext cx="8062912" cy="1470025"/>
          </a:xfrm>
        </p:spPr>
        <p:txBody>
          <a:bodyPr anchor="b">
            <a:normAutofit/>
          </a:bodyPr>
          <a:lstStyle>
            <a:lvl1pPr algn="r">
              <a:defRPr sz="4400"/>
            </a:lvl1pPr>
          </a:lstStyle>
          <a:p>
            <a:r>
              <a:rPr kumimoji="0" lang="el-GR" smtClean="0"/>
              <a:t>Στυλ κύριου τίτλου</a:t>
            </a:r>
            <a:endParaRPr kumimoji="0" lang="en-US"/>
          </a:p>
        </p:txBody>
      </p:sp>
      <p:sp>
        <p:nvSpPr>
          <p:cNvPr id="9" name="Υπότιτλος 8"/>
          <p:cNvSpPr>
            <a:spLocks noGrp="1"/>
          </p:cNvSpPr>
          <p:nvPr>
            <p:ph type="subTitle" idx="1"/>
          </p:nvPr>
        </p:nvSpPr>
        <p:spPr>
          <a:xfrm>
            <a:off x="540544" y="2250280"/>
            <a:ext cx="8062912" cy="1752600"/>
          </a:xfrm>
        </p:spPr>
        <p:txBody>
          <a:bodyPr/>
          <a:lstStyle>
            <a:lvl1pPr marL="0" marR="36576" indent="0" algn="r">
              <a:spcBef>
                <a:spcPts val="0"/>
              </a:spcBef>
              <a:buNone/>
              <a:defRPr>
                <a:ln>
                  <a:solidFill>
                    <a:schemeClr val="bg2"/>
                  </a:solidFill>
                </a:ln>
                <a:solidFill>
                  <a:schemeClr val="tx1">
                    <a:tint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l-GR" smtClean="0"/>
              <a:t>Στυλ κύριου υπότιτλου</a:t>
            </a:r>
            <a:endParaRPr kumimoji="0" lang="en-US"/>
          </a:p>
        </p:txBody>
      </p:sp>
      <p:sp>
        <p:nvSpPr>
          <p:cNvPr id="28" name="Θέση ημερομηνίας 27"/>
          <p:cNvSpPr>
            <a:spLocks noGrp="1"/>
          </p:cNvSpPr>
          <p:nvPr>
            <p:ph type="dt" sz="half" idx="10"/>
          </p:nvPr>
        </p:nvSpPr>
        <p:spPr>
          <a:xfrm>
            <a:off x="1371600" y="6012656"/>
            <a:ext cx="5791200" cy="365125"/>
          </a:xfrm>
        </p:spPr>
        <p:txBody>
          <a:bodyPr tIns="0" bIns="0" anchor="t"/>
          <a:lstStyle>
            <a:lvl1pPr algn="r">
              <a:defRPr sz="1000"/>
            </a:lvl1pPr>
          </a:lstStyle>
          <a:p>
            <a:fld id="{E78EE63B-3E5F-4825-82FB-48495D385473}" type="datetimeFigureOut">
              <a:rPr lang="el-GR" smtClean="0"/>
              <a:t>24/1/2025</a:t>
            </a:fld>
            <a:endParaRPr lang="el-GR"/>
          </a:p>
        </p:txBody>
      </p:sp>
      <p:sp>
        <p:nvSpPr>
          <p:cNvPr id="17" name="Θέση υποσέλιδου 16"/>
          <p:cNvSpPr>
            <a:spLocks noGrp="1"/>
          </p:cNvSpPr>
          <p:nvPr>
            <p:ph type="ftr" sz="quarter" idx="11"/>
          </p:nvPr>
        </p:nvSpPr>
        <p:spPr>
          <a:xfrm>
            <a:off x="1371600" y="5650704"/>
            <a:ext cx="5791200" cy="365125"/>
          </a:xfrm>
        </p:spPr>
        <p:txBody>
          <a:bodyPr tIns="0" bIns="0" anchor="b"/>
          <a:lstStyle>
            <a:lvl1pPr algn="r">
              <a:defRPr sz="1100"/>
            </a:lvl1pPr>
          </a:lstStyle>
          <a:p>
            <a:endParaRPr lang="el-GR"/>
          </a:p>
        </p:txBody>
      </p:sp>
      <p:sp>
        <p:nvSpPr>
          <p:cNvPr id="29" name="Θέση αριθμού διαφάνειας 28"/>
          <p:cNvSpPr>
            <a:spLocks noGrp="1"/>
          </p:cNvSpPr>
          <p:nvPr>
            <p:ph type="sldNum" sz="quarter" idx="12"/>
          </p:nvPr>
        </p:nvSpPr>
        <p:spPr>
          <a:xfrm>
            <a:off x="8392247" y="5752307"/>
            <a:ext cx="502920" cy="365125"/>
          </a:xfrm>
        </p:spPr>
        <p:txBody>
          <a:bodyPr anchor="ctr"/>
          <a:lstStyle>
            <a:lvl1pPr algn="ctr">
              <a:defRPr sz="1300">
                <a:solidFill>
                  <a:srgbClr val="FFFFFF"/>
                </a:solidFill>
              </a:defRPr>
            </a:lvl1pPr>
          </a:lstStyle>
          <a:p>
            <a:fld id="{26E7918E-1ED1-4E6F-AD40-0E0AF7438134}" type="slidenum">
              <a:rPr lang="el-GR" smtClean="0"/>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kumimoji="0" lang="el-GR" smtClean="0"/>
              <a:t>Στυλ κύριου τίτλου</a:t>
            </a:r>
            <a:endParaRPr kumimoji="0" lang="en-US"/>
          </a:p>
        </p:txBody>
      </p:sp>
      <p:sp>
        <p:nvSpPr>
          <p:cNvPr id="3" name="Θέση κατακόρυφου κειμένου 2"/>
          <p:cNvSpPr>
            <a:spLocks noGrp="1"/>
          </p:cNvSpPr>
          <p:nvPr>
            <p:ph type="body" orient="vert" idx="1"/>
          </p:nvPr>
        </p:nvSpPr>
        <p:spPr/>
        <p:txBody>
          <a:bodyPr vert="eaVert"/>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Θέση ημερομηνίας 3"/>
          <p:cNvSpPr>
            <a:spLocks noGrp="1"/>
          </p:cNvSpPr>
          <p:nvPr>
            <p:ph type="dt" sz="half" idx="10"/>
          </p:nvPr>
        </p:nvSpPr>
        <p:spPr/>
        <p:txBody>
          <a:bodyPr/>
          <a:lstStyle/>
          <a:p>
            <a:fld id="{E78EE63B-3E5F-4825-82FB-48495D385473}" type="datetimeFigureOut">
              <a:rPr lang="el-GR" smtClean="0"/>
              <a:t>24/1/2025</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26E7918E-1ED1-4E6F-AD40-0E0AF7438134}" type="slidenum">
              <a:rPr lang="el-GR" smtClean="0"/>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6781800" y="381000"/>
            <a:ext cx="1905000" cy="5486400"/>
          </a:xfrm>
        </p:spPr>
        <p:txBody>
          <a:bodyPr vert="eaVert"/>
          <a:lstStyle/>
          <a:p>
            <a:r>
              <a:rPr kumimoji="0" lang="el-GR" smtClean="0"/>
              <a:t>Στυλ κύριου τίτλου</a:t>
            </a:r>
            <a:endParaRPr kumimoji="0" lang="en-US"/>
          </a:p>
        </p:txBody>
      </p:sp>
      <p:sp>
        <p:nvSpPr>
          <p:cNvPr id="3" name="Θέση κατακόρυφου κειμένου 2"/>
          <p:cNvSpPr>
            <a:spLocks noGrp="1"/>
          </p:cNvSpPr>
          <p:nvPr>
            <p:ph type="body" orient="vert" idx="1"/>
          </p:nvPr>
        </p:nvSpPr>
        <p:spPr>
          <a:xfrm>
            <a:off x="457200" y="381000"/>
            <a:ext cx="6248400" cy="5486400"/>
          </a:xfrm>
        </p:spPr>
        <p:txBody>
          <a:bodyPr vert="eaVert"/>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Θέση ημερομηνίας 3"/>
          <p:cNvSpPr>
            <a:spLocks noGrp="1"/>
          </p:cNvSpPr>
          <p:nvPr>
            <p:ph type="dt" sz="half" idx="10"/>
          </p:nvPr>
        </p:nvSpPr>
        <p:spPr/>
        <p:txBody>
          <a:bodyPr/>
          <a:lstStyle/>
          <a:p>
            <a:fld id="{E78EE63B-3E5F-4825-82FB-48495D385473}" type="datetimeFigureOut">
              <a:rPr lang="el-GR" smtClean="0"/>
              <a:t>24/1/2025</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26E7918E-1ED1-4E6F-AD40-0E0AF7438134}" type="slidenum">
              <a:rPr lang="el-GR" smtClean="0"/>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67494"/>
            <a:ext cx="8229600" cy="1399032"/>
          </a:xfrm>
        </p:spPr>
        <p:txBody>
          <a:bodyPr/>
          <a:lstStyle/>
          <a:p>
            <a:r>
              <a:rPr kumimoji="0" lang="el-GR" smtClean="0"/>
              <a:t>Στυλ κύριου τίτλου</a:t>
            </a:r>
            <a:endParaRPr kumimoji="0" lang="en-US"/>
          </a:p>
        </p:txBody>
      </p:sp>
      <p:sp>
        <p:nvSpPr>
          <p:cNvPr id="3" name="Θέση περιεχομένου 2"/>
          <p:cNvSpPr>
            <a:spLocks noGrp="1"/>
          </p:cNvSpPr>
          <p:nvPr>
            <p:ph idx="1"/>
          </p:nvPr>
        </p:nvSpPr>
        <p:spPr>
          <a:xfrm>
            <a:off x="457200" y="1882808"/>
            <a:ext cx="8229600" cy="4572000"/>
          </a:xfrm>
        </p:spPr>
        <p:txBody>
          <a:bodyPr/>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Θέση ημερομηνίας 3"/>
          <p:cNvSpPr>
            <a:spLocks noGrp="1"/>
          </p:cNvSpPr>
          <p:nvPr>
            <p:ph type="dt" sz="half" idx="10"/>
          </p:nvPr>
        </p:nvSpPr>
        <p:spPr>
          <a:xfrm>
            <a:off x="4791456" y="6480048"/>
            <a:ext cx="2133600" cy="301752"/>
          </a:xfrm>
        </p:spPr>
        <p:txBody>
          <a:bodyPr/>
          <a:lstStyle/>
          <a:p>
            <a:fld id="{E78EE63B-3E5F-4825-82FB-48495D385473}" type="datetimeFigureOut">
              <a:rPr lang="el-GR" smtClean="0"/>
              <a:t>24/1/2025</a:t>
            </a:fld>
            <a:endParaRPr lang="el-GR"/>
          </a:p>
        </p:txBody>
      </p:sp>
      <p:sp>
        <p:nvSpPr>
          <p:cNvPr id="5" name="Θέση υποσέλιδου 4"/>
          <p:cNvSpPr>
            <a:spLocks noGrp="1"/>
          </p:cNvSpPr>
          <p:nvPr>
            <p:ph type="ftr" sz="quarter" idx="11"/>
          </p:nvPr>
        </p:nvSpPr>
        <p:spPr>
          <a:xfrm>
            <a:off x="457200" y="6480969"/>
            <a:ext cx="4260056" cy="300831"/>
          </a:xfrm>
        </p:spPr>
        <p:txBody>
          <a:bodyPr/>
          <a:lstStyle/>
          <a:p>
            <a:endParaRPr lang="el-GR"/>
          </a:p>
        </p:txBody>
      </p:sp>
      <p:sp>
        <p:nvSpPr>
          <p:cNvPr id="6" name="Θέση αριθμού διαφάνειας 5"/>
          <p:cNvSpPr>
            <a:spLocks noGrp="1"/>
          </p:cNvSpPr>
          <p:nvPr>
            <p:ph type="sldNum" sz="quarter" idx="12"/>
          </p:nvPr>
        </p:nvSpPr>
        <p:spPr/>
        <p:txBody>
          <a:bodyPr/>
          <a:lstStyle/>
          <a:p>
            <a:fld id="{26E7918E-1ED1-4E6F-AD40-0E0AF7438134}" type="slidenum">
              <a:rPr lang="el-GR" smtClean="0"/>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Κεφαλίδα ενότητας">
    <p:bg>
      <p:bgRef idx="1002">
        <a:schemeClr val="bg1"/>
      </p:bgRef>
    </p:bg>
    <p:spTree>
      <p:nvGrpSpPr>
        <p:cNvPr id="1" name=""/>
        <p:cNvGrpSpPr/>
        <p:nvPr/>
      </p:nvGrpSpPr>
      <p:grpSpPr>
        <a:xfrm>
          <a:off x="0" y="0"/>
          <a:ext cx="0" cy="0"/>
          <a:chOff x="0" y="0"/>
          <a:chExt cx="0" cy="0"/>
        </a:xfrm>
      </p:grpSpPr>
      <p:sp>
        <p:nvSpPr>
          <p:cNvPr id="9" name="Ορθογώνιο τρίγωνο 8"/>
          <p:cNvSpPr/>
          <p:nvPr/>
        </p:nvSpPr>
        <p:spPr>
          <a:xfrm flipV="1">
            <a:off x="7034" y="7034"/>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algn="ctr" defTabSz="914400" rtl="0" eaLnBrk="1" latinLnBrk="0" hangingPunct="1"/>
            <a:endParaRPr kumimoji="0" lang="en-US" sz="1800" kern="1200">
              <a:solidFill>
                <a:schemeClr val="lt1"/>
              </a:solidFill>
              <a:latin typeface="+mn-lt"/>
              <a:ea typeface="+mn-ea"/>
              <a:cs typeface="+mn-cs"/>
            </a:endParaRPr>
          </a:p>
        </p:txBody>
      </p:sp>
      <p:sp>
        <p:nvSpPr>
          <p:cNvPr id="8" name="Ισοσκελές τρίγωνο 7"/>
          <p:cNvSpPr/>
          <p:nvPr/>
        </p:nvSpPr>
        <p:spPr>
          <a:xfrm rot="5400000" flipV="1">
            <a:off x="7554353" y="309490"/>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 name="Θέση ημερομηνίας 3"/>
          <p:cNvSpPr>
            <a:spLocks noGrp="1"/>
          </p:cNvSpPr>
          <p:nvPr>
            <p:ph type="dt" sz="half" idx="10"/>
          </p:nvPr>
        </p:nvSpPr>
        <p:spPr>
          <a:xfrm>
            <a:off x="6955632" y="6477000"/>
            <a:ext cx="2133600" cy="304800"/>
          </a:xfrm>
        </p:spPr>
        <p:txBody>
          <a:bodyPr/>
          <a:lstStyle/>
          <a:p>
            <a:fld id="{E78EE63B-3E5F-4825-82FB-48495D385473}" type="datetimeFigureOut">
              <a:rPr lang="el-GR" smtClean="0"/>
              <a:t>24/1/2025</a:t>
            </a:fld>
            <a:endParaRPr lang="el-GR"/>
          </a:p>
        </p:txBody>
      </p:sp>
      <p:sp>
        <p:nvSpPr>
          <p:cNvPr id="5" name="Θέση υποσέλιδου 4"/>
          <p:cNvSpPr>
            <a:spLocks noGrp="1"/>
          </p:cNvSpPr>
          <p:nvPr>
            <p:ph type="ftr" sz="quarter" idx="11"/>
          </p:nvPr>
        </p:nvSpPr>
        <p:spPr>
          <a:xfrm>
            <a:off x="2619376" y="6480969"/>
            <a:ext cx="4260056" cy="300831"/>
          </a:xfrm>
        </p:spPr>
        <p:txBody>
          <a:bodyPr/>
          <a:lstStyle/>
          <a:p>
            <a:endParaRPr lang="el-GR"/>
          </a:p>
        </p:txBody>
      </p:sp>
      <p:sp>
        <p:nvSpPr>
          <p:cNvPr id="6" name="Θέση αριθμού διαφάνειας 5"/>
          <p:cNvSpPr>
            <a:spLocks noGrp="1"/>
          </p:cNvSpPr>
          <p:nvPr>
            <p:ph type="sldNum" sz="quarter" idx="12"/>
          </p:nvPr>
        </p:nvSpPr>
        <p:spPr>
          <a:xfrm>
            <a:off x="8451056" y="809624"/>
            <a:ext cx="502920" cy="300831"/>
          </a:xfrm>
        </p:spPr>
        <p:txBody>
          <a:bodyPr/>
          <a:lstStyle/>
          <a:p>
            <a:fld id="{26E7918E-1ED1-4E6F-AD40-0E0AF7438134}" type="slidenum">
              <a:rPr lang="el-GR" smtClean="0"/>
              <a:t>‹#›</a:t>
            </a:fld>
            <a:endParaRPr lang="el-GR"/>
          </a:p>
        </p:txBody>
      </p:sp>
      <p:cxnSp>
        <p:nvCxnSpPr>
          <p:cNvPr id="11" name="Ευθεία γραμμή σύνδεσης 10"/>
          <p:cNvCxnSpPr/>
          <p:nvPr/>
        </p:nvCxnSpPr>
        <p:spPr>
          <a:xfrm rot="10800000">
            <a:off x="6468794" y="9381"/>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0" name="Ευθεία γραμμή σύνδεσης 9"/>
          <p:cNvCxnSpPr/>
          <p:nvPr/>
        </p:nvCxnSpPr>
        <p:spPr>
          <a:xfrm flipV="1">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 name="Τίτλος 1"/>
          <p:cNvSpPr>
            <a:spLocks noGrp="1"/>
          </p:cNvSpPr>
          <p:nvPr>
            <p:ph type="title"/>
          </p:nvPr>
        </p:nvSpPr>
        <p:spPr>
          <a:xfrm>
            <a:off x="381000" y="271464"/>
            <a:ext cx="7239000" cy="1362075"/>
          </a:xfrm>
        </p:spPr>
        <p:txBody>
          <a:bodyPr anchor="ctr"/>
          <a:lstStyle>
            <a:lvl1pPr marL="0" algn="l">
              <a:buNone/>
              <a:defRPr sz="3600" b="1" cap="none" baseline="0"/>
            </a:lvl1pPr>
          </a:lstStyle>
          <a:p>
            <a:r>
              <a:rPr kumimoji="0" lang="el-GR" smtClean="0"/>
              <a:t>Στυλ κύριου τίτλου</a:t>
            </a:r>
            <a:endParaRPr kumimoji="0" lang="en-US"/>
          </a:p>
        </p:txBody>
      </p:sp>
      <p:sp>
        <p:nvSpPr>
          <p:cNvPr id="3" name="Θέση κειμένου 2"/>
          <p:cNvSpPr>
            <a:spLocks noGrp="1"/>
          </p:cNvSpPr>
          <p:nvPr>
            <p:ph type="body" idx="1"/>
          </p:nvPr>
        </p:nvSpPr>
        <p:spPr>
          <a:xfrm>
            <a:off x="381000" y="1633536"/>
            <a:ext cx="3886200" cy="2286000"/>
          </a:xfrm>
        </p:spPr>
        <p:txBody>
          <a:bodyPr anchor="t"/>
          <a:lstStyle>
            <a:lvl1pPr marL="54864" indent="0" algn="l">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l-GR" smtClean="0"/>
              <a:t>Στυλ υποδείγματος κειμένου</a:t>
            </a: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marL="0" algn="l">
              <a:defRPr/>
            </a:lvl1pPr>
          </a:lstStyle>
          <a:p>
            <a:r>
              <a:rPr kumimoji="0" lang="el-GR" smtClean="0"/>
              <a:t>Στυλ κύριου τίτλου</a:t>
            </a:r>
            <a:endParaRPr kumimoji="0" lang="en-US"/>
          </a:p>
        </p:txBody>
      </p:sp>
      <p:sp>
        <p:nvSpPr>
          <p:cNvPr id="3" name="Θέση περιεχομένου 2"/>
          <p:cNvSpPr>
            <a:spLocks noGrp="1"/>
          </p:cNvSpPr>
          <p:nvPr>
            <p:ph sz="half" idx="1"/>
          </p:nvPr>
        </p:nvSpPr>
        <p:spPr>
          <a:xfrm>
            <a:off x="457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Θέση περιεχομένου 3"/>
          <p:cNvSpPr>
            <a:spLocks noGrp="1"/>
          </p:cNvSpPr>
          <p:nvPr>
            <p:ph sz="half" idx="2"/>
          </p:nvPr>
        </p:nvSpPr>
        <p:spPr>
          <a:xfrm>
            <a:off x="4648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Θέση ημερομηνίας 4"/>
          <p:cNvSpPr>
            <a:spLocks noGrp="1"/>
          </p:cNvSpPr>
          <p:nvPr>
            <p:ph type="dt" sz="half" idx="10"/>
          </p:nvPr>
        </p:nvSpPr>
        <p:spPr>
          <a:xfrm>
            <a:off x="4791456" y="6480969"/>
            <a:ext cx="2133600" cy="301752"/>
          </a:xfrm>
        </p:spPr>
        <p:txBody>
          <a:bodyPr/>
          <a:lstStyle/>
          <a:p>
            <a:fld id="{E78EE63B-3E5F-4825-82FB-48495D385473}" type="datetimeFigureOut">
              <a:rPr lang="el-GR" smtClean="0"/>
              <a:t>24/1/2025</a:t>
            </a:fld>
            <a:endParaRPr lang="el-GR"/>
          </a:p>
        </p:txBody>
      </p:sp>
      <p:sp>
        <p:nvSpPr>
          <p:cNvPr id="6" name="Θέση υποσέλιδου 5"/>
          <p:cNvSpPr>
            <a:spLocks noGrp="1"/>
          </p:cNvSpPr>
          <p:nvPr>
            <p:ph type="ftr" sz="quarter" idx="11"/>
          </p:nvPr>
        </p:nvSpPr>
        <p:spPr>
          <a:xfrm>
            <a:off x="457200" y="6480969"/>
            <a:ext cx="4260056" cy="301752"/>
          </a:xfrm>
        </p:spPr>
        <p:txBody>
          <a:bodyPr/>
          <a:lstStyle/>
          <a:p>
            <a:endParaRPr lang="el-GR"/>
          </a:p>
        </p:txBody>
      </p:sp>
      <p:sp>
        <p:nvSpPr>
          <p:cNvPr id="7" name="Θέση αριθμού διαφάνειας 6"/>
          <p:cNvSpPr>
            <a:spLocks noGrp="1"/>
          </p:cNvSpPr>
          <p:nvPr>
            <p:ph type="sldNum" sz="quarter" idx="12"/>
          </p:nvPr>
        </p:nvSpPr>
        <p:spPr>
          <a:xfrm>
            <a:off x="7589520" y="6480969"/>
            <a:ext cx="502920" cy="301752"/>
          </a:xfrm>
        </p:spPr>
        <p:txBody>
          <a:bodyPr/>
          <a:lstStyle/>
          <a:p>
            <a:fld id="{26E7918E-1ED1-4E6F-AD40-0E0AF7438134}" type="slidenum">
              <a:rPr lang="el-GR" smtClean="0"/>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Σύγκριση">
    <p:bg>
      <p:bgRef idx="1002">
        <a:schemeClr val="bg2"/>
      </p:bgRef>
    </p:bg>
    <p:spTree>
      <p:nvGrpSpPr>
        <p:cNvPr id="1" name=""/>
        <p:cNvGrpSpPr/>
        <p:nvPr/>
      </p:nvGrpSpPr>
      <p:grpSpPr>
        <a:xfrm>
          <a:off x="0" y="0"/>
          <a:ext cx="0" cy="0"/>
          <a:chOff x="0" y="0"/>
          <a:chExt cx="0" cy="0"/>
        </a:xfrm>
      </p:grpSpPr>
      <p:sp>
        <p:nvSpPr>
          <p:cNvPr id="2" name="Τίτλος 1"/>
          <p:cNvSpPr>
            <a:spLocks noGrp="1"/>
          </p:cNvSpPr>
          <p:nvPr>
            <p:ph type="title"/>
          </p:nvPr>
        </p:nvSpPr>
        <p:spPr>
          <a:xfrm>
            <a:off x="248198" y="290732"/>
            <a:ext cx="1066800" cy="6153912"/>
          </a:xfrm>
        </p:spPr>
        <p:txBody>
          <a:bodyPr vert="vert270" anchor="b"/>
          <a:lstStyle>
            <a:lvl1pPr marL="0" algn="ctr">
              <a:defRPr sz="3300" b="1">
                <a:ln w="6350">
                  <a:solidFill>
                    <a:schemeClr val="tx1"/>
                  </a:solidFill>
                </a:ln>
                <a:solidFill>
                  <a:schemeClr val="tx1"/>
                </a:solidFill>
              </a:defRPr>
            </a:lvl1pPr>
          </a:lstStyle>
          <a:p>
            <a:r>
              <a:rPr kumimoji="0" lang="el-GR" smtClean="0"/>
              <a:t>Στυλ κύριου τίτλου</a:t>
            </a:r>
            <a:endParaRPr kumimoji="0" lang="en-US"/>
          </a:p>
        </p:txBody>
      </p:sp>
      <p:sp>
        <p:nvSpPr>
          <p:cNvPr id="3" name="Θέση κειμένου 2"/>
          <p:cNvSpPr>
            <a:spLocks noGrp="1"/>
          </p:cNvSpPr>
          <p:nvPr>
            <p:ph type="body" idx="1"/>
          </p:nvPr>
        </p:nvSpPr>
        <p:spPr>
          <a:xfrm>
            <a:off x="1365006" y="290732"/>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Στυλ υποδείγματος κειμένου</a:t>
            </a:r>
          </a:p>
        </p:txBody>
      </p:sp>
      <p:sp>
        <p:nvSpPr>
          <p:cNvPr id="4" name="Θέση κειμένου 3"/>
          <p:cNvSpPr>
            <a:spLocks noGrp="1"/>
          </p:cNvSpPr>
          <p:nvPr>
            <p:ph type="body" sz="half" idx="3"/>
          </p:nvPr>
        </p:nvSpPr>
        <p:spPr>
          <a:xfrm>
            <a:off x="1365006" y="3427124"/>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Στυλ υποδείγματος κειμένου</a:t>
            </a:r>
          </a:p>
        </p:txBody>
      </p:sp>
      <p:sp>
        <p:nvSpPr>
          <p:cNvPr id="5" name="Θέση περιεχομένου 4"/>
          <p:cNvSpPr>
            <a:spLocks noGrp="1"/>
          </p:cNvSpPr>
          <p:nvPr>
            <p:ph sz="quarter" idx="2"/>
          </p:nvPr>
        </p:nvSpPr>
        <p:spPr>
          <a:xfrm>
            <a:off x="2022230" y="290732"/>
            <a:ext cx="6858000" cy="3017520"/>
          </a:xfrm>
        </p:spPr>
        <p:txBody>
          <a:bodyPr/>
          <a:lstStyle>
            <a:lvl1pPr algn="l">
              <a:defRPr sz="2400"/>
            </a:lvl1pPr>
            <a:lvl2pPr algn="l">
              <a:defRPr sz="2000"/>
            </a:lvl2pPr>
            <a:lvl3pPr algn="l">
              <a:defRPr sz="1800"/>
            </a:lvl3pPr>
            <a:lvl4pPr algn="l">
              <a:defRPr sz="1600"/>
            </a:lvl4pPr>
            <a:lvl5pPr algn="l">
              <a:defRPr sz="1600"/>
            </a:lvl5pPr>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6" name="Θέση περιεχομένου 5"/>
          <p:cNvSpPr>
            <a:spLocks noGrp="1"/>
          </p:cNvSpPr>
          <p:nvPr>
            <p:ph sz="quarter" idx="4"/>
          </p:nvPr>
        </p:nvSpPr>
        <p:spPr>
          <a:xfrm>
            <a:off x="2022230" y="3427124"/>
            <a:ext cx="6858000" cy="3017520"/>
          </a:xfrm>
        </p:spPr>
        <p:txBody>
          <a:bodyPr/>
          <a:lstStyle>
            <a:lvl1pPr>
              <a:defRPr sz="2400"/>
            </a:lvl1pPr>
            <a:lvl2pPr>
              <a:defRPr sz="2000"/>
            </a:lvl2pPr>
            <a:lvl3pPr>
              <a:defRPr sz="1800"/>
            </a:lvl3pPr>
            <a:lvl4pPr>
              <a:defRPr sz="1600"/>
            </a:lvl4pPr>
            <a:lvl5pPr>
              <a:defRPr sz="1600"/>
            </a:lvl5pPr>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7" name="Θέση ημερομηνίας 6"/>
          <p:cNvSpPr>
            <a:spLocks noGrp="1"/>
          </p:cNvSpPr>
          <p:nvPr>
            <p:ph type="dt" sz="half" idx="10"/>
          </p:nvPr>
        </p:nvSpPr>
        <p:spPr>
          <a:xfrm>
            <a:off x="4791456" y="6480969"/>
            <a:ext cx="2130552" cy="301752"/>
          </a:xfrm>
        </p:spPr>
        <p:txBody>
          <a:bodyPr/>
          <a:lstStyle/>
          <a:p>
            <a:fld id="{E78EE63B-3E5F-4825-82FB-48495D385473}" type="datetimeFigureOut">
              <a:rPr lang="el-GR" smtClean="0"/>
              <a:t>24/1/2025</a:t>
            </a:fld>
            <a:endParaRPr lang="el-GR"/>
          </a:p>
        </p:txBody>
      </p:sp>
      <p:sp>
        <p:nvSpPr>
          <p:cNvPr id="8" name="Θέση υποσέλιδου 7"/>
          <p:cNvSpPr>
            <a:spLocks noGrp="1"/>
          </p:cNvSpPr>
          <p:nvPr>
            <p:ph type="ftr" sz="quarter" idx="11"/>
          </p:nvPr>
        </p:nvSpPr>
        <p:spPr>
          <a:xfrm>
            <a:off x="457200" y="6480969"/>
            <a:ext cx="4261104" cy="301752"/>
          </a:xfrm>
        </p:spPr>
        <p:txBody>
          <a:bodyPr/>
          <a:lstStyle/>
          <a:p>
            <a:endParaRPr lang="el-GR"/>
          </a:p>
        </p:txBody>
      </p:sp>
      <p:sp>
        <p:nvSpPr>
          <p:cNvPr id="9" name="Θέση αριθμού διαφάνειας 8"/>
          <p:cNvSpPr>
            <a:spLocks noGrp="1"/>
          </p:cNvSpPr>
          <p:nvPr>
            <p:ph type="sldNum" sz="quarter" idx="12"/>
          </p:nvPr>
        </p:nvSpPr>
        <p:spPr>
          <a:xfrm>
            <a:off x="7589520" y="6483096"/>
            <a:ext cx="502920" cy="301752"/>
          </a:xfrm>
        </p:spPr>
        <p:txBody>
          <a:bodyPr/>
          <a:lstStyle>
            <a:lvl1pPr algn="ctr">
              <a:defRPr/>
            </a:lvl1pPr>
          </a:lstStyle>
          <a:p>
            <a:fld id="{26E7918E-1ED1-4E6F-AD40-0E0AF7438134}" type="slidenum">
              <a:rPr lang="el-GR" smtClean="0"/>
              <a:t>‹#›</a:t>
            </a:fld>
            <a:endParaRPr lang="el-GR"/>
          </a:p>
        </p:txBody>
      </p:sp>
    </p:spTree>
  </p:cSld>
  <p:clrMapOvr>
    <a:overrideClrMapping bg1="dk1" tx1="lt1" bg2="dk2" tx2="lt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b="0"/>
            </a:lvl1pPr>
          </a:lstStyle>
          <a:p>
            <a:r>
              <a:rPr kumimoji="0" lang="el-GR" smtClean="0"/>
              <a:t>Στυλ κύριου τίτλου</a:t>
            </a:r>
            <a:endParaRPr kumimoji="0" lang="en-US"/>
          </a:p>
        </p:txBody>
      </p:sp>
      <p:sp>
        <p:nvSpPr>
          <p:cNvPr id="3" name="Θέση ημερομηνίας 2"/>
          <p:cNvSpPr>
            <a:spLocks noGrp="1"/>
          </p:cNvSpPr>
          <p:nvPr>
            <p:ph type="dt" sz="half" idx="10"/>
          </p:nvPr>
        </p:nvSpPr>
        <p:spPr/>
        <p:txBody>
          <a:bodyPr/>
          <a:lstStyle/>
          <a:p>
            <a:fld id="{E78EE63B-3E5F-4825-82FB-48495D385473}" type="datetimeFigureOut">
              <a:rPr lang="el-GR" smtClean="0"/>
              <a:t>24/1/2025</a:t>
            </a:fld>
            <a:endParaRPr lang="el-GR"/>
          </a:p>
        </p:txBody>
      </p:sp>
      <p:sp>
        <p:nvSpPr>
          <p:cNvPr id="4" name="Θέση υποσέλιδου 3"/>
          <p:cNvSpPr>
            <a:spLocks noGrp="1"/>
          </p:cNvSpPr>
          <p:nvPr>
            <p:ph type="ftr" sz="quarter" idx="11"/>
          </p:nvPr>
        </p:nvSpPr>
        <p:spPr/>
        <p:txBody>
          <a:bodyPr/>
          <a:lstStyle/>
          <a:p>
            <a:endParaRPr lang="el-GR"/>
          </a:p>
        </p:txBody>
      </p:sp>
      <p:sp>
        <p:nvSpPr>
          <p:cNvPr id="5" name="Θέση αριθμού διαφάνειας 4"/>
          <p:cNvSpPr>
            <a:spLocks noGrp="1"/>
          </p:cNvSpPr>
          <p:nvPr>
            <p:ph type="sldNum" sz="quarter" idx="12"/>
          </p:nvPr>
        </p:nvSpPr>
        <p:spPr/>
        <p:txBody>
          <a:bodyPr/>
          <a:lstStyle/>
          <a:p>
            <a:fld id="{26E7918E-1ED1-4E6F-AD40-0E0AF7438134}" type="slidenum">
              <a:rPr lang="el-GR" smtClean="0"/>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Θέση ημερομηνίας 1"/>
          <p:cNvSpPr>
            <a:spLocks noGrp="1"/>
          </p:cNvSpPr>
          <p:nvPr>
            <p:ph type="dt" sz="half" idx="10"/>
          </p:nvPr>
        </p:nvSpPr>
        <p:spPr>
          <a:xfrm>
            <a:off x="4791456" y="6480969"/>
            <a:ext cx="2133600" cy="301752"/>
          </a:xfrm>
        </p:spPr>
        <p:txBody>
          <a:bodyPr/>
          <a:lstStyle/>
          <a:p>
            <a:fld id="{E78EE63B-3E5F-4825-82FB-48495D385473}" type="datetimeFigureOut">
              <a:rPr lang="el-GR" smtClean="0"/>
              <a:t>24/1/2025</a:t>
            </a:fld>
            <a:endParaRPr lang="el-GR"/>
          </a:p>
        </p:txBody>
      </p:sp>
      <p:sp>
        <p:nvSpPr>
          <p:cNvPr id="3" name="Θέση υποσέλιδου 2"/>
          <p:cNvSpPr>
            <a:spLocks noGrp="1"/>
          </p:cNvSpPr>
          <p:nvPr>
            <p:ph type="ftr" sz="quarter" idx="11"/>
          </p:nvPr>
        </p:nvSpPr>
        <p:spPr>
          <a:xfrm>
            <a:off x="457200" y="6481890"/>
            <a:ext cx="4260056" cy="300831"/>
          </a:xfrm>
        </p:spPr>
        <p:txBody>
          <a:bodyPr/>
          <a:lstStyle/>
          <a:p>
            <a:endParaRPr lang="el-GR"/>
          </a:p>
        </p:txBody>
      </p:sp>
      <p:sp>
        <p:nvSpPr>
          <p:cNvPr id="4" name="Θέση αριθμού διαφάνειας 3"/>
          <p:cNvSpPr>
            <a:spLocks noGrp="1"/>
          </p:cNvSpPr>
          <p:nvPr>
            <p:ph type="sldNum" sz="quarter" idx="12"/>
          </p:nvPr>
        </p:nvSpPr>
        <p:spPr>
          <a:xfrm>
            <a:off x="7589520" y="6480969"/>
            <a:ext cx="502920" cy="301752"/>
          </a:xfrm>
        </p:spPr>
        <p:txBody>
          <a:bodyPr/>
          <a:lstStyle/>
          <a:p>
            <a:fld id="{26E7918E-1ED1-4E6F-AD40-0E0AF7438134}" type="slidenum">
              <a:rPr lang="el-GR" smtClean="0"/>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Περιεχόμενο με λεζάντα">
    <p:bg>
      <p:bgRef idx="1002">
        <a:schemeClr val="bg2"/>
      </p:bgRef>
    </p:bg>
    <p:spTree>
      <p:nvGrpSpPr>
        <p:cNvPr id="1" name=""/>
        <p:cNvGrpSpPr/>
        <p:nvPr/>
      </p:nvGrpSpPr>
      <p:grpSpPr>
        <a:xfrm>
          <a:off x="0" y="0"/>
          <a:ext cx="0" cy="0"/>
          <a:chOff x="0" y="0"/>
          <a:chExt cx="0" cy="0"/>
        </a:xfrm>
      </p:grpSpPr>
      <p:sp>
        <p:nvSpPr>
          <p:cNvPr id="2" name="Τίτλος 1"/>
          <p:cNvSpPr>
            <a:spLocks noGrp="1"/>
          </p:cNvSpPr>
          <p:nvPr>
            <p:ph type="title"/>
          </p:nvPr>
        </p:nvSpPr>
        <p:spPr>
          <a:xfrm>
            <a:off x="219456" y="367664"/>
            <a:ext cx="914400" cy="5943600"/>
          </a:xfrm>
        </p:spPr>
        <p:txBody>
          <a:bodyPr vert="vert270" anchor="b"/>
          <a:lstStyle>
            <a:lvl1pPr marL="0" marR="18288" algn="r">
              <a:spcBef>
                <a:spcPts val="0"/>
              </a:spcBef>
              <a:buNone/>
              <a:defRPr sz="2900" b="0" cap="all" baseline="0"/>
            </a:lvl1pPr>
          </a:lstStyle>
          <a:p>
            <a:r>
              <a:rPr kumimoji="0" lang="el-GR" smtClean="0"/>
              <a:t>Στυλ κύριου τίτλου</a:t>
            </a:r>
            <a:endParaRPr kumimoji="0" lang="en-US"/>
          </a:p>
        </p:txBody>
      </p:sp>
      <p:sp>
        <p:nvSpPr>
          <p:cNvPr id="3" name="Θέση κειμένου 2"/>
          <p:cNvSpPr>
            <a:spLocks noGrp="1"/>
          </p:cNvSpPr>
          <p:nvPr>
            <p:ph type="body" idx="2"/>
          </p:nvPr>
        </p:nvSpPr>
        <p:spPr>
          <a:xfrm>
            <a:off x="1135856" y="367664"/>
            <a:ext cx="2438400" cy="5943600"/>
          </a:xfrm>
        </p:spPr>
        <p:txBody>
          <a:bodyPr anchor="t"/>
          <a:lstStyle>
            <a:lvl1pPr marL="0" indent="0">
              <a:spcBef>
                <a:spcPts val="0"/>
              </a:spcBef>
              <a:buNone/>
              <a:defRPr sz="1400"/>
            </a:lvl1pPr>
            <a:lvl2pPr>
              <a:buNone/>
              <a:defRPr sz="1200"/>
            </a:lvl2pPr>
            <a:lvl3pPr>
              <a:buNone/>
              <a:defRPr sz="1000"/>
            </a:lvl3pPr>
            <a:lvl4pPr>
              <a:buNone/>
              <a:defRPr sz="900"/>
            </a:lvl4pPr>
            <a:lvl5pPr>
              <a:buNone/>
              <a:defRPr sz="900"/>
            </a:lvl5pPr>
          </a:lstStyle>
          <a:p>
            <a:pPr lvl="0" eaLnBrk="1" latinLnBrk="0" hangingPunct="1"/>
            <a:r>
              <a:rPr kumimoji="0" lang="el-GR" smtClean="0"/>
              <a:t>Στυλ υποδείγματος κειμένου</a:t>
            </a:r>
          </a:p>
        </p:txBody>
      </p:sp>
      <p:sp>
        <p:nvSpPr>
          <p:cNvPr id="4" name="Θέση περιεχομένου 3"/>
          <p:cNvSpPr>
            <a:spLocks noGrp="1"/>
          </p:cNvSpPr>
          <p:nvPr>
            <p:ph sz="half" idx="1"/>
          </p:nvPr>
        </p:nvSpPr>
        <p:spPr>
          <a:xfrm>
            <a:off x="3651250" y="320040"/>
            <a:ext cx="5276088" cy="5989320"/>
          </a:xfrm>
        </p:spPr>
        <p:txBody>
          <a:bodyPr/>
          <a:lstStyle>
            <a:lvl1pPr>
              <a:spcBef>
                <a:spcPts val="0"/>
              </a:spcBef>
              <a:defRPr sz="3000"/>
            </a:lvl1pPr>
            <a:lvl2pPr>
              <a:defRPr sz="2600"/>
            </a:lvl2pPr>
            <a:lvl3pPr>
              <a:defRPr sz="2400"/>
            </a:lvl3pPr>
            <a:lvl4pPr>
              <a:defRPr sz="2000"/>
            </a:lvl4pPr>
            <a:lvl5pPr>
              <a:defRPr sz="2000"/>
            </a:lvl5pPr>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Θέση ημερομηνίας 4"/>
          <p:cNvSpPr>
            <a:spLocks noGrp="1"/>
          </p:cNvSpPr>
          <p:nvPr>
            <p:ph type="dt" sz="half" idx="10"/>
          </p:nvPr>
        </p:nvSpPr>
        <p:spPr>
          <a:xfrm>
            <a:off x="6278976" y="6556248"/>
            <a:ext cx="2133600" cy="301752"/>
          </a:xfrm>
        </p:spPr>
        <p:txBody>
          <a:bodyPr/>
          <a:lstStyle>
            <a:lvl1pPr>
              <a:defRPr sz="900"/>
            </a:lvl1pPr>
          </a:lstStyle>
          <a:p>
            <a:fld id="{E78EE63B-3E5F-4825-82FB-48495D385473}" type="datetimeFigureOut">
              <a:rPr lang="el-GR" smtClean="0"/>
              <a:t>24/1/2025</a:t>
            </a:fld>
            <a:endParaRPr lang="el-GR"/>
          </a:p>
        </p:txBody>
      </p:sp>
      <p:sp>
        <p:nvSpPr>
          <p:cNvPr id="6" name="Θέση υποσέλιδου 5"/>
          <p:cNvSpPr>
            <a:spLocks noGrp="1"/>
          </p:cNvSpPr>
          <p:nvPr>
            <p:ph type="ftr" sz="quarter" idx="11"/>
          </p:nvPr>
        </p:nvSpPr>
        <p:spPr>
          <a:xfrm>
            <a:off x="1135856" y="6556248"/>
            <a:ext cx="5143120" cy="301752"/>
          </a:xfrm>
        </p:spPr>
        <p:txBody>
          <a:bodyPr/>
          <a:lstStyle>
            <a:lvl1pPr>
              <a:defRPr sz="900"/>
            </a:lvl1pPr>
          </a:lstStyle>
          <a:p>
            <a:endParaRPr lang="el-GR"/>
          </a:p>
        </p:txBody>
      </p:sp>
      <p:sp>
        <p:nvSpPr>
          <p:cNvPr id="7" name="Θέση αριθμού διαφάνειας 6"/>
          <p:cNvSpPr>
            <a:spLocks noGrp="1"/>
          </p:cNvSpPr>
          <p:nvPr>
            <p:ph type="sldNum" sz="quarter" idx="12"/>
          </p:nvPr>
        </p:nvSpPr>
        <p:spPr>
          <a:xfrm>
            <a:off x="8410576" y="6556248"/>
            <a:ext cx="502920" cy="301752"/>
          </a:xfrm>
        </p:spPr>
        <p:txBody>
          <a:bodyPr/>
          <a:lstStyle>
            <a:lvl1pPr>
              <a:defRPr sz="900"/>
            </a:lvl1pPr>
          </a:lstStyle>
          <a:p>
            <a:fld id="{26E7918E-1ED1-4E6F-AD40-0E0AF7438134}" type="slidenum">
              <a:rPr lang="el-GR" smtClean="0"/>
              <a:t>‹#›</a:t>
            </a:fld>
            <a:endParaRPr lang="el-GR"/>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bg>
      <p:bgRef idx="1002">
        <a:schemeClr val="bg1"/>
      </p:bgRef>
    </p:bg>
    <p:spTree>
      <p:nvGrpSpPr>
        <p:cNvPr id="1" name=""/>
        <p:cNvGrpSpPr/>
        <p:nvPr/>
      </p:nvGrpSpPr>
      <p:grpSpPr>
        <a:xfrm>
          <a:off x="0" y="0"/>
          <a:ext cx="0" cy="0"/>
          <a:chOff x="0" y="0"/>
          <a:chExt cx="0" cy="0"/>
        </a:xfrm>
      </p:grpSpPr>
      <p:sp>
        <p:nvSpPr>
          <p:cNvPr id="2" name="Τίτλος 1"/>
          <p:cNvSpPr>
            <a:spLocks noGrp="1"/>
          </p:cNvSpPr>
          <p:nvPr>
            <p:ph type="title"/>
          </p:nvPr>
        </p:nvSpPr>
        <p:spPr>
          <a:xfrm>
            <a:off x="219456" y="150896"/>
            <a:ext cx="914400" cy="6400800"/>
          </a:xfrm>
        </p:spPr>
        <p:txBody>
          <a:bodyPr vert="vert270" anchor="b"/>
          <a:lstStyle>
            <a:lvl1pPr marL="0" algn="l">
              <a:buNone/>
              <a:defRPr sz="3000" b="0" cap="all" baseline="0"/>
            </a:lvl1pPr>
          </a:lstStyle>
          <a:p>
            <a:r>
              <a:rPr kumimoji="0" lang="el-GR" smtClean="0"/>
              <a:t>Στυλ κύριου τίτλου</a:t>
            </a:r>
            <a:endParaRPr kumimoji="0" lang="en-US"/>
          </a:p>
        </p:txBody>
      </p:sp>
      <p:sp>
        <p:nvSpPr>
          <p:cNvPr id="3" name="Θέση εικόνας 2"/>
          <p:cNvSpPr>
            <a:spLocks noGrp="1"/>
          </p:cNvSpPr>
          <p:nvPr>
            <p:ph type="pic" idx="1"/>
          </p:nvPr>
        </p:nvSpPr>
        <p:spPr>
          <a:xfrm>
            <a:off x="1138237" y="373966"/>
            <a:ext cx="7333488" cy="5486400"/>
          </a:xfrm>
          <a:solidFill>
            <a:schemeClr val="bg2">
              <a:shade val="50000"/>
            </a:schemeClr>
          </a:solidFill>
        </p:spPr>
        <p:txBody>
          <a:bodyPr/>
          <a:lstStyle>
            <a:lvl1pPr marL="0" indent="0">
              <a:buNone/>
              <a:defRPr sz="3200"/>
            </a:lvl1pPr>
          </a:lstStyle>
          <a:p>
            <a:r>
              <a:rPr kumimoji="0" lang="el-GR" smtClean="0"/>
              <a:t>Κάντε κλικ στο εικονίδιο για να προσθέσετε μια εικόνα</a:t>
            </a:r>
            <a:endParaRPr kumimoji="0" lang="en-US" dirty="0"/>
          </a:p>
        </p:txBody>
      </p:sp>
      <p:sp>
        <p:nvSpPr>
          <p:cNvPr id="4" name="Θέση κειμένου 3"/>
          <p:cNvSpPr>
            <a:spLocks noGrp="1"/>
          </p:cNvSpPr>
          <p:nvPr>
            <p:ph type="body" sz="half" idx="2"/>
          </p:nvPr>
        </p:nvSpPr>
        <p:spPr>
          <a:xfrm>
            <a:off x="1143000" y="5867400"/>
            <a:ext cx="7333488" cy="685800"/>
          </a:xfrm>
          <a:solidFill>
            <a:schemeClr val="accent1">
              <a:alpha val="15000"/>
            </a:schemeClr>
          </a:solidFill>
          <a:ln>
            <a:solidFill>
              <a:schemeClr val="accent1"/>
            </a:solidFill>
            <a:miter lim="800000"/>
          </a:ln>
        </p:spPr>
        <p:txBody>
          <a:bodyPr/>
          <a:lstStyle>
            <a:lvl1pPr marL="0" indent="0">
              <a:spcBef>
                <a:spcPts val="0"/>
              </a:spcBef>
              <a:buNone/>
              <a:defRPr sz="1400"/>
            </a:lvl1pPr>
            <a:lvl2pPr>
              <a:defRPr sz="1200"/>
            </a:lvl2pPr>
            <a:lvl3pPr>
              <a:defRPr sz="1000"/>
            </a:lvl3pPr>
            <a:lvl4pPr>
              <a:defRPr sz="900"/>
            </a:lvl4pPr>
            <a:lvl5pPr>
              <a:defRPr sz="900"/>
            </a:lvl5pPr>
          </a:lstStyle>
          <a:p>
            <a:pPr lvl="0" eaLnBrk="1" latinLnBrk="0" hangingPunct="1"/>
            <a:r>
              <a:rPr kumimoji="0" lang="el-GR" smtClean="0"/>
              <a:t>Στυλ υποδείγματος κειμένου</a:t>
            </a:r>
          </a:p>
        </p:txBody>
      </p:sp>
      <p:sp>
        <p:nvSpPr>
          <p:cNvPr id="5" name="Θέση ημερομηνίας 4"/>
          <p:cNvSpPr>
            <a:spLocks noGrp="1"/>
          </p:cNvSpPr>
          <p:nvPr>
            <p:ph type="dt" sz="half" idx="10"/>
          </p:nvPr>
        </p:nvSpPr>
        <p:spPr>
          <a:xfrm>
            <a:off x="6108192" y="6556248"/>
            <a:ext cx="2103120" cy="301752"/>
          </a:xfrm>
        </p:spPr>
        <p:txBody>
          <a:bodyPr/>
          <a:lstStyle>
            <a:lvl1pPr>
              <a:defRPr sz="900"/>
            </a:lvl1pPr>
          </a:lstStyle>
          <a:p>
            <a:fld id="{E78EE63B-3E5F-4825-82FB-48495D385473}" type="datetimeFigureOut">
              <a:rPr lang="el-GR" smtClean="0"/>
              <a:t>24/1/2025</a:t>
            </a:fld>
            <a:endParaRPr lang="el-GR"/>
          </a:p>
        </p:txBody>
      </p:sp>
      <p:sp>
        <p:nvSpPr>
          <p:cNvPr id="6" name="Θέση υποσέλιδου 5"/>
          <p:cNvSpPr>
            <a:spLocks noGrp="1"/>
          </p:cNvSpPr>
          <p:nvPr>
            <p:ph type="ftr" sz="quarter" idx="11"/>
          </p:nvPr>
        </p:nvSpPr>
        <p:spPr>
          <a:xfrm>
            <a:off x="1170432" y="6557169"/>
            <a:ext cx="4948072" cy="301752"/>
          </a:xfrm>
        </p:spPr>
        <p:txBody>
          <a:bodyPr/>
          <a:lstStyle>
            <a:lvl1pPr>
              <a:defRPr sz="900"/>
            </a:lvl1pPr>
          </a:lstStyle>
          <a:p>
            <a:endParaRPr lang="el-GR"/>
          </a:p>
        </p:txBody>
      </p:sp>
      <p:sp>
        <p:nvSpPr>
          <p:cNvPr id="7" name="Θέση αριθμού διαφάνειας 6"/>
          <p:cNvSpPr>
            <a:spLocks noGrp="1"/>
          </p:cNvSpPr>
          <p:nvPr>
            <p:ph type="sldNum" sz="quarter" idx="12"/>
          </p:nvPr>
        </p:nvSpPr>
        <p:spPr>
          <a:xfrm>
            <a:off x="8217192" y="6556248"/>
            <a:ext cx="365760" cy="301752"/>
          </a:xfrm>
        </p:spPr>
        <p:txBody>
          <a:bodyPr/>
          <a:lstStyle>
            <a:lvl1pPr algn="ctr">
              <a:defRPr sz="900"/>
            </a:lvl1pPr>
          </a:lstStyle>
          <a:p>
            <a:fld id="{26E7918E-1ED1-4E6F-AD40-0E0AF7438134}" type="slidenum">
              <a:rPr lang="el-GR" smtClean="0"/>
              <a:t>‹#›</a:t>
            </a:fld>
            <a:endParaRPr lang="el-GR"/>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1" name="Ορθογώνιο τρίγωνο 10"/>
          <p:cNvSpPr/>
          <p:nvPr/>
        </p:nvSpPr>
        <p:spPr>
          <a:xfrm>
            <a:off x="7034" y="14068"/>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cxnSp>
        <p:nvCxnSpPr>
          <p:cNvPr id="8" name="Ευθεία γραμμή σύνδεσης 7"/>
          <p:cNvCxnSpPr/>
          <p:nvPr/>
        </p:nvCxnSpPr>
        <p:spPr>
          <a:xfrm>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9" name="Ευθεία γραμμή σύνδεσης 8"/>
          <p:cNvCxnSpPr/>
          <p:nvPr/>
        </p:nvCxnSpPr>
        <p:spPr>
          <a:xfrm rot="10800000" flipV="1">
            <a:off x="6468794" y="4948410"/>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2" name="Θέση τίτλου 21"/>
          <p:cNvSpPr>
            <a:spLocks noGrp="1"/>
          </p:cNvSpPr>
          <p:nvPr>
            <p:ph type="title"/>
          </p:nvPr>
        </p:nvSpPr>
        <p:spPr>
          <a:xfrm>
            <a:off x="457200" y="267494"/>
            <a:ext cx="8229600" cy="1399032"/>
          </a:xfrm>
          <a:prstGeom prst="rect">
            <a:avLst/>
          </a:prstGeom>
        </p:spPr>
        <p:txBody>
          <a:bodyPr vert="horz" anchor="ctr">
            <a:normAutofit/>
          </a:bodyPr>
          <a:lstStyle/>
          <a:p>
            <a:r>
              <a:rPr kumimoji="0" lang="el-GR" smtClean="0"/>
              <a:t>Στυλ κύριου τίτλου</a:t>
            </a:r>
            <a:endParaRPr kumimoji="0" lang="en-US"/>
          </a:p>
        </p:txBody>
      </p:sp>
      <p:sp>
        <p:nvSpPr>
          <p:cNvPr id="13" name="Θέση κειμένου 12"/>
          <p:cNvSpPr>
            <a:spLocks noGrp="1"/>
          </p:cNvSpPr>
          <p:nvPr>
            <p:ph type="body" idx="1"/>
          </p:nvPr>
        </p:nvSpPr>
        <p:spPr>
          <a:xfrm>
            <a:off x="457200" y="1882808"/>
            <a:ext cx="8229600" cy="4572000"/>
          </a:xfrm>
          <a:prstGeom prst="rect">
            <a:avLst/>
          </a:prstGeom>
        </p:spPr>
        <p:txBody>
          <a:bodyPr vert="horz" anchor="t">
            <a:normAutofit/>
          </a:bodyPr>
          <a:lstStyle/>
          <a:p>
            <a:pPr lvl="0" eaLnBrk="1" latinLnBrk="0" hangingPunct="1"/>
            <a:r>
              <a:rPr kumimoji="0" lang="el-GR" smtClean="0"/>
              <a:t>Στυλ υποδείγματος κειμένου</a:t>
            </a:r>
          </a:p>
          <a:p>
            <a:pPr lvl="1" eaLnBrk="1" latinLnBrk="0" hangingPunct="1"/>
            <a:r>
              <a:rPr kumimoji="0" lang="el-GR" smtClean="0"/>
              <a:t>Δεύτερου επιπέδου</a:t>
            </a:r>
          </a:p>
          <a:p>
            <a:pPr lvl="2" eaLnBrk="1" latinLnBrk="0" hangingPunct="1"/>
            <a:r>
              <a:rPr kumimoji="0" lang="el-GR" smtClean="0"/>
              <a:t>Τρίτου επιπέδου</a:t>
            </a:r>
          </a:p>
          <a:p>
            <a:pPr lvl="3" eaLnBrk="1" latinLnBrk="0" hangingPunct="1"/>
            <a:r>
              <a:rPr kumimoji="0" lang="el-GR" smtClean="0"/>
              <a:t>Τέταρτου επιπέδου</a:t>
            </a:r>
          </a:p>
          <a:p>
            <a:pPr lvl="4" eaLnBrk="1" latinLnBrk="0" hangingPunct="1"/>
            <a:r>
              <a:rPr kumimoji="0" lang="el-GR" smtClean="0"/>
              <a:t>Πέμπτου επιπέδου</a:t>
            </a:r>
            <a:endParaRPr kumimoji="0" lang="en-US"/>
          </a:p>
        </p:txBody>
      </p:sp>
      <p:sp>
        <p:nvSpPr>
          <p:cNvPr id="14" name="Θέση ημερομηνίας 13"/>
          <p:cNvSpPr>
            <a:spLocks noGrp="1"/>
          </p:cNvSpPr>
          <p:nvPr>
            <p:ph type="dt" sz="half" idx="2"/>
          </p:nvPr>
        </p:nvSpPr>
        <p:spPr>
          <a:xfrm>
            <a:off x="4791456" y="6480969"/>
            <a:ext cx="2133600" cy="301752"/>
          </a:xfrm>
          <a:prstGeom prst="rect">
            <a:avLst/>
          </a:prstGeom>
        </p:spPr>
        <p:txBody>
          <a:bodyPr vert="horz" anchor="b"/>
          <a:lstStyle>
            <a:lvl1pPr algn="l" eaLnBrk="1" latinLnBrk="0" hangingPunct="1">
              <a:defRPr kumimoji="0" sz="1000" b="0">
                <a:solidFill>
                  <a:schemeClr val="tx1"/>
                </a:solidFill>
              </a:defRPr>
            </a:lvl1pPr>
          </a:lstStyle>
          <a:p>
            <a:fld id="{E78EE63B-3E5F-4825-82FB-48495D385473}" type="datetimeFigureOut">
              <a:rPr lang="el-GR" smtClean="0"/>
              <a:t>24/1/2025</a:t>
            </a:fld>
            <a:endParaRPr lang="el-GR"/>
          </a:p>
        </p:txBody>
      </p:sp>
      <p:sp>
        <p:nvSpPr>
          <p:cNvPr id="3" name="Θέση υποσέλιδου 2"/>
          <p:cNvSpPr>
            <a:spLocks noGrp="1"/>
          </p:cNvSpPr>
          <p:nvPr>
            <p:ph type="ftr" sz="quarter" idx="3"/>
          </p:nvPr>
        </p:nvSpPr>
        <p:spPr>
          <a:xfrm>
            <a:off x="457200" y="6481890"/>
            <a:ext cx="4260056" cy="300831"/>
          </a:xfrm>
          <a:prstGeom prst="rect">
            <a:avLst/>
          </a:prstGeom>
        </p:spPr>
        <p:txBody>
          <a:bodyPr vert="horz" anchor="b"/>
          <a:lstStyle>
            <a:lvl1pPr algn="r" eaLnBrk="1" latinLnBrk="0" hangingPunct="1">
              <a:defRPr kumimoji="0" sz="1000">
                <a:solidFill>
                  <a:schemeClr val="tx1"/>
                </a:solidFill>
              </a:defRPr>
            </a:lvl1pPr>
          </a:lstStyle>
          <a:p>
            <a:endParaRPr lang="el-GR"/>
          </a:p>
        </p:txBody>
      </p:sp>
      <p:sp>
        <p:nvSpPr>
          <p:cNvPr id="23" name="Θέση αριθμού διαφάνειας 22"/>
          <p:cNvSpPr>
            <a:spLocks noGrp="1"/>
          </p:cNvSpPr>
          <p:nvPr>
            <p:ph type="sldNum" sz="quarter" idx="4"/>
          </p:nvPr>
        </p:nvSpPr>
        <p:spPr>
          <a:xfrm>
            <a:off x="7589520" y="6480969"/>
            <a:ext cx="502920" cy="301752"/>
          </a:xfrm>
          <a:prstGeom prst="rect">
            <a:avLst/>
          </a:prstGeom>
        </p:spPr>
        <p:txBody>
          <a:bodyPr vert="horz" anchor="b"/>
          <a:lstStyle>
            <a:lvl1pPr algn="ctr" eaLnBrk="1" latinLnBrk="0" hangingPunct="1">
              <a:defRPr kumimoji="0" sz="1200">
                <a:solidFill>
                  <a:schemeClr val="tx1"/>
                </a:solidFill>
              </a:defRPr>
            </a:lvl1pPr>
          </a:lstStyle>
          <a:p>
            <a:fld id="{26E7918E-1ED1-4E6F-AD40-0E0AF7438134}" type="slidenum">
              <a:rPr lang="el-GR" smtClean="0"/>
              <a:t>‹#›</a:t>
            </a:fld>
            <a:endParaRPr lang="el-GR"/>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marL="484632" algn="l" rtl="0" eaLnBrk="1" latinLnBrk="0" hangingPunct="1">
        <a:spcBef>
          <a:spcPct val="0"/>
        </a:spcBef>
        <a:buNone/>
        <a:defRPr kumimoji="0" sz="4200" kern="1200">
          <a:ln w="6350">
            <a:solidFill>
              <a:schemeClr val="accent1">
                <a:shade val="43000"/>
              </a:schemeClr>
            </a:solidFill>
          </a:ln>
          <a:solidFill>
            <a:schemeClr val="accent1">
              <a:tint val="83000"/>
              <a:satMod val="150000"/>
            </a:schemeClr>
          </a:solidFill>
          <a:effectLst>
            <a:outerShdw blurRad="26000" dist="26000" dir="14500000" algn="tl" rotWithShape="0">
              <a:srgbClr val="000000">
                <a:alpha val="40000"/>
              </a:srgbClr>
            </a:outerShdw>
          </a:effectLst>
          <a:latin typeface="+mj-lt"/>
          <a:ea typeface="+mj-ea"/>
          <a:cs typeface="+mj-cs"/>
        </a:defRPr>
      </a:lvl1pPr>
    </p:titleStyle>
    <p:bodyStyle>
      <a:lvl1pPr marL="448056"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822960" indent="-285750" algn="l" rtl="0" eaLnBrk="1" latinLnBrk="0" hangingPunct="1">
        <a:spcBef>
          <a:spcPct val="20000"/>
        </a:spcBef>
        <a:buClr>
          <a:schemeClr val="accent1"/>
        </a:buClr>
        <a:buSzPct val="95000"/>
        <a:buFont typeface="Verdana"/>
        <a:buChar char="›"/>
        <a:defRPr kumimoji="0" sz="2600" kern="1200">
          <a:solidFill>
            <a:schemeClr val="tx1"/>
          </a:solidFill>
          <a:latin typeface="+mn-lt"/>
          <a:ea typeface="+mn-ea"/>
          <a:cs typeface="+mn-cs"/>
        </a:defRPr>
      </a:lvl2pPr>
      <a:lvl3pPr marL="1106424" indent="-228600" algn="l" rtl="0" eaLnBrk="1" latinLnBrk="0" hangingPunct="1">
        <a:spcBef>
          <a:spcPct val="20000"/>
        </a:spcBef>
        <a:buClr>
          <a:schemeClr val="accent1"/>
        </a:buClr>
        <a:buFont typeface="Wingdings 2"/>
        <a:buChar char=""/>
        <a:defRPr kumimoji="0" sz="2400" kern="1200">
          <a:solidFill>
            <a:schemeClr val="tx1"/>
          </a:solidFill>
          <a:latin typeface="+mn-lt"/>
          <a:ea typeface="+mn-ea"/>
          <a:cs typeface="+mn-cs"/>
        </a:defRPr>
      </a:lvl3pPr>
      <a:lvl4pPr marL="1371600" indent="-210312" algn="l" rtl="0" eaLnBrk="1" latinLnBrk="0" hangingPunct="1">
        <a:spcBef>
          <a:spcPct val="20000"/>
        </a:spcBef>
        <a:buClr>
          <a:schemeClr val="accent1"/>
        </a:buClr>
        <a:buFont typeface="Wingdings 2"/>
        <a:buChar char=""/>
        <a:defRPr kumimoji="0" sz="2000" kern="1200">
          <a:solidFill>
            <a:schemeClr val="tx1"/>
          </a:solidFill>
          <a:latin typeface="+mn-lt"/>
          <a:ea typeface="+mn-ea"/>
          <a:cs typeface="+mn-cs"/>
        </a:defRPr>
      </a:lvl4pPr>
      <a:lvl5pPr marL="1600200" indent="-210312" algn="l" rtl="0" eaLnBrk="1" latinLnBrk="0" hangingPunct="1">
        <a:spcBef>
          <a:spcPct val="20000"/>
        </a:spcBef>
        <a:buClr>
          <a:schemeClr val="accent1">
            <a:tint val="75000"/>
          </a:schemeClr>
        </a:buClr>
        <a:buFont typeface="Wingdings 2"/>
        <a:buChar char=""/>
        <a:defRPr kumimoji="0" sz="1900" kern="1200">
          <a:solidFill>
            <a:schemeClr val="tx1"/>
          </a:solidFill>
          <a:latin typeface="+mn-lt"/>
          <a:ea typeface="+mn-ea"/>
          <a:cs typeface="+mn-cs"/>
        </a:defRPr>
      </a:lvl5pPr>
      <a:lvl6pPr marL="1828800" indent="-210312" algn="l" rtl="0" eaLnBrk="1" latinLnBrk="0" hangingPunct="1">
        <a:spcBef>
          <a:spcPct val="20000"/>
        </a:spcBef>
        <a:buClr>
          <a:schemeClr val="accent1">
            <a:tint val="75000"/>
          </a:schemeClr>
        </a:buClr>
        <a:buFont typeface="Wingdings 2"/>
        <a:buChar char=""/>
        <a:defRPr kumimoji="0" sz="1800" kern="1200">
          <a:solidFill>
            <a:schemeClr val="tx1"/>
          </a:solidFill>
          <a:latin typeface="+mn-lt"/>
          <a:ea typeface="+mn-ea"/>
          <a:cs typeface="+mn-cs"/>
        </a:defRPr>
      </a:lvl6pPr>
      <a:lvl7pPr marL="2084832" indent="-210312"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7pPr>
      <a:lvl8pPr marL="22860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8pPr>
      <a:lvl9pPr marL="25146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p:txBody>
          <a:bodyPr/>
          <a:lstStyle/>
          <a:p>
            <a:r>
              <a:rPr lang="el-GR" dirty="0" smtClean="0"/>
              <a:t>ΤΡΟΦΟΓΝΩΣΙΑ ΚΑΙ ΕΔΕΣΜΑΤΟΛΟΓΙΟ</a:t>
            </a:r>
            <a:endParaRPr lang="el-GR" dirty="0"/>
          </a:p>
        </p:txBody>
      </p:sp>
      <p:sp>
        <p:nvSpPr>
          <p:cNvPr id="3" name="Υπότιτλος 2"/>
          <p:cNvSpPr>
            <a:spLocks noGrp="1"/>
          </p:cNvSpPr>
          <p:nvPr>
            <p:ph type="subTitle" idx="1"/>
          </p:nvPr>
        </p:nvSpPr>
        <p:spPr/>
        <p:txBody>
          <a:bodyPr/>
          <a:lstStyle/>
          <a:p>
            <a:r>
              <a:rPr lang="el-GR" dirty="0" smtClean="0"/>
              <a:t>ΕΥΦΡΑΝΤΙΚΑ</a:t>
            </a:r>
            <a:endParaRPr lang="el-GR" dirty="0"/>
          </a:p>
        </p:txBody>
      </p:sp>
    </p:spTree>
    <p:extLst>
      <p:ext uri="{BB962C8B-B14F-4D97-AF65-F5344CB8AC3E}">
        <p14:creationId xmlns:p14="http://schemas.microsoft.com/office/powerpoint/2010/main" val="343830962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ΕΥΦΡΑΝΤΙΚΑ</a:t>
            </a:r>
            <a:br>
              <a:rPr lang="el-GR" dirty="0"/>
            </a:br>
            <a:endParaRPr lang="el-GR" dirty="0"/>
          </a:p>
        </p:txBody>
      </p:sp>
      <p:sp>
        <p:nvSpPr>
          <p:cNvPr id="3" name="Θέση περιεχομένου 2"/>
          <p:cNvSpPr>
            <a:spLocks noGrp="1"/>
          </p:cNvSpPr>
          <p:nvPr>
            <p:ph idx="1"/>
          </p:nvPr>
        </p:nvSpPr>
        <p:spPr/>
        <p:txBody>
          <a:bodyPr>
            <a:normAutofit/>
          </a:bodyPr>
          <a:lstStyle/>
          <a:p>
            <a:pPr>
              <a:lnSpc>
                <a:spcPct val="115000"/>
              </a:lnSpc>
              <a:spcAft>
                <a:spcPts val="1000"/>
              </a:spcAft>
            </a:pPr>
            <a:r>
              <a:rPr lang="el-GR" sz="3200" b="1" dirty="0">
                <a:latin typeface="Times New Roman"/>
                <a:ea typeface="Times New Roman"/>
                <a:cs typeface="Times New Roman"/>
              </a:rPr>
              <a:t>3. Καφές</a:t>
            </a:r>
            <a:endParaRPr lang="el-GR" sz="2400" dirty="0">
              <a:latin typeface="Calibri"/>
              <a:ea typeface="Calibri"/>
              <a:cs typeface="Times New Roman"/>
            </a:endParaRPr>
          </a:p>
          <a:p>
            <a:pPr>
              <a:lnSpc>
                <a:spcPct val="115000"/>
              </a:lnSpc>
              <a:spcAft>
                <a:spcPts val="1000"/>
              </a:spcAft>
            </a:pPr>
            <a:r>
              <a:rPr lang="el-GR" sz="2800" dirty="0">
                <a:latin typeface="Times New Roman"/>
                <a:ea typeface="Times New Roman"/>
                <a:cs typeface="Times New Roman"/>
              </a:rPr>
              <a:t>Ο καφές προέρχεται από τους καρπούς του φυτού </a:t>
            </a:r>
            <a:r>
              <a:rPr lang="el-GR" sz="2800" i="1" dirty="0" err="1">
                <a:latin typeface="Times New Roman"/>
                <a:ea typeface="Times New Roman"/>
                <a:cs typeface="Times New Roman"/>
              </a:rPr>
              <a:t>Coffea</a:t>
            </a:r>
            <a:r>
              <a:rPr lang="el-GR" sz="2800" dirty="0">
                <a:latin typeface="Times New Roman"/>
                <a:ea typeface="Times New Roman"/>
                <a:cs typeface="Times New Roman"/>
              </a:rPr>
              <a:t>, και είναι το πιο καταναλωθέν ποτό στον κόσμο, γνωστό για την ενεργητική του επίδραση λόγω της καφεΐνης.</a:t>
            </a:r>
            <a:endParaRPr lang="el-GR" sz="2400" dirty="0">
              <a:latin typeface="Calibri"/>
              <a:ea typeface="Calibri"/>
              <a:cs typeface="Times New Roman"/>
            </a:endParaRPr>
          </a:p>
          <a:p>
            <a:pPr>
              <a:lnSpc>
                <a:spcPct val="115000"/>
              </a:lnSpc>
              <a:spcAft>
                <a:spcPts val="1000"/>
              </a:spcAft>
            </a:pPr>
            <a:endParaRPr lang="el-GR" sz="2800" dirty="0">
              <a:latin typeface="Calibri"/>
              <a:ea typeface="Calibri"/>
              <a:cs typeface="Times New Roman"/>
            </a:endParaRPr>
          </a:p>
          <a:p>
            <a:endParaRPr lang="el-GR" dirty="0"/>
          </a:p>
        </p:txBody>
      </p:sp>
    </p:spTree>
    <p:extLst>
      <p:ext uri="{BB962C8B-B14F-4D97-AF65-F5344CB8AC3E}">
        <p14:creationId xmlns:p14="http://schemas.microsoft.com/office/powerpoint/2010/main" val="108223629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ΕΥΦΡΑΝΤΙΚΑ</a:t>
            </a:r>
            <a:br>
              <a:rPr lang="el-GR" dirty="0"/>
            </a:br>
            <a:endParaRPr lang="el-GR" dirty="0"/>
          </a:p>
        </p:txBody>
      </p:sp>
      <p:sp>
        <p:nvSpPr>
          <p:cNvPr id="3" name="Θέση περιεχομένου 2"/>
          <p:cNvSpPr>
            <a:spLocks noGrp="1"/>
          </p:cNvSpPr>
          <p:nvPr>
            <p:ph idx="1"/>
          </p:nvPr>
        </p:nvSpPr>
        <p:spPr/>
        <p:txBody>
          <a:bodyPr>
            <a:normAutofit fontScale="77500" lnSpcReduction="20000"/>
          </a:bodyPr>
          <a:lstStyle/>
          <a:p>
            <a:pPr>
              <a:lnSpc>
                <a:spcPct val="115000"/>
              </a:lnSpc>
              <a:spcAft>
                <a:spcPts val="1000"/>
              </a:spcAft>
            </a:pPr>
            <a:r>
              <a:rPr lang="el-GR" sz="2800" b="1" dirty="0">
                <a:latin typeface="Times New Roman"/>
                <a:ea typeface="Times New Roman"/>
                <a:cs typeface="Times New Roman"/>
              </a:rPr>
              <a:t>Είδη Καφέ:</a:t>
            </a:r>
            <a:endParaRPr lang="el-GR" sz="2400" dirty="0">
              <a:latin typeface="Calibri"/>
              <a:ea typeface="Calibri"/>
              <a:cs typeface="Times New Roman"/>
            </a:endParaRPr>
          </a:p>
          <a:p>
            <a:pPr marL="342900" lvl="0" indent="-342900">
              <a:lnSpc>
                <a:spcPct val="115000"/>
              </a:lnSpc>
              <a:spcAft>
                <a:spcPts val="1000"/>
              </a:spcAft>
              <a:buSzPts val="1000"/>
              <a:buFont typeface="Symbol"/>
              <a:buChar char=""/>
              <a:tabLst>
                <a:tab pos="457200" algn="l"/>
              </a:tabLst>
            </a:pPr>
            <a:r>
              <a:rPr lang="el-GR" sz="2800" b="1" dirty="0">
                <a:latin typeface="Times New Roman"/>
                <a:ea typeface="Times New Roman"/>
                <a:cs typeface="Times New Roman"/>
              </a:rPr>
              <a:t>Καφές </a:t>
            </a:r>
            <a:r>
              <a:rPr lang="el-GR" sz="2800" b="1" dirty="0" err="1">
                <a:latin typeface="Times New Roman"/>
                <a:ea typeface="Times New Roman"/>
                <a:cs typeface="Times New Roman"/>
              </a:rPr>
              <a:t>Arabica</a:t>
            </a:r>
            <a:r>
              <a:rPr lang="el-GR" sz="2800" b="1" dirty="0">
                <a:latin typeface="Times New Roman"/>
                <a:ea typeface="Times New Roman"/>
                <a:cs typeface="Times New Roman"/>
              </a:rPr>
              <a:t>:</a:t>
            </a:r>
            <a:r>
              <a:rPr lang="el-GR" sz="2800" dirty="0">
                <a:latin typeface="Times New Roman"/>
                <a:ea typeface="Times New Roman"/>
                <a:cs typeface="Times New Roman"/>
              </a:rPr>
              <a:t> Ο πιο δημοφιλής και εκλεπτυσμένος τύπος καφέ, που καλλιεργείται κυρίως σε περιοχές με υψηλό υψόμετρο, όπως στην Κεντρική και Νότια Αμερική. Ο καφές </a:t>
            </a:r>
            <a:r>
              <a:rPr lang="el-GR" sz="2800" dirty="0" err="1">
                <a:latin typeface="Times New Roman"/>
                <a:ea typeface="Times New Roman"/>
                <a:cs typeface="Times New Roman"/>
              </a:rPr>
              <a:t>Arabica</a:t>
            </a:r>
            <a:r>
              <a:rPr lang="el-GR" sz="2800" dirty="0">
                <a:latin typeface="Times New Roman"/>
                <a:ea typeface="Times New Roman"/>
                <a:cs typeface="Times New Roman"/>
              </a:rPr>
              <a:t> έχει πιο ήπια γεύση και λιγότερη πικράδα.</a:t>
            </a:r>
            <a:endParaRPr lang="el-GR" sz="2400" dirty="0">
              <a:latin typeface="Calibri"/>
              <a:ea typeface="Calibri"/>
              <a:cs typeface="Times New Roman"/>
            </a:endParaRPr>
          </a:p>
          <a:p>
            <a:pPr marL="342900" lvl="0" indent="-342900">
              <a:lnSpc>
                <a:spcPct val="115000"/>
              </a:lnSpc>
              <a:spcAft>
                <a:spcPts val="1000"/>
              </a:spcAft>
              <a:buSzPts val="1000"/>
              <a:buFont typeface="Symbol"/>
              <a:buChar char=""/>
              <a:tabLst>
                <a:tab pos="457200" algn="l"/>
              </a:tabLst>
            </a:pPr>
            <a:r>
              <a:rPr lang="el-GR" sz="2800" b="1" dirty="0">
                <a:latin typeface="Times New Roman"/>
                <a:ea typeface="Times New Roman"/>
                <a:cs typeface="Times New Roman"/>
              </a:rPr>
              <a:t>Καφές </a:t>
            </a:r>
            <a:r>
              <a:rPr lang="el-GR" sz="2800" b="1" dirty="0" err="1">
                <a:latin typeface="Times New Roman"/>
                <a:ea typeface="Times New Roman"/>
                <a:cs typeface="Times New Roman"/>
              </a:rPr>
              <a:t>Robusta</a:t>
            </a:r>
            <a:r>
              <a:rPr lang="el-GR" sz="2800" b="1" dirty="0">
                <a:latin typeface="Times New Roman"/>
                <a:ea typeface="Times New Roman"/>
                <a:cs typeface="Times New Roman"/>
              </a:rPr>
              <a:t>:</a:t>
            </a:r>
            <a:r>
              <a:rPr lang="el-GR" sz="2800" dirty="0">
                <a:latin typeface="Times New Roman"/>
                <a:ea typeface="Times New Roman"/>
                <a:cs typeface="Times New Roman"/>
              </a:rPr>
              <a:t> Έχει πιο έντονη και πικρή γεύση, καλλιεργείται κυρίως στην Αφρική και την Ασία και περιέχει περισσότερη καφεΐνη από τον καφέ </a:t>
            </a:r>
            <a:r>
              <a:rPr lang="el-GR" sz="2800" dirty="0" err="1">
                <a:latin typeface="Times New Roman"/>
                <a:ea typeface="Times New Roman"/>
                <a:cs typeface="Times New Roman"/>
              </a:rPr>
              <a:t>Arabica</a:t>
            </a:r>
            <a:r>
              <a:rPr lang="el-GR" sz="2800" dirty="0">
                <a:latin typeface="Times New Roman"/>
                <a:ea typeface="Times New Roman"/>
                <a:cs typeface="Times New Roman"/>
              </a:rPr>
              <a:t>.</a:t>
            </a:r>
            <a:endParaRPr lang="el-GR" sz="2400" dirty="0">
              <a:latin typeface="Calibri"/>
              <a:ea typeface="Calibri"/>
              <a:cs typeface="Times New Roman"/>
            </a:endParaRPr>
          </a:p>
          <a:p>
            <a:pPr marL="342900" lvl="0" indent="-342900">
              <a:lnSpc>
                <a:spcPct val="115000"/>
              </a:lnSpc>
              <a:spcAft>
                <a:spcPts val="1000"/>
              </a:spcAft>
              <a:buSzPts val="1000"/>
              <a:buFont typeface="Symbol"/>
              <a:buChar char=""/>
              <a:tabLst>
                <a:tab pos="457200" algn="l"/>
              </a:tabLst>
            </a:pPr>
            <a:r>
              <a:rPr lang="el-GR" sz="2800" b="1" dirty="0">
                <a:latin typeface="Times New Roman"/>
                <a:ea typeface="Times New Roman"/>
                <a:cs typeface="Times New Roman"/>
              </a:rPr>
              <a:t>Ειδικά Μείγματα:</a:t>
            </a:r>
            <a:r>
              <a:rPr lang="el-GR" sz="2800" dirty="0">
                <a:latin typeface="Times New Roman"/>
                <a:ea typeface="Times New Roman"/>
                <a:cs typeface="Times New Roman"/>
              </a:rPr>
              <a:t> Συνδυασμός </a:t>
            </a:r>
            <a:r>
              <a:rPr lang="el-GR" sz="2800" dirty="0" err="1">
                <a:latin typeface="Times New Roman"/>
                <a:ea typeface="Times New Roman"/>
                <a:cs typeface="Times New Roman"/>
              </a:rPr>
              <a:t>Arabica</a:t>
            </a:r>
            <a:r>
              <a:rPr lang="el-GR" sz="2800" dirty="0">
                <a:latin typeface="Times New Roman"/>
                <a:ea typeface="Times New Roman"/>
                <a:cs typeface="Times New Roman"/>
              </a:rPr>
              <a:t> και </a:t>
            </a:r>
            <a:r>
              <a:rPr lang="el-GR" sz="2800" dirty="0" err="1">
                <a:latin typeface="Times New Roman"/>
                <a:ea typeface="Times New Roman"/>
                <a:cs typeface="Times New Roman"/>
              </a:rPr>
              <a:t>Robusta</a:t>
            </a:r>
            <a:r>
              <a:rPr lang="el-GR" sz="2800" dirty="0">
                <a:latin typeface="Times New Roman"/>
                <a:ea typeface="Times New Roman"/>
                <a:cs typeface="Times New Roman"/>
              </a:rPr>
              <a:t> για τη δημιουργία ισχυρών και ισχυρότερων γεύσεων. Τα μείγματα χρησιμοποιούνται συχνά για </a:t>
            </a:r>
            <a:r>
              <a:rPr lang="el-GR" sz="2800" dirty="0" err="1">
                <a:latin typeface="Times New Roman"/>
                <a:ea typeface="Times New Roman"/>
                <a:cs typeface="Times New Roman"/>
              </a:rPr>
              <a:t>espresso</a:t>
            </a:r>
            <a:r>
              <a:rPr lang="el-GR" sz="2800" dirty="0">
                <a:latin typeface="Times New Roman"/>
                <a:ea typeface="Times New Roman"/>
                <a:cs typeface="Times New Roman"/>
              </a:rPr>
              <a:t> και άλλες παρασκευές.</a:t>
            </a:r>
            <a:endParaRPr lang="el-GR" sz="2400" dirty="0">
              <a:latin typeface="Calibri"/>
              <a:ea typeface="Calibri"/>
              <a:cs typeface="Times New Roman"/>
            </a:endParaRPr>
          </a:p>
          <a:p>
            <a:pPr>
              <a:lnSpc>
                <a:spcPct val="115000"/>
              </a:lnSpc>
              <a:spcAft>
                <a:spcPts val="1000"/>
              </a:spcAft>
            </a:pPr>
            <a:endParaRPr lang="el-GR" sz="2800" dirty="0">
              <a:latin typeface="Calibri"/>
              <a:ea typeface="Calibri"/>
              <a:cs typeface="Times New Roman"/>
            </a:endParaRPr>
          </a:p>
          <a:p>
            <a:endParaRPr lang="el-GR" dirty="0"/>
          </a:p>
        </p:txBody>
      </p:sp>
    </p:spTree>
    <p:extLst>
      <p:ext uri="{BB962C8B-B14F-4D97-AF65-F5344CB8AC3E}">
        <p14:creationId xmlns:p14="http://schemas.microsoft.com/office/powerpoint/2010/main" val="385109771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ΕΥΦΡΑΝΤΙΚΑ</a:t>
            </a:r>
            <a:br>
              <a:rPr lang="el-GR" dirty="0"/>
            </a:br>
            <a:endParaRPr lang="el-GR" dirty="0"/>
          </a:p>
        </p:txBody>
      </p:sp>
      <p:sp>
        <p:nvSpPr>
          <p:cNvPr id="3" name="Θέση περιεχομένου 2"/>
          <p:cNvSpPr>
            <a:spLocks noGrp="1"/>
          </p:cNvSpPr>
          <p:nvPr>
            <p:ph idx="1"/>
          </p:nvPr>
        </p:nvSpPr>
        <p:spPr/>
        <p:txBody>
          <a:bodyPr>
            <a:normAutofit fontScale="85000" lnSpcReduction="10000"/>
          </a:bodyPr>
          <a:lstStyle/>
          <a:p>
            <a:pPr>
              <a:lnSpc>
                <a:spcPct val="115000"/>
              </a:lnSpc>
              <a:spcAft>
                <a:spcPts val="1000"/>
              </a:spcAft>
            </a:pPr>
            <a:r>
              <a:rPr lang="el-GR" sz="2800" b="1" dirty="0">
                <a:latin typeface="Times New Roman"/>
                <a:ea typeface="Times New Roman"/>
                <a:cs typeface="Times New Roman"/>
              </a:rPr>
              <a:t>Χρήσεις του Καφέ:</a:t>
            </a:r>
            <a:endParaRPr lang="el-GR" sz="2400" dirty="0">
              <a:latin typeface="Calibri"/>
              <a:ea typeface="Calibri"/>
              <a:cs typeface="Times New Roman"/>
            </a:endParaRPr>
          </a:p>
          <a:p>
            <a:pPr marL="342900" lvl="0" indent="-342900">
              <a:lnSpc>
                <a:spcPct val="115000"/>
              </a:lnSpc>
              <a:spcAft>
                <a:spcPts val="1000"/>
              </a:spcAft>
              <a:buSzPts val="1000"/>
              <a:buFont typeface="Symbol"/>
              <a:buChar char=""/>
              <a:tabLst>
                <a:tab pos="457200" algn="l"/>
              </a:tabLst>
            </a:pPr>
            <a:r>
              <a:rPr lang="el-GR" sz="2800" b="1" dirty="0">
                <a:latin typeface="Times New Roman"/>
                <a:ea typeface="Times New Roman"/>
                <a:cs typeface="Times New Roman"/>
              </a:rPr>
              <a:t>Ροφήματα:</a:t>
            </a:r>
            <a:r>
              <a:rPr lang="el-GR" sz="2800" dirty="0">
                <a:latin typeface="Times New Roman"/>
                <a:ea typeface="Times New Roman"/>
                <a:cs typeface="Times New Roman"/>
              </a:rPr>
              <a:t> Ο καφές καταναλώνεται ως </a:t>
            </a:r>
            <a:r>
              <a:rPr lang="el-GR" sz="2800" dirty="0" err="1">
                <a:latin typeface="Times New Roman"/>
                <a:ea typeface="Times New Roman"/>
                <a:cs typeface="Times New Roman"/>
              </a:rPr>
              <a:t>espresso</a:t>
            </a:r>
            <a:r>
              <a:rPr lang="el-GR" sz="2800" dirty="0">
                <a:latin typeface="Times New Roman"/>
                <a:ea typeface="Times New Roman"/>
                <a:cs typeface="Times New Roman"/>
              </a:rPr>
              <a:t>, καπουτσίνο, φραπέ, </a:t>
            </a:r>
            <a:r>
              <a:rPr lang="el-GR" sz="2800" dirty="0" err="1">
                <a:latin typeface="Times New Roman"/>
                <a:ea typeface="Times New Roman"/>
                <a:cs typeface="Times New Roman"/>
              </a:rPr>
              <a:t>latte</a:t>
            </a:r>
            <a:r>
              <a:rPr lang="el-GR" sz="2800" dirty="0">
                <a:latin typeface="Times New Roman"/>
                <a:ea typeface="Times New Roman"/>
                <a:cs typeface="Times New Roman"/>
              </a:rPr>
              <a:t> και πολλές άλλες παραλλαγές.</a:t>
            </a:r>
            <a:endParaRPr lang="el-GR" sz="2400" dirty="0">
              <a:latin typeface="Calibri"/>
              <a:ea typeface="Calibri"/>
              <a:cs typeface="Times New Roman"/>
            </a:endParaRPr>
          </a:p>
          <a:p>
            <a:pPr marL="342900" lvl="0" indent="-342900">
              <a:lnSpc>
                <a:spcPct val="115000"/>
              </a:lnSpc>
              <a:spcAft>
                <a:spcPts val="1000"/>
              </a:spcAft>
              <a:buSzPts val="1000"/>
              <a:buFont typeface="Symbol"/>
              <a:buChar char=""/>
              <a:tabLst>
                <a:tab pos="457200" algn="l"/>
              </a:tabLst>
            </a:pPr>
            <a:r>
              <a:rPr lang="el-GR" sz="2800" b="1" dirty="0">
                <a:latin typeface="Times New Roman"/>
                <a:ea typeface="Times New Roman"/>
                <a:cs typeface="Times New Roman"/>
              </a:rPr>
              <a:t>Καλλυντικά:</a:t>
            </a:r>
            <a:r>
              <a:rPr lang="el-GR" sz="2800" dirty="0">
                <a:latin typeface="Times New Roman"/>
                <a:ea typeface="Times New Roman"/>
                <a:cs typeface="Times New Roman"/>
              </a:rPr>
              <a:t> Η καφεΐνη χρησιμοποιείται σε πολλά καλλυντικά για την αναζωογόνηση και σύσφιξη του δέρματος, καθώς και για την καταπολέμηση της κυτταρίτιδας.</a:t>
            </a:r>
            <a:endParaRPr lang="el-GR" sz="2400" dirty="0">
              <a:latin typeface="Calibri"/>
              <a:ea typeface="Calibri"/>
              <a:cs typeface="Times New Roman"/>
            </a:endParaRPr>
          </a:p>
          <a:p>
            <a:pPr marL="342900" lvl="0" indent="-342900">
              <a:lnSpc>
                <a:spcPct val="115000"/>
              </a:lnSpc>
              <a:spcAft>
                <a:spcPts val="1000"/>
              </a:spcAft>
              <a:buSzPts val="1000"/>
              <a:buFont typeface="Symbol"/>
              <a:buChar char=""/>
              <a:tabLst>
                <a:tab pos="457200" algn="l"/>
              </a:tabLst>
            </a:pPr>
            <a:r>
              <a:rPr lang="el-GR" sz="2800" b="1" dirty="0">
                <a:latin typeface="Times New Roman"/>
                <a:ea typeface="Times New Roman"/>
                <a:cs typeface="Times New Roman"/>
              </a:rPr>
              <a:t>Φαρμακευτικές χρήσεις:</a:t>
            </a:r>
            <a:r>
              <a:rPr lang="el-GR" sz="2800" dirty="0">
                <a:latin typeface="Times New Roman"/>
                <a:ea typeface="Times New Roman"/>
                <a:cs typeface="Times New Roman"/>
              </a:rPr>
              <a:t> Ο καφές έχει αναγνωριστεί για τις ευεργετικές του επιδράσεις στην πνευματική εγρήγορση και τη βελτίωση της διάθεσης.</a:t>
            </a:r>
            <a:endParaRPr lang="el-GR" sz="2400" dirty="0">
              <a:latin typeface="Calibri"/>
              <a:ea typeface="Calibri"/>
              <a:cs typeface="Times New Roman"/>
            </a:endParaRPr>
          </a:p>
          <a:p>
            <a:pPr>
              <a:lnSpc>
                <a:spcPct val="115000"/>
              </a:lnSpc>
              <a:spcAft>
                <a:spcPts val="1000"/>
              </a:spcAft>
            </a:pPr>
            <a:endParaRPr lang="el-GR" sz="2800" dirty="0">
              <a:latin typeface="Calibri"/>
              <a:ea typeface="Calibri"/>
              <a:cs typeface="Times New Roman"/>
            </a:endParaRPr>
          </a:p>
          <a:p>
            <a:endParaRPr lang="el-GR" dirty="0"/>
          </a:p>
        </p:txBody>
      </p:sp>
    </p:spTree>
    <p:extLst>
      <p:ext uri="{BB962C8B-B14F-4D97-AF65-F5344CB8AC3E}">
        <p14:creationId xmlns:p14="http://schemas.microsoft.com/office/powerpoint/2010/main" val="73572436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ΕΥΦΡΑΝΤΙΚΑ</a:t>
            </a:r>
            <a:br>
              <a:rPr lang="el-GR" dirty="0"/>
            </a:br>
            <a:endParaRPr lang="el-GR" dirty="0"/>
          </a:p>
        </p:txBody>
      </p:sp>
      <p:sp>
        <p:nvSpPr>
          <p:cNvPr id="3" name="Θέση περιεχομένου 2"/>
          <p:cNvSpPr>
            <a:spLocks noGrp="1"/>
          </p:cNvSpPr>
          <p:nvPr>
            <p:ph idx="1"/>
          </p:nvPr>
        </p:nvSpPr>
        <p:spPr/>
        <p:txBody>
          <a:bodyPr>
            <a:normAutofit fontScale="85000" lnSpcReduction="20000"/>
          </a:bodyPr>
          <a:lstStyle/>
          <a:p>
            <a:pPr>
              <a:lnSpc>
                <a:spcPct val="115000"/>
              </a:lnSpc>
              <a:spcAft>
                <a:spcPts val="1000"/>
              </a:spcAft>
            </a:pPr>
            <a:r>
              <a:rPr lang="el-GR" sz="3200" b="1" smtClean="0">
                <a:latin typeface="Times New Roman"/>
                <a:ea typeface="Calibri"/>
                <a:cs typeface="Times New Roman"/>
              </a:rPr>
              <a:t>Καταλήγουμε λοιπόν</a:t>
            </a:r>
            <a:endParaRPr lang="el-GR" sz="2400" dirty="0">
              <a:latin typeface="Calibri"/>
              <a:ea typeface="Calibri"/>
              <a:cs typeface="Times New Roman"/>
            </a:endParaRPr>
          </a:p>
          <a:p>
            <a:pPr marL="342900" lvl="0" indent="-342900">
              <a:lnSpc>
                <a:spcPct val="115000"/>
              </a:lnSpc>
              <a:spcAft>
                <a:spcPts val="1000"/>
              </a:spcAft>
              <a:buSzPts val="1000"/>
              <a:buFont typeface="Symbol"/>
              <a:buChar char=""/>
              <a:tabLst>
                <a:tab pos="457200" algn="l"/>
              </a:tabLst>
            </a:pPr>
            <a:r>
              <a:rPr lang="el-GR" sz="2800" b="1" dirty="0">
                <a:latin typeface="Times New Roman"/>
                <a:ea typeface="Times New Roman"/>
                <a:cs typeface="Times New Roman"/>
              </a:rPr>
              <a:t>Κακάο:</a:t>
            </a:r>
            <a:r>
              <a:rPr lang="el-GR" sz="2800" dirty="0">
                <a:latin typeface="Times New Roman"/>
                <a:ea typeface="Times New Roman"/>
                <a:cs typeface="Times New Roman"/>
              </a:rPr>
              <a:t> Εξαιρετικό για σοκολάτες, γλυκίσματα και ποτά, με πολλές χρήσεις στην καλλυντική και φαρμακευτική βιομηχανία.</a:t>
            </a:r>
            <a:endParaRPr lang="el-GR" sz="2400" dirty="0">
              <a:latin typeface="Calibri"/>
              <a:ea typeface="Calibri"/>
              <a:cs typeface="Times New Roman"/>
            </a:endParaRPr>
          </a:p>
          <a:p>
            <a:pPr marL="342900" lvl="0" indent="-342900">
              <a:lnSpc>
                <a:spcPct val="115000"/>
              </a:lnSpc>
              <a:spcAft>
                <a:spcPts val="1000"/>
              </a:spcAft>
              <a:buSzPts val="1000"/>
              <a:buFont typeface="Symbol"/>
              <a:buChar char=""/>
              <a:tabLst>
                <a:tab pos="457200" algn="l"/>
              </a:tabLst>
            </a:pPr>
            <a:r>
              <a:rPr lang="el-GR" sz="2800" b="1" dirty="0">
                <a:latin typeface="Times New Roman"/>
                <a:ea typeface="Times New Roman"/>
                <a:cs typeface="Times New Roman"/>
              </a:rPr>
              <a:t>Τσάι:</a:t>
            </a:r>
            <a:r>
              <a:rPr lang="el-GR" sz="2800" dirty="0">
                <a:latin typeface="Times New Roman"/>
                <a:ea typeface="Times New Roman"/>
                <a:cs typeface="Times New Roman"/>
              </a:rPr>
              <a:t> Χρησιμοποιείται για ροφήματα, καλλυντικά και φαρμακευτικές χρήσεις. Οι διάφορες ποικιλίες προσφέρουν διαφορετικές γεύσεις και οφέλη για την υγεία.</a:t>
            </a:r>
            <a:endParaRPr lang="el-GR" sz="2400" dirty="0">
              <a:latin typeface="Calibri"/>
              <a:ea typeface="Calibri"/>
              <a:cs typeface="Times New Roman"/>
            </a:endParaRPr>
          </a:p>
          <a:p>
            <a:pPr marL="342900" lvl="0" indent="-342900">
              <a:lnSpc>
                <a:spcPct val="115000"/>
              </a:lnSpc>
              <a:spcAft>
                <a:spcPts val="1000"/>
              </a:spcAft>
              <a:buSzPts val="1000"/>
              <a:buFont typeface="Symbol"/>
              <a:buChar char=""/>
              <a:tabLst>
                <a:tab pos="457200" algn="l"/>
              </a:tabLst>
            </a:pPr>
            <a:r>
              <a:rPr lang="el-GR" sz="2800" b="1" dirty="0">
                <a:latin typeface="Times New Roman"/>
                <a:ea typeface="Times New Roman"/>
                <a:cs typeface="Times New Roman"/>
              </a:rPr>
              <a:t>Καφές:</a:t>
            </a:r>
            <a:r>
              <a:rPr lang="el-GR" sz="2800" dirty="0">
                <a:latin typeface="Times New Roman"/>
                <a:ea typeface="Times New Roman"/>
                <a:cs typeface="Times New Roman"/>
              </a:rPr>
              <a:t> Καταναλώνεται κυρίως ως ρόφημα, με την καφεΐνη να ενισχύει την εγρήγορση και τη διάθεση. Χρησιμοποιείται επίσης σε καλλυντικά και για θεραπευτικούς σκοπούς.</a:t>
            </a:r>
            <a:endParaRPr lang="el-GR" sz="2400" dirty="0">
              <a:latin typeface="Calibri"/>
              <a:ea typeface="Calibri"/>
              <a:cs typeface="Times New Roman"/>
            </a:endParaRPr>
          </a:p>
          <a:p>
            <a:pPr>
              <a:lnSpc>
                <a:spcPct val="115000"/>
              </a:lnSpc>
              <a:spcAft>
                <a:spcPts val="1000"/>
              </a:spcAft>
            </a:pPr>
            <a:endParaRPr lang="el-GR" sz="2800" dirty="0">
              <a:latin typeface="Calibri"/>
              <a:ea typeface="Calibri"/>
              <a:cs typeface="Times New Roman"/>
            </a:endParaRPr>
          </a:p>
          <a:p>
            <a:endParaRPr lang="el-GR" dirty="0"/>
          </a:p>
        </p:txBody>
      </p:sp>
    </p:spTree>
    <p:extLst>
      <p:ext uri="{BB962C8B-B14F-4D97-AF65-F5344CB8AC3E}">
        <p14:creationId xmlns:p14="http://schemas.microsoft.com/office/powerpoint/2010/main" val="18938340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ΕΥΦΡΑΝΤΙΚΑ</a:t>
            </a:r>
            <a:br>
              <a:rPr lang="el-GR" dirty="0"/>
            </a:br>
            <a:endParaRPr lang="el-GR" dirty="0"/>
          </a:p>
        </p:txBody>
      </p:sp>
      <p:sp>
        <p:nvSpPr>
          <p:cNvPr id="3" name="Θέση περιεχομένου 2"/>
          <p:cNvSpPr>
            <a:spLocks noGrp="1"/>
          </p:cNvSpPr>
          <p:nvPr>
            <p:ph idx="1"/>
          </p:nvPr>
        </p:nvSpPr>
        <p:spPr/>
        <p:txBody>
          <a:bodyPr/>
          <a:lstStyle/>
          <a:p>
            <a:pPr>
              <a:lnSpc>
                <a:spcPct val="115000"/>
              </a:lnSpc>
              <a:spcAft>
                <a:spcPts val="1000"/>
              </a:spcAft>
            </a:pPr>
            <a:r>
              <a:rPr lang="el-GR" sz="3200" dirty="0">
                <a:latin typeface="Times New Roman"/>
                <a:ea typeface="Times New Roman"/>
                <a:cs typeface="Times New Roman"/>
              </a:rPr>
              <a:t>Το κακάο, το τσάι και ο καφές είναι τρία από τα πιο δημοφιλή και αγαπημένα ποτά και συστατικά που καταναλώνονται σε όλο τον κόσμο. Κάθε ένα έχει τη δική του ιστορία, είδη και πολλαπλές χρήσεις. Ας δούμε αναλυτικά τα είδη και τις χρήσεις τους:</a:t>
            </a:r>
            <a:endParaRPr lang="el-GR" sz="2800" dirty="0">
              <a:latin typeface="Calibri"/>
              <a:ea typeface="Calibri"/>
              <a:cs typeface="Times New Roman"/>
            </a:endParaRPr>
          </a:p>
          <a:p>
            <a:endParaRPr lang="el-GR" dirty="0"/>
          </a:p>
        </p:txBody>
      </p:sp>
    </p:spTree>
    <p:extLst>
      <p:ext uri="{BB962C8B-B14F-4D97-AF65-F5344CB8AC3E}">
        <p14:creationId xmlns:p14="http://schemas.microsoft.com/office/powerpoint/2010/main" val="22500722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ΕΥΦΡΑΝΤΙΚΑ</a:t>
            </a:r>
            <a:br>
              <a:rPr lang="el-GR" dirty="0"/>
            </a:br>
            <a:endParaRPr lang="el-GR" dirty="0"/>
          </a:p>
        </p:txBody>
      </p:sp>
      <p:sp>
        <p:nvSpPr>
          <p:cNvPr id="3" name="Θέση περιεχομένου 2"/>
          <p:cNvSpPr>
            <a:spLocks noGrp="1"/>
          </p:cNvSpPr>
          <p:nvPr>
            <p:ph idx="1"/>
          </p:nvPr>
        </p:nvSpPr>
        <p:spPr/>
        <p:txBody>
          <a:bodyPr/>
          <a:lstStyle/>
          <a:p>
            <a:pPr>
              <a:lnSpc>
                <a:spcPct val="115000"/>
              </a:lnSpc>
              <a:spcAft>
                <a:spcPts val="1000"/>
              </a:spcAft>
            </a:pPr>
            <a:r>
              <a:rPr lang="el-GR" sz="3600" b="1" dirty="0">
                <a:latin typeface="Times New Roman"/>
                <a:ea typeface="Times New Roman"/>
                <a:cs typeface="Times New Roman"/>
              </a:rPr>
              <a:t>1. Κακάο</a:t>
            </a:r>
            <a:endParaRPr lang="el-GR" sz="2800" dirty="0">
              <a:latin typeface="Calibri"/>
              <a:ea typeface="Calibri"/>
              <a:cs typeface="Times New Roman"/>
            </a:endParaRPr>
          </a:p>
          <a:p>
            <a:pPr>
              <a:lnSpc>
                <a:spcPct val="115000"/>
              </a:lnSpc>
              <a:spcAft>
                <a:spcPts val="1000"/>
              </a:spcAft>
            </a:pPr>
            <a:r>
              <a:rPr lang="el-GR" sz="3200" dirty="0">
                <a:latin typeface="Times New Roman"/>
                <a:ea typeface="Times New Roman"/>
                <a:cs typeface="Times New Roman"/>
              </a:rPr>
              <a:t>Το κακάο προέρχεται από τον καρπό του </a:t>
            </a:r>
            <a:r>
              <a:rPr lang="el-GR" sz="3200" dirty="0" err="1">
                <a:latin typeface="Times New Roman"/>
                <a:ea typeface="Times New Roman"/>
                <a:cs typeface="Times New Roman"/>
              </a:rPr>
              <a:t>κακαοδένδρου</a:t>
            </a:r>
            <a:r>
              <a:rPr lang="el-GR" sz="3200" dirty="0">
                <a:latin typeface="Times New Roman"/>
                <a:ea typeface="Times New Roman"/>
                <a:cs typeface="Times New Roman"/>
              </a:rPr>
              <a:t> (</a:t>
            </a:r>
            <a:r>
              <a:rPr lang="el-GR" sz="3200" i="1" dirty="0" err="1">
                <a:latin typeface="Times New Roman"/>
                <a:ea typeface="Times New Roman"/>
                <a:cs typeface="Times New Roman"/>
              </a:rPr>
              <a:t>Theobroma</a:t>
            </a:r>
            <a:r>
              <a:rPr lang="el-GR" sz="3200" i="1" dirty="0">
                <a:latin typeface="Times New Roman"/>
                <a:ea typeface="Times New Roman"/>
                <a:cs typeface="Times New Roman"/>
              </a:rPr>
              <a:t> </a:t>
            </a:r>
            <a:r>
              <a:rPr lang="el-GR" sz="3200" i="1" dirty="0" err="1">
                <a:latin typeface="Times New Roman"/>
                <a:ea typeface="Times New Roman"/>
                <a:cs typeface="Times New Roman"/>
              </a:rPr>
              <a:t>cacao</a:t>
            </a:r>
            <a:r>
              <a:rPr lang="el-GR" sz="3200" dirty="0">
                <a:latin typeface="Times New Roman"/>
                <a:ea typeface="Times New Roman"/>
                <a:cs typeface="Times New Roman"/>
              </a:rPr>
              <a:t>) και είναι το βασικό συστατικό για την παραγωγή σοκολάτας. Εξορύσσεται από τα φασόλια του κακάο και επεξεργάζεται με διάφορους τρόπους.</a:t>
            </a:r>
            <a:endParaRPr lang="el-GR" sz="2800" dirty="0">
              <a:latin typeface="Calibri"/>
              <a:ea typeface="Calibri"/>
              <a:cs typeface="Times New Roman"/>
            </a:endParaRPr>
          </a:p>
          <a:p>
            <a:endParaRPr lang="el-GR" dirty="0"/>
          </a:p>
        </p:txBody>
      </p:sp>
    </p:spTree>
    <p:extLst>
      <p:ext uri="{BB962C8B-B14F-4D97-AF65-F5344CB8AC3E}">
        <p14:creationId xmlns:p14="http://schemas.microsoft.com/office/powerpoint/2010/main" val="96849490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ΕΥΦΡΑΝΤΙΚΑ</a:t>
            </a:r>
            <a:br>
              <a:rPr lang="el-GR" dirty="0"/>
            </a:br>
            <a:endParaRPr lang="el-GR" dirty="0"/>
          </a:p>
        </p:txBody>
      </p:sp>
      <p:sp>
        <p:nvSpPr>
          <p:cNvPr id="3" name="Θέση περιεχομένου 2"/>
          <p:cNvSpPr>
            <a:spLocks noGrp="1"/>
          </p:cNvSpPr>
          <p:nvPr>
            <p:ph idx="1"/>
          </p:nvPr>
        </p:nvSpPr>
        <p:spPr/>
        <p:txBody>
          <a:bodyPr>
            <a:normAutofit fontScale="70000" lnSpcReduction="20000"/>
          </a:bodyPr>
          <a:lstStyle/>
          <a:p>
            <a:pPr>
              <a:lnSpc>
                <a:spcPct val="115000"/>
              </a:lnSpc>
              <a:spcAft>
                <a:spcPts val="1000"/>
              </a:spcAft>
            </a:pPr>
            <a:r>
              <a:rPr lang="el-GR" sz="3200" b="1" dirty="0">
                <a:latin typeface="Times New Roman"/>
                <a:ea typeface="Times New Roman"/>
                <a:cs typeface="Times New Roman"/>
              </a:rPr>
              <a:t>Είδη Κακάου:</a:t>
            </a:r>
            <a:endParaRPr lang="el-GR" sz="2800" dirty="0">
              <a:latin typeface="Calibri"/>
              <a:ea typeface="Calibri"/>
              <a:cs typeface="Times New Roman"/>
            </a:endParaRPr>
          </a:p>
          <a:p>
            <a:pPr marL="342900" lvl="0" indent="-342900">
              <a:lnSpc>
                <a:spcPct val="115000"/>
              </a:lnSpc>
              <a:spcAft>
                <a:spcPts val="1000"/>
              </a:spcAft>
              <a:buSzPts val="1000"/>
              <a:buFont typeface="Symbol"/>
              <a:buChar char=""/>
              <a:tabLst>
                <a:tab pos="457200" algn="l"/>
              </a:tabLst>
            </a:pPr>
            <a:r>
              <a:rPr lang="el-GR" sz="3200" b="1" dirty="0">
                <a:latin typeface="Times New Roman"/>
                <a:ea typeface="Times New Roman"/>
                <a:cs typeface="Times New Roman"/>
              </a:rPr>
              <a:t>Φυσικό κακάο (</a:t>
            </a:r>
            <a:r>
              <a:rPr lang="el-GR" sz="3200" b="1" dirty="0" err="1">
                <a:latin typeface="Times New Roman"/>
                <a:ea typeface="Times New Roman"/>
                <a:cs typeface="Times New Roman"/>
              </a:rPr>
              <a:t>Cocoa</a:t>
            </a:r>
            <a:r>
              <a:rPr lang="el-GR" sz="3200" b="1" dirty="0">
                <a:latin typeface="Times New Roman"/>
                <a:ea typeface="Times New Roman"/>
                <a:cs typeface="Times New Roman"/>
              </a:rPr>
              <a:t> </a:t>
            </a:r>
            <a:r>
              <a:rPr lang="el-GR" sz="3200" b="1" dirty="0" err="1">
                <a:latin typeface="Times New Roman"/>
                <a:ea typeface="Times New Roman"/>
                <a:cs typeface="Times New Roman"/>
              </a:rPr>
              <a:t>beans</a:t>
            </a:r>
            <a:r>
              <a:rPr lang="el-GR" sz="3200" b="1" dirty="0">
                <a:latin typeface="Times New Roman"/>
                <a:ea typeface="Times New Roman"/>
                <a:cs typeface="Times New Roman"/>
              </a:rPr>
              <a:t>):</a:t>
            </a:r>
            <a:r>
              <a:rPr lang="el-GR" sz="3200" dirty="0">
                <a:latin typeface="Times New Roman"/>
                <a:ea typeface="Times New Roman"/>
                <a:cs typeface="Times New Roman"/>
              </a:rPr>
              <a:t> Είναι το βασικό συστατικό για την παραγωγή κακάου σε σκόνη και σοκολάτας. Οι κόκκοι του κακάου περνούν από διαδικασίες όπως το </a:t>
            </a:r>
            <a:r>
              <a:rPr lang="el-GR" sz="3200" dirty="0" err="1">
                <a:latin typeface="Times New Roman"/>
                <a:ea typeface="Times New Roman"/>
                <a:cs typeface="Times New Roman"/>
              </a:rPr>
              <a:t>καβούρδισμα</a:t>
            </a:r>
            <a:r>
              <a:rPr lang="el-GR" sz="3200" dirty="0">
                <a:latin typeface="Times New Roman"/>
                <a:ea typeface="Times New Roman"/>
                <a:cs typeface="Times New Roman"/>
              </a:rPr>
              <a:t>, το άλεσμα και η παραγωγή κακάο σε διάφορες μορφές.</a:t>
            </a:r>
            <a:endParaRPr lang="el-GR" sz="2800" dirty="0">
              <a:latin typeface="Calibri"/>
              <a:ea typeface="Calibri"/>
              <a:cs typeface="Times New Roman"/>
            </a:endParaRPr>
          </a:p>
          <a:p>
            <a:pPr marL="342900" lvl="0" indent="-342900">
              <a:lnSpc>
                <a:spcPct val="115000"/>
              </a:lnSpc>
              <a:spcAft>
                <a:spcPts val="1000"/>
              </a:spcAft>
              <a:buSzPts val="1000"/>
              <a:buFont typeface="Symbol"/>
              <a:buChar char=""/>
              <a:tabLst>
                <a:tab pos="457200" algn="l"/>
              </a:tabLst>
            </a:pPr>
            <a:r>
              <a:rPr lang="el-GR" sz="3200" b="1" dirty="0">
                <a:latin typeface="Times New Roman"/>
                <a:ea typeface="Times New Roman"/>
                <a:cs typeface="Times New Roman"/>
              </a:rPr>
              <a:t>Άγριο (οργανικό) κακάο:</a:t>
            </a:r>
            <a:r>
              <a:rPr lang="el-GR" sz="3200" dirty="0">
                <a:latin typeface="Times New Roman"/>
                <a:ea typeface="Times New Roman"/>
                <a:cs typeface="Times New Roman"/>
              </a:rPr>
              <a:t> Παράγεται με φυσικό τρόπο χωρίς τη χρήση χημικών, και έχει πολύ πιο έντονη γεύση και άρωμα.</a:t>
            </a:r>
            <a:endParaRPr lang="el-GR" sz="2800" dirty="0">
              <a:latin typeface="Calibri"/>
              <a:ea typeface="Calibri"/>
              <a:cs typeface="Times New Roman"/>
            </a:endParaRPr>
          </a:p>
          <a:p>
            <a:pPr marL="342900" lvl="0" indent="-342900">
              <a:lnSpc>
                <a:spcPct val="115000"/>
              </a:lnSpc>
              <a:spcAft>
                <a:spcPts val="1000"/>
              </a:spcAft>
              <a:buSzPts val="1000"/>
              <a:buFont typeface="Symbol"/>
              <a:buChar char=""/>
              <a:tabLst>
                <a:tab pos="457200" algn="l"/>
              </a:tabLst>
            </a:pPr>
            <a:r>
              <a:rPr lang="el-GR" sz="3200" b="1" dirty="0">
                <a:latin typeface="Times New Roman"/>
                <a:ea typeface="Times New Roman"/>
                <a:cs typeface="Times New Roman"/>
              </a:rPr>
              <a:t>Λευκή σοκολάτα:</a:t>
            </a:r>
            <a:r>
              <a:rPr lang="el-GR" sz="3200" dirty="0">
                <a:latin typeface="Times New Roman"/>
                <a:ea typeface="Times New Roman"/>
                <a:cs typeface="Times New Roman"/>
              </a:rPr>
              <a:t> Παρασκευάζεται από το βούτυρο του κακάο (κακάο βούτυρο), χωρίς κακάο σε σκόνη και δεν έχει τη χαρακτηριστική γεύση του κακάου, αλλά χρησιμοποιείται ευρέως για γλυκίσματα και επιδόρπια.</a:t>
            </a:r>
            <a:endParaRPr lang="el-GR" sz="2800" dirty="0">
              <a:latin typeface="Calibri"/>
              <a:ea typeface="Calibri"/>
              <a:cs typeface="Times New Roman"/>
            </a:endParaRPr>
          </a:p>
          <a:p>
            <a:endParaRPr lang="el-GR" dirty="0"/>
          </a:p>
        </p:txBody>
      </p:sp>
    </p:spTree>
    <p:extLst>
      <p:ext uri="{BB962C8B-B14F-4D97-AF65-F5344CB8AC3E}">
        <p14:creationId xmlns:p14="http://schemas.microsoft.com/office/powerpoint/2010/main" val="11227912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ΕΥΦΡΑΝΤΙΚΑ</a:t>
            </a:r>
            <a:br>
              <a:rPr lang="el-GR" dirty="0"/>
            </a:br>
            <a:endParaRPr lang="el-GR" dirty="0"/>
          </a:p>
        </p:txBody>
      </p:sp>
      <p:sp>
        <p:nvSpPr>
          <p:cNvPr id="3" name="Θέση περιεχομένου 2"/>
          <p:cNvSpPr>
            <a:spLocks noGrp="1"/>
          </p:cNvSpPr>
          <p:nvPr>
            <p:ph idx="1"/>
          </p:nvPr>
        </p:nvSpPr>
        <p:spPr/>
        <p:txBody>
          <a:bodyPr>
            <a:normAutofit fontScale="77500" lnSpcReduction="20000"/>
          </a:bodyPr>
          <a:lstStyle/>
          <a:p>
            <a:pPr>
              <a:lnSpc>
                <a:spcPct val="115000"/>
              </a:lnSpc>
              <a:spcAft>
                <a:spcPts val="1000"/>
              </a:spcAft>
            </a:pPr>
            <a:r>
              <a:rPr lang="el-GR" sz="3200" b="1" dirty="0">
                <a:latin typeface="Times New Roman"/>
                <a:ea typeface="Times New Roman"/>
                <a:cs typeface="Times New Roman"/>
              </a:rPr>
              <a:t>Χρήσεις του Κακάου:</a:t>
            </a:r>
            <a:endParaRPr lang="el-GR" sz="2800" dirty="0">
              <a:latin typeface="Calibri"/>
              <a:ea typeface="Calibri"/>
              <a:cs typeface="Times New Roman"/>
            </a:endParaRPr>
          </a:p>
          <a:p>
            <a:pPr marL="342900" lvl="0" indent="-342900">
              <a:lnSpc>
                <a:spcPct val="115000"/>
              </a:lnSpc>
              <a:spcAft>
                <a:spcPts val="1000"/>
              </a:spcAft>
              <a:buSzPts val="1000"/>
              <a:buFont typeface="Symbol"/>
              <a:buChar char=""/>
              <a:tabLst>
                <a:tab pos="457200" algn="l"/>
              </a:tabLst>
            </a:pPr>
            <a:r>
              <a:rPr lang="el-GR" sz="3200" b="1" dirty="0">
                <a:latin typeface="Times New Roman"/>
                <a:ea typeface="Times New Roman"/>
                <a:cs typeface="Times New Roman"/>
              </a:rPr>
              <a:t>Σοκολάτες:</a:t>
            </a:r>
            <a:r>
              <a:rPr lang="el-GR" sz="3200" dirty="0">
                <a:latin typeface="Times New Roman"/>
                <a:ea typeface="Times New Roman"/>
                <a:cs typeface="Times New Roman"/>
              </a:rPr>
              <a:t> Βασικό συστατικό σε σοκολάτες, γλυκίσματα, </a:t>
            </a:r>
            <a:r>
              <a:rPr lang="el-GR" sz="3200" dirty="0" err="1">
                <a:latin typeface="Times New Roman"/>
                <a:ea typeface="Times New Roman"/>
                <a:cs typeface="Times New Roman"/>
              </a:rPr>
              <a:t>σοκολατάκια</a:t>
            </a:r>
            <a:r>
              <a:rPr lang="el-GR" sz="3200" dirty="0">
                <a:latin typeface="Times New Roman"/>
                <a:ea typeface="Times New Roman"/>
                <a:cs typeface="Times New Roman"/>
              </a:rPr>
              <a:t> και άλλες γλυκές παρασκευές.</a:t>
            </a:r>
            <a:endParaRPr lang="el-GR" sz="2800" dirty="0">
              <a:latin typeface="Calibri"/>
              <a:ea typeface="Calibri"/>
              <a:cs typeface="Times New Roman"/>
            </a:endParaRPr>
          </a:p>
          <a:p>
            <a:pPr marL="342900" lvl="0" indent="-342900">
              <a:lnSpc>
                <a:spcPct val="115000"/>
              </a:lnSpc>
              <a:spcAft>
                <a:spcPts val="1000"/>
              </a:spcAft>
              <a:buSzPts val="1000"/>
              <a:buFont typeface="Symbol"/>
              <a:buChar char=""/>
              <a:tabLst>
                <a:tab pos="457200" algn="l"/>
              </a:tabLst>
            </a:pPr>
            <a:r>
              <a:rPr lang="el-GR" sz="3200" b="1" dirty="0">
                <a:latin typeface="Times New Roman"/>
                <a:ea typeface="Times New Roman"/>
                <a:cs typeface="Times New Roman"/>
              </a:rPr>
              <a:t>Ποτά:</a:t>
            </a:r>
            <a:r>
              <a:rPr lang="el-GR" sz="3200" dirty="0">
                <a:latin typeface="Times New Roman"/>
                <a:ea typeface="Times New Roman"/>
                <a:cs typeface="Times New Roman"/>
              </a:rPr>
              <a:t> Το κακάο σε σκόνη χρησιμοποιείται για να φτιάξει ζεστή σοκολάτα, ή για να προστεθεί σε γλυκά ποτά και ροφήματα.</a:t>
            </a:r>
            <a:endParaRPr lang="el-GR" sz="2800" dirty="0">
              <a:latin typeface="Calibri"/>
              <a:ea typeface="Calibri"/>
              <a:cs typeface="Times New Roman"/>
            </a:endParaRPr>
          </a:p>
          <a:p>
            <a:pPr marL="342900" lvl="0" indent="-342900">
              <a:lnSpc>
                <a:spcPct val="115000"/>
              </a:lnSpc>
              <a:spcAft>
                <a:spcPts val="1000"/>
              </a:spcAft>
              <a:buSzPts val="1000"/>
              <a:buFont typeface="Symbol"/>
              <a:buChar char=""/>
              <a:tabLst>
                <a:tab pos="457200" algn="l"/>
              </a:tabLst>
            </a:pPr>
            <a:r>
              <a:rPr lang="el-GR" sz="3200" b="1" dirty="0">
                <a:latin typeface="Times New Roman"/>
                <a:ea typeface="Times New Roman"/>
                <a:cs typeface="Times New Roman"/>
              </a:rPr>
              <a:t>Βιομηχανικές χρήσεις:</a:t>
            </a:r>
            <a:r>
              <a:rPr lang="el-GR" sz="3200" dirty="0">
                <a:latin typeface="Times New Roman"/>
                <a:ea typeface="Times New Roman"/>
                <a:cs typeface="Times New Roman"/>
              </a:rPr>
              <a:t> Χρησιμοποιείται στην παραγωγή καλλυντικών, σαπουνιών, καθώς και στη φαρμακοβιομηχανία για τις αντιοξειδωτικές του ιδιότητες.</a:t>
            </a:r>
            <a:endParaRPr lang="el-GR" sz="2800" dirty="0">
              <a:latin typeface="Calibri"/>
              <a:ea typeface="Calibri"/>
              <a:cs typeface="Times New Roman"/>
            </a:endParaRPr>
          </a:p>
          <a:p>
            <a:endParaRPr lang="el-GR" dirty="0"/>
          </a:p>
        </p:txBody>
      </p:sp>
    </p:spTree>
    <p:extLst>
      <p:ext uri="{BB962C8B-B14F-4D97-AF65-F5344CB8AC3E}">
        <p14:creationId xmlns:p14="http://schemas.microsoft.com/office/powerpoint/2010/main" val="41266255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ΕΥΦΡΑΝΤΙΚΑ</a:t>
            </a:r>
            <a:br>
              <a:rPr lang="el-GR" dirty="0"/>
            </a:br>
            <a:endParaRPr lang="el-GR" dirty="0"/>
          </a:p>
        </p:txBody>
      </p:sp>
      <p:sp>
        <p:nvSpPr>
          <p:cNvPr id="3" name="Θέση περιεχομένου 2"/>
          <p:cNvSpPr>
            <a:spLocks noGrp="1"/>
          </p:cNvSpPr>
          <p:nvPr>
            <p:ph idx="1"/>
          </p:nvPr>
        </p:nvSpPr>
        <p:spPr/>
        <p:txBody>
          <a:bodyPr>
            <a:normAutofit/>
          </a:bodyPr>
          <a:lstStyle/>
          <a:p>
            <a:pPr>
              <a:lnSpc>
                <a:spcPct val="115000"/>
              </a:lnSpc>
              <a:spcAft>
                <a:spcPts val="1000"/>
              </a:spcAft>
            </a:pPr>
            <a:r>
              <a:rPr lang="el-GR" sz="3600" b="1" dirty="0">
                <a:latin typeface="Times New Roman"/>
                <a:ea typeface="Times New Roman"/>
                <a:cs typeface="Times New Roman"/>
              </a:rPr>
              <a:t>2. Τσάι</a:t>
            </a:r>
            <a:endParaRPr lang="el-GR" sz="2800" dirty="0">
              <a:latin typeface="Calibri"/>
              <a:ea typeface="Calibri"/>
              <a:cs typeface="Times New Roman"/>
            </a:endParaRPr>
          </a:p>
          <a:p>
            <a:pPr>
              <a:lnSpc>
                <a:spcPct val="115000"/>
              </a:lnSpc>
              <a:spcAft>
                <a:spcPts val="1000"/>
              </a:spcAft>
            </a:pPr>
            <a:r>
              <a:rPr lang="el-GR" sz="3200" dirty="0">
                <a:latin typeface="Times New Roman"/>
                <a:ea typeface="Times New Roman"/>
                <a:cs typeface="Times New Roman"/>
              </a:rPr>
              <a:t>Το τσάι είναι το πιο δημοφιλές ποτό στον κόσμο και παράγεται από τα φύλλα του φυτού </a:t>
            </a:r>
            <a:r>
              <a:rPr lang="el-GR" sz="3200" i="1" dirty="0" err="1">
                <a:latin typeface="Times New Roman"/>
                <a:ea typeface="Times New Roman"/>
                <a:cs typeface="Times New Roman"/>
              </a:rPr>
              <a:t>Camellia</a:t>
            </a:r>
            <a:r>
              <a:rPr lang="el-GR" sz="3200" i="1" dirty="0">
                <a:latin typeface="Times New Roman"/>
                <a:ea typeface="Times New Roman"/>
                <a:cs typeface="Times New Roman"/>
              </a:rPr>
              <a:t> </a:t>
            </a:r>
            <a:r>
              <a:rPr lang="el-GR" sz="3200" i="1" dirty="0" err="1">
                <a:latin typeface="Times New Roman"/>
                <a:ea typeface="Times New Roman"/>
                <a:cs typeface="Times New Roman"/>
              </a:rPr>
              <a:t>sinensis</a:t>
            </a:r>
            <a:r>
              <a:rPr lang="el-GR" sz="3200" dirty="0">
                <a:latin typeface="Times New Roman"/>
                <a:ea typeface="Times New Roman"/>
                <a:cs typeface="Times New Roman"/>
              </a:rPr>
              <a:t>. Η διαδικασία παραγωγής και οι διαφορετικοί τρόποι επεξεργασίας των φύλλων του τσαγιού δημιουργούν τις διαφορετικές ποικιλίες του τσαγιού.</a:t>
            </a:r>
            <a:endParaRPr lang="el-GR" sz="2800" dirty="0">
              <a:latin typeface="Calibri"/>
              <a:ea typeface="Calibri"/>
              <a:cs typeface="Times New Roman"/>
            </a:endParaRPr>
          </a:p>
          <a:p>
            <a:endParaRPr lang="el-GR" dirty="0"/>
          </a:p>
        </p:txBody>
      </p:sp>
    </p:spTree>
    <p:extLst>
      <p:ext uri="{BB962C8B-B14F-4D97-AF65-F5344CB8AC3E}">
        <p14:creationId xmlns:p14="http://schemas.microsoft.com/office/powerpoint/2010/main" val="26536075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ΕΥΦΡΑΝΤΙΚΑ</a:t>
            </a:r>
            <a:br>
              <a:rPr lang="el-GR" dirty="0"/>
            </a:br>
            <a:endParaRPr lang="el-GR" dirty="0"/>
          </a:p>
        </p:txBody>
      </p:sp>
      <p:sp>
        <p:nvSpPr>
          <p:cNvPr id="3" name="Θέση περιεχομένου 2"/>
          <p:cNvSpPr>
            <a:spLocks noGrp="1"/>
          </p:cNvSpPr>
          <p:nvPr>
            <p:ph idx="1"/>
          </p:nvPr>
        </p:nvSpPr>
        <p:spPr/>
        <p:txBody>
          <a:bodyPr>
            <a:normAutofit fontScale="85000" lnSpcReduction="20000"/>
          </a:bodyPr>
          <a:lstStyle/>
          <a:p>
            <a:pPr>
              <a:lnSpc>
                <a:spcPct val="115000"/>
              </a:lnSpc>
              <a:spcAft>
                <a:spcPts val="1000"/>
              </a:spcAft>
            </a:pPr>
            <a:r>
              <a:rPr lang="el-GR" sz="2800" b="1" dirty="0">
                <a:latin typeface="Times New Roman"/>
                <a:ea typeface="Times New Roman"/>
                <a:cs typeface="Times New Roman"/>
              </a:rPr>
              <a:t>Είδη Τσαγιού:</a:t>
            </a:r>
            <a:endParaRPr lang="el-GR" sz="2400" dirty="0">
              <a:latin typeface="Calibri"/>
              <a:ea typeface="Calibri"/>
              <a:cs typeface="Times New Roman"/>
            </a:endParaRPr>
          </a:p>
          <a:p>
            <a:pPr marL="342900" lvl="0" indent="-342900">
              <a:lnSpc>
                <a:spcPct val="115000"/>
              </a:lnSpc>
              <a:spcAft>
                <a:spcPts val="1000"/>
              </a:spcAft>
              <a:buSzPts val="1000"/>
              <a:buFont typeface="Symbol"/>
              <a:buChar char=""/>
              <a:tabLst>
                <a:tab pos="457200" algn="l"/>
              </a:tabLst>
            </a:pPr>
            <a:r>
              <a:rPr lang="el-GR" sz="2800" b="1" dirty="0">
                <a:latin typeface="Times New Roman"/>
                <a:ea typeface="Times New Roman"/>
                <a:cs typeface="Times New Roman"/>
              </a:rPr>
              <a:t>Μαύρο Τσάι:</a:t>
            </a:r>
            <a:r>
              <a:rPr lang="el-GR" sz="2800" dirty="0">
                <a:latin typeface="Times New Roman"/>
                <a:ea typeface="Times New Roman"/>
                <a:cs typeface="Times New Roman"/>
              </a:rPr>
              <a:t> Το πιο δημοφιλές και ισχυρό τσάι, το οποίο έχει υποστεί πλήρη οξείδωση. Το μαύρο τσάι έχει πικρότερη και πιο έντονη γεύση σε σχέση με άλλες ποικιλίες.</a:t>
            </a:r>
            <a:endParaRPr lang="el-GR" sz="2400" dirty="0">
              <a:latin typeface="Calibri"/>
              <a:ea typeface="Calibri"/>
              <a:cs typeface="Times New Roman"/>
            </a:endParaRPr>
          </a:p>
          <a:p>
            <a:pPr marL="342900" lvl="0" indent="-342900">
              <a:lnSpc>
                <a:spcPct val="115000"/>
              </a:lnSpc>
              <a:spcAft>
                <a:spcPts val="1000"/>
              </a:spcAft>
              <a:buSzPts val="1000"/>
              <a:buFont typeface="Symbol"/>
              <a:buChar char=""/>
              <a:tabLst>
                <a:tab pos="457200" algn="l"/>
              </a:tabLst>
            </a:pPr>
            <a:r>
              <a:rPr lang="el-GR" sz="2800" b="1" dirty="0">
                <a:latin typeface="Times New Roman"/>
                <a:ea typeface="Times New Roman"/>
                <a:cs typeface="Times New Roman"/>
              </a:rPr>
              <a:t>Πράσινο Τσάι:</a:t>
            </a:r>
            <a:r>
              <a:rPr lang="el-GR" sz="2800" dirty="0">
                <a:latin typeface="Times New Roman"/>
                <a:ea typeface="Times New Roman"/>
                <a:cs typeface="Times New Roman"/>
              </a:rPr>
              <a:t> Δεν υφίσταται οξείδωση και διατηρεί τη φυσική του πράσινη απόχρωση. Έχει πιο ήπια και φρέσκια γεύση.</a:t>
            </a:r>
            <a:endParaRPr lang="el-GR" sz="2400" dirty="0">
              <a:latin typeface="Calibri"/>
              <a:ea typeface="Calibri"/>
              <a:cs typeface="Times New Roman"/>
            </a:endParaRPr>
          </a:p>
          <a:p>
            <a:pPr marL="342900" lvl="0" indent="-342900">
              <a:lnSpc>
                <a:spcPct val="115000"/>
              </a:lnSpc>
              <a:spcAft>
                <a:spcPts val="1000"/>
              </a:spcAft>
              <a:buSzPts val="1000"/>
              <a:buFont typeface="Symbol"/>
              <a:buChar char=""/>
              <a:tabLst>
                <a:tab pos="457200" algn="l"/>
              </a:tabLst>
            </a:pPr>
            <a:r>
              <a:rPr lang="el-GR" sz="2800" b="1" dirty="0">
                <a:latin typeface="Times New Roman"/>
                <a:ea typeface="Times New Roman"/>
                <a:cs typeface="Times New Roman"/>
              </a:rPr>
              <a:t>Λευκό Τσάι:</a:t>
            </a:r>
            <a:r>
              <a:rPr lang="el-GR" sz="2800" dirty="0">
                <a:latin typeface="Times New Roman"/>
                <a:ea typeface="Times New Roman"/>
                <a:cs typeface="Times New Roman"/>
              </a:rPr>
              <a:t> Είναι η πιο ακατέργαστη μορφή τσαγιού και προέρχεται από τα πιο νέας ανάπτυξης φύλλα. Έχει πολύ ελαφριά γεύση και πολλές αντιοξειδωτικές ιδιότητες.</a:t>
            </a:r>
            <a:endParaRPr lang="el-GR" sz="2400" dirty="0">
              <a:latin typeface="Calibri"/>
              <a:ea typeface="Calibri"/>
              <a:cs typeface="Times New Roman"/>
            </a:endParaRPr>
          </a:p>
          <a:p>
            <a:pPr>
              <a:lnSpc>
                <a:spcPct val="115000"/>
              </a:lnSpc>
              <a:spcAft>
                <a:spcPts val="1000"/>
              </a:spcAft>
            </a:pPr>
            <a:endParaRPr lang="el-GR" sz="2800" dirty="0">
              <a:latin typeface="Calibri"/>
              <a:ea typeface="Calibri"/>
              <a:cs typeface="Times New Roman"/>
            </a:endParaRPr>
          </a:p>
          <a:p>
            <a:endParaRPr lang="el-GR" dirty="0"/>
          </a:p>
        </p:txBody>
      </p:sp>
    </p:spTree>
    <p:extLst>
      <p:ext uri="{BB962C8B-B14F-4D97-AF65-F5344CB8AC3E}">
        <p14:creationId xmlns:p14="http://schemas.microsoft.com/office/powerpoint/2010/main" val="394642533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ΕΥΦΡΑΝΤΙΚΑ</a:t>
            </a:r>
            <a:br>
              <a:rPr lang="el-GR" dirty="0"/>
            </a:br>
            <a:endParaRPr lang="el-GR" dirty="0"/>
          </a:p>
        </p:txBody>
      </p:sp>
      <p:sp>
        <p:nvSpPr>
          <p:cNvPr id="3" name="Θέση περιεχομένου 2"/>
          <p:cNvSpPr>
            <a:spLocks noGrp="1"/>
          </p:cNvSpPr>
          <p:nvPr>
            <p:ph idx="1"/>
          </p:nvPr>
        </p:nvSpPr>
        <p:spPr/>
        <p:txBody>
          <a:bodyPr>
            <a:normAutofit/>
          </a:bodyPr>
          <a:lstStyle/>
          <a:p>
            <a:pPr>
              <a:lnSpc>
                <a:spcPct val="115000"/>
              </a:lnSpc>
              <a:spcAft>
                <a:spcPts val="1000"/>
              </a:spcAft>
            </a:pPr>
            <a:r>
              <a:rPr lang="el-GR" sz="2800" b="1" dirty="0">
                <a:latin typeface="Times New Roman"/>
                <a:ea typeface="Times New Roman"/>
                <a:cs typeface="Times New Roman"/>
              </a:rPr>
              <a:t>Είδη Τσαγιού:</a:t>
            </a:r>
            <a:endParaRPr lang="el-GR" sz="2400" dirty="0">
              <a:latin typeface="Calibri"/>
              <a:ea typeface="Calibri"/>
              <a:cs typeface="Times New Roman"/>
            </a:endParaRPr>
          </a:p>
          <a:p>
            <a:pPr marL="342900" lvl="0" indent="-342900">
              <a:lnSpc>
                <a:spcPct val="115000"/>
              </a:lnSpc>
              <a:spcAft>
                <a:spcPts val="1000"/>
              </a:spcAft>
              <a:buSzPts val="1000"/>
              <a:buFont typeface="Symbol"/>
              <a:buChar char=""/>
              <a:tabLst>
                <a:tab pos="457200" algn="l"/>
              </a:tabLst>
            </a:pPr>
            <a:r>
              <a:rPr lang="el-GR" sz="2800" b="1" dirty="0" err="1">
                <a:latin typeface="Times New Roman"/>
                <a:ea typeface="Times New Roman"/>
                <a:cs typeface="Times New Roman"/>
              </a:rPr>
              <a:t>Οolong</a:t>
            </a:r>
            <a:r>
              <a:rPr lang="el-GR" sz="2800" b="1" dirty="0">
                <a:latin typeface="Times New Roman"/>
                <a:ea typeface="Times New Roman"/>
                <a:cs typeface="Times New Roman"/>
              </a:rPr>
              <a:t> Τσάι:</a:t>
            </a:r>
            <a:r>
              <a:rPr lang="el-GR" sz="2800" dirty="0">
                <a:latin typeface="Times New Roman"/>
                <a:ea typeface="Times New Roman"/>
                <a:cs typeface="Times New Roman"/>
              </a:rPr>
              <a:t> Είναι εν μέρει οξειδωμένο, το οποίο το καθιστά κάπου μεταξύ πράσινου και μαύρου τσαγιού, με γεύση που ποικίλει.</a:t>
            </a:r>
            <a:endParaRPr lang="el-GR" sz="2400" dirty="0">
              <a:latin typeface="Calibri"/>
              <a:ea typeface="Calibri"/>
              <a:cs typeface="Times New Roman"/>
            </a:endParaRPr>
          </a:p>
          <a:p>
            <a:pPr marL="342900" lvl="0" indent="-342900">
              <a:lnSpc>
                <a:spcPct val="115000"/>
              </a:lnSpc>
              <a:spcAft>
                <a:spcPts val="1000"/>
              </a:spcAft>
              <a:buSzPts val="1000"/>
              <a:buFont typeface="Symbol"/>
              <a:buChar char=""/>
              <a:tabLst>
                <a:tab pos="457200" algn="l"/>
              </a:tabLst>
            </a:pPr>
            <a:r>
              <a:rPr lang="el-GR" sz="2800" b="1" dirty="0" err="1">
                <a:latin typeface="Times New Roman"/>
                <a:ea typeface="Times New Roman"/>
                <a:cs typeface="Times New Roman"/>
              </a:rPr>
              <a:t>Ρουιμπός</a:t>
            </a:r>
            <a:r>
              <a:rPr lang="el-GR" sz="2800" b="1" dirty="0">
                <a:latin typeface="Times New Roman"/>
                <a:ea typeface="Times New Roman"/>
                <a:cs typeface="Times New Roman"/>
              </a:rPr>
              <a:t>:</a:t>
            </a:r>
            <a:r>
              <a:rPr lang="el-GR" sz="2800" dirty="0">
                <a:latin typeface="Times New Roman"/>
                <a:ea typeface="Times New Roman"/>
                <a:cs typeface="Times New Roman"/>
              </a:rPr>
              <a:t> Αν και τεχνικά δεν είναι "τσάι", καθώς δεν προέρχεται από το </a:t>
            </a:r>
            <a:r>
              <a:rPr lang="el-GR" sz="2800" i="1" dirty="0" err="1">
                <a:latin typeface="Times New Roman"/>
                <a:ea typeface="Times New Roman"/>
                <a:cs typeface="Times New Roman"/>
              </a:rPr>
              <a:t>Camellia</a:t>
            </a:r>
            <a:r>
              <a:rPr lang="el-GR" sz="2800" i="1" dirty="0">
                <a:latin typeface="Times New Roman"/>
                <a:ea typeface="Times New Roman"/>
                <a:cs typeface="Times New Roman"/>
              </a:rPr>
              <a:t> </a:t>
            </a:r>
            <a:r>
              <a:rPr lang="el-GR" sz="2800" i="1" dirty="0" err="1">
                <a:latin typeface="Times New Roman"/>
                <a:ea typeface="Times New Roman"/>
                <a:cs typeface="Times New Roman"/>
              </a:rPr>
              <a:t>sinensis</a:t>
            </a:r>
            <a:r>
              <a:rPr lang="el-GR" sz="2800" dirty="0">
                <a:latin typeface="Times New Roman"/>
                <a:ea typeface="Times New Roman"/>
                <a:cs typeface="Times New Roman"/>
              </a:rPr>
              <a:t>, το </a:t>
            </a:r>
            <a:r>
              <a:rPr lang="el-GR" sz="2800" dirty="0" err="1">
                <a:latin typeface="Times New Roman"/>
                <a:ea typeface="Times New Roman"/>
                <a:cs typeface="Times New Roman"/>
              </a:rPr>
              <a:t>ρουιμπός</a:t>
            </a:r>
            <a:r>
              <a:rPr lang="el-GR" sz="2800" dirty="0">
                <a:latin typeface="Times New Roman"/>
                <a:ea typeface="Times New Roman"/>
                <a:cs typeface="Times New Roman"/>
              </a:rPr>
              <a:t> είναι ένα δημοφιλές </a:t>
            </a:r>
            <a:r>
              <a:rPr lang="el-GR" sz="2800" dirty="0" smtClean="0">
                <a:latin typeface="Times New Roman"/>
                <a:ea typeface="Times New Roman"/>
                <a:cs typeface="Times New Roman"/>
              </a:rPr>
              <a:t>αφέψημα </a:t>
            </a:r>
            <a:r>
              <a:rPr lang="el-GR" sz="2800" dirty="0">
                <a:latin typeface="Times New Roman"/>
                <a:ea typeface="Times New Roman"/>
                <a:cs typeface="Times New Roman"/>
              </a:rPr>
              <a:t>με γλυκιά γεύση και χωρίς καφεΐνη.</a:t>
            </a:r>
            <a:endParaRPr lang="el-GR" sz="2400" dirty="0">
              <a:latin typeface="Calibri"/>
              <a:ea typeface="Calibri"/>
              <a:cs typeface="Times New Roman"/>
            </a:endParaRPr>
          </a:p>
          <a:p>
            <a:pPr>
              <a:lnSpc>
                <a:spcPct val="115000"/>
              </a:lnSpc>
              <a:spcAft>
                <a:spcPts val="1000"/>
              </a:spcAft>
            </a:pPr>
            <a:endParaRPr lang="el-GR" sz="2800" dirty="0">
              <a:latin typeface="Calibri"/>
              <a:ea typeface="Calibri"/>
              <a:cs typeface="Times New Roman"/>
            </a:endParaRPr>
          </a:p>
          <a:p>
            <a:endParaRPr lang="el-GR" dirty="0"/>
          </a:p>
        </p:txBody>
      </p:sp>
    </p:spTree>
    <p:extLst>
      <p:ext uri="{BB962C8B-B14F-4D97-AF65-F5344CB8AC3E}">
        <p14:creationId xmlns:p14="http://schemas.microsoft.com/office/powerpoint/2010/main" val="27216147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ΕΥΦΡΑΝΤΙΚΑ</a:t>
            </a:r>
            <a:br>
              <a:rPr lang="el-GR" dirty="0"/>
            </a:br>
            <a:endParaRPr lang="el-GR" dirty="0"/>
          </a:p>
        </p:txBody>
      </p:sp>
      <p:sp>
        <p:nvSpPr>
          <p:cNvPr id="3" name="Θέση περιεχομένου 2"/>
          <p:cNvSpPr>
            <a:spLocks noGrp="1"/>
          </p:cNvSpPr>
          <p:nvPr>
            <p:ph idx="1"/>
          </p:nvPr>
        </p:nvSpPr>
        <p:spPr/>
        <p:txBody>
          <a:bodyPr>
            <a:normAutofit fontScale="85000" lnSpcReduction="10000"/>
          </a:bodyPr>
          <a:lstStyle/>
          <a:p>
            <a:pPr>
              <a:lnSpc>
                <a:spcPct val="115000"/>
              </a:lnSpc>
              <a:spcAft>
                <a:spcPts val="1000"/>
              </a:spcAft>
            </a:pPr>
            <a:r>
              <a:rPr lang="el-GR" sz="2800" b="1" dirty="0">
                <a:latin typeface="Times New Roman"/>
                <a:ea typeface="Times New Roman"/>
                <a:cs typeface="Times New Roman"/>
              </a:rPr>
              <a:t>Χρήσεις του Τσαγιού:</a:t>
            </a:r>
            <a:endParaRPr lang="el-GR" sz="2400" dirty="0">
              <a:latin typeface="Calibri"/>
              <a:ea typeface="Calibri"/>
              <a:cs typeface="Times New Roman"/>
            </a:endParaRPr>
          </a:p>
          <a:p>
            <a:pPr marL="342900" lvl="0" indent="-342900">
              <a:lnSpc>
                <a:spcPct val="115000"/>
              </a:lnSpc>
              <a:spcAft>
                <a:spcPts val="1000"/>
              </a:spcAft>
              <a:buSzPts val="1000"/>
              <a:buFont typeface="Symbol"/>
              <a:buChar char=""/>
              <a:tabLst>
                <a:tab pos="457200" algn="l"/>
              </a:tabLst>
            </a:pPr>
            <a:r>
              <a:rPr lang="el-GR" sz="2800" b="1" dirty="0">
                <a:latin typeface="Times New Roman"/>
                <a:ea typeface="Times New Roman"/>
                <a:cs typeface="Times New Roman"/>
              </a:rPr>
              <a:t>Ροφήματα:</a:t>
            </a:r>
            <a:r>
              <a:rPr lang="el-GR" sz="2800" dirty="0">
                <a:latin typeface="Times New Roman"/>
                <a:ea typeface="Times New Roman"/>
                <a:cs typeface="Times New Roman"/>
              </a:rPr>
              <a:t> Το τσάι καταναλώνεται κυρίως ως ζεστό ή κρύο ρόφημα, με ή χωρίς πρόσθεση ζάχαρης, λεμονιού ή γάλακτος.</a:t>
            </a:r>
            <a:endParaRPr lang="el-GR" sz="2400" dirty="0">
              <a:latin typeface="Calibri"/>
              <a:ea typeface="Calibri"/>
              <a:cs typeface="Times New Roman"/>
            </a:endParaRPr>
          </a:p>
          <a:p>
            <a:pPr marL="342900" lvl="0" indent="-342900">
              <a:lnSpc>
                <a:spcPct val="115000"/>
              </a:lnSpc>
              <a:spcAft>
                <a:spcPts val="1000"/>
              </a:spcAft>
              <a:buSzPts val="1000"/>
              <a:buFont typeface="Symbol"/>
              <a:buChar char=""/>
              <a:tabLst>
                <a:tab pos="457200" algn="l"/>
              </a:tabLst>
            </a:pPr>
            <a:r>
              <a:rPr lang="el-GR" sz="2800" b="1" dirty="0">
                <a:latin typeface="Times New Roman"/>
                <a:ea typeface="Times New Roman"/>
                <a:cs typeface="Times New Roman"/>
              </a:rPr>
              <a:t>Καλλυντικά:</a:t>
            </a:r>
            <a:r>
              <a:rPr lang="el-GR" sz="2800" dirty="0">
                <a:latin typeface="Times New Roman"/>
                <a:ea typeface="Times New Roman"/>
                <a:cs typeface="Times New Roman"/>
              </a:rPr>
              <a:t> Το εκχύλισμα πράσινου τσαγιού χρησιμοποιείται σε καλλυντικά προϊόντα για τις αντιοξειδωτικές και καταπραϋντικές του ιδιότητες.</a:t>
            </a:r>
            <a:endParaRPr lang="el-GR" sz="2400" dirty="0">
              <a:latin typeface="Calibri"/>
              <a:ea typeface="Calibri"/>
              <a:cs typeface="Times New Roman"/>
            </a:endParaRPr>
          </a:p>
          <a:p>
            <a:pPr marL="342900" lvl="0" indent="-342900">
              <a:lnSpc>
                <a:spcPct val="115000"/>
              </a:lnSpc>
              <a:spcAft>
                <a:spcPts val="1000"/>
              </a:spcAft>
              <a:buSzPts val="1000"/>
              <a:buFont typeface="Symbol"/>
              <a:buChar char=""/>
              <a:tabLst>
                <a:tab pos="457200" algn="l"/>
              </a:tabLst>
            </a:pPr>
            <a:r>
              <a:rPr lang="el-GR" sz="2800" b="1" dirty="0">
                <a:latin typeface="Times New Roman"/>
                <a:ea typeface="Times New Roman"/>
                <a:cs typeface="Times New Roman"/>
              </a:rPr>
              <a:t>Φαρμακευτικές χρήσεις:</a:t>
            </a:r>
            <a:r>
              <a:rPr lang="el-GR" sz="2800" dirty="0">
                <a:latin typeface="Times New Roman"/>
                <a:ea typeface="Times New Roman"/>
                <a:cs typeface="Times New Roman"/>
              </a:rPr>
              <a:t> Το τσάι έχει χρησιμοποιηθεί παραδοσιακά για την ανακούφιση από διάφορες ασθένειες, όπως η γρίπη ή η πέψη.</a:t>
            </a:r>
            <a:endParaRPr lang="el-GR" sz="2400" dirty="0">
              <a:latin typeface="Calibri"/>
              <a:ea typeface="Calibri"/>
              <a:cs typeface="Times New Roman"/>
            </a:endParaRPr>
          </a:p>
          <a:p>
            <a:pPr>
              <a:lnSpc>
                <a:spcPct val="115000"/>
              </a:lnSpc>
              <a:spcAft>
                <a:spcPts val="1000"/>
              </a:spcAft>
            </a:pPr>
            <a:endParaRPr lang="el-GR" sz="2800" dirty="0">
              <a:latin typeface="Calibri"/>
              <a:ea typeface="Calibri"/>
              <a:cs typeface="Times New Roman"/>
            </a:endParaRPr>
          </a:p>
          <a:p>
            <a:endParaRPr lang="el-GR" dirty="0"/>
          </a:p>
        </p:txBody>
      </p:sp>
    </p:spTree>
    <p:extLst>
      <p:ext uri="{BB962C8B-B14F-4D97-AF65-F5344CB8AC3E}">
        <p14:creationId xmlns:p14="http://schemas.microsoft.com/office/powerpoint/2010/main" val="202472585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Ζωντάνια">
  <a:themeElements>
    <a:clrScheme name="Ζωντάνια">
      <a:dk1>
        <a:sysClr val="windowText" lastClr="000000"/>
      </a:dk1>
      <a:lt1>
        <a:sysClr val="window" lastClr="FFFFFF"/>
      </a:lt1>
      <a:dk2>
        <a:srgbClr val="666666"/>
      </a:dk2>
      <a:lt2>
        <a:srgbClr val="D2D2D2"/>
      </a:lt2>
      <a:accent1>
        <a:srgbClr val="FF388C"/>
      </a:accent1>
      <a:accent2>
        <a:srgbClr val="E40059"/>
      </a:accent2>
      <a:accent3>
        <a:srgbClr val="9C007F"/>
      </a:accent3>
      <a:accent4>
        <a:srgbClr val="68007F"/>
      </a:accent4>
      <a:accent5>
        <a:srgbClr val="005BD3"/>
      </a:accent5>
      <a:accent6>
        <a:srgbClr val="00349E"/>
      </a:accent6>
      <a:hlink>
        <a:srgbClr val="17BBFD"/>
      </a:hlink>
      <a:folHlink>
        <a:srgbClr val="FF79C2"/>
      </a:folHlink>
    </a:clrScheme>
    <a:fontScheme name="Ζωντάνια">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Ζωντάνια">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0800" dist="38100" dir="14700000" algn="t" rotWithShape="0">
              <a:srgbClr val="000000">
                <a:alpha val="60000"/>
              </a:srgbClr>
            </a:outerShdw>
          </a:effectLst>
          <a:scene3d>
            <a:camera prst="orthographicFront" fov="0">
              <a:rot lat="0" lon="0" rev="0"/>
            </a:camera>
            <a:lightRig rig="contrasting" dir="t">
              <a:rot lat="0" lon="0" rev="3600000"/>
            </a:lightRig>
          </a:scene3d>
          <a:sp3d prstMaterial="plastic">
            <a:bevelT w="127000" h="38200" prst="relaxedInset"/>
            <a:contourClr>
              <a:schemeClr val="phClr"/>
            </a:contourClr>
          </a:sp3d>
        </a:effectStyle>
      </a:effectStyleLst>
      <a:bgFillStyleLst>
        <a:solidFill>
          <a:schemeClr val="phClr"/>
        </a:solidFill>
        <a:gradFill rotWithShape="1">
          <a:gsLst>
            <a:gs pos="0">
              <a:schemeClr val="phClr">
                <a:shade val="48000"/>
                <a:satMod val="230000"/>
              </a:schemeClr>
            </a:gs>
            <a:gs pos="60000">
              <a:schemeClr val="phClr">
                <a:shade val="92000"/>
                <a:satMod val="230000"/>
              </a:schemeClr>
            </a:gs>
            <a:gs pos="100000">
              <a:schemeClr val="phClr">
                <a:tint val="85000"/>
                <a:satMod val="400000"/>
              </a:schemeClr>
            </a:gs>
          </a:gsLst>
          <a:lin ang="5400000" scaled="0"/>
        </a:gradFill>
        <a:blipFill>
          <a:blip xmlns:r="http://schemas.openxmlformats.org/officeDocument/2006/relationships" r:embed="rId1">
            <a:duotone>
              <a:schemeClr val="phClr">
                <a:shade val="1200"/>
                <a:satMod val="150000"/>
              </a:schemeClr>
              <a:schemeClr val="phClr">
                <a:tint val="90000"/>
                <a:satMod val="150000"/>
              </a:schemeClr>
            </a:duotone>
          </a:blip>
          <a:tile tx="0" ty="0" sx="70000" sy="7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Verve</Template>
  <TotalTime>8</TotalTime>
  <Words>775</Words>
  <Application>Microsoft Office PowerPoint</Application>
  <PresentationFormat>Προβολή στην οθόνη (4:3)</PresentationFormat>
  <Paragraphs>52</Paragraphs>
  <Slides>13</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13</vt:i4>
      </vt:variant>
    </vt:vector>
  </HeadingPairs>
  <TitlesOfParts>
    <vt:vector size="14" baseType="lpstr">
      <vt:lpstr>Ζωντάνια</vt:lpstr>
      <vt:lpstr>ΤΡΟΦΟΓΝΩΣΙΑ ΚΑΙ ΕΔΕΣΜΑΤΟΛΟΓΙΟ</vt:lpstr>
      <vt:lpstr>ΕΥΦΡΑΝΤΙΚΑ </vt:lpstr>
      <vt:lpstr>ΕΥΦΡΑΝΤΙΚΑ </vt:lpstr>
      <vt:lpstr>ΕΥΦΡΑΝΤΙΚΑ </vt:lpstr>
      <vt:lpstr>ΕΥΦΡΑΝΤΙΚΑ </vt:lpstr>
      <vt:lpstr>ΕΥΦΡΑΝΤΙΚΑ </vt:lpstr>
      <vt:lpstr>ΕΥΦΡΑΝΤΙΚΑ </vt:lpstr>
      <vt:lpstr>ΕΥΦΡΑΝΤΙΚΑ </vt:lpstr>
      <vt:lpstr>ΕΥΦΡΑΝΤΙΚΑ </vt:lpstr>
      <vt:lpstr>ΕΥΦΡΑΝΤΙΚΑ </vt:lpstr>
      <vt:lpstr>ΕΥΦΡΑΝΤΙΚΑ </vt:lpstr>
      <vt:lpstr>ΕΥΦΡΑΝΤΙΚΑ </vt:lpstr>
      <vt:lpstr>ΕΥΦΡΑΝΤΙΚΑ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ΤΡΟΦΟΓΝΩΣΙΑ ΚΑΙ ΕΔΕΣΜΑΤΟΛΟΓΙΟ</dc:title>
  <dc:creator>Δημήτρης</dc:creator>
  <cp:lastModifiedBy>Δημήτρης</cp:lastModifiedBy>
  <cp:revision>1</cp:revision>
  <dcterms:created xsi:type="dcterms:W3CDTF">2025-01-24T00:29:08Z</dcterms:created>
  <dcterms:modified xsi:type="dcterms:W3CDTF">2025-01-24T00:37:41Z</dcterms:modified>
</cp:coreProperties>
</file>