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Θέση ημερομηνίας 27"/>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17" name="Θέση υποσέλιδου 16"/>
          <p:cNvSpPr>
            <a:spLocks noGrp="1"/>
          </p:cNvSpPr>
          <p:nvPr>
            <p:ph type="ftr" sz="quarter" idx="11"/>
          </p:nvPr>
        </p:nvSpPr>
        <p:spPr/>
        <p:txBody>
          <a:bodyPr/>
          <a:lstStyle>
            <a:extLst/>
          </a:lstStyle>
          <a:p>
            <a:endParaRPr lang="el-GR"/>
          </a:p>
        </p:txBody>
      </p:sp>
      <p:sp>
        <p:nvSpPr>
          <p:cNvPr id="29" name="Θέση αριθμού διαφάνειας 28"/>
          <p:cNvSpPr>
            <a:spLocks noGrp="1"/>
          </p:cNvSpPr>
          <p:nvPr>
            <p:ph type="sldNum" sz="quarter" idx="12"/>
          </p:nvPr>
        </p:nvSpPr>
        <p:spPr/>
        <p:txBody>
          <a:bodyPr/>
          <a:lstStyle>
            <a:extLst/>
          </a:lstStyle>
          <a:p>
            <a:fld id="{6FB3E58B-9627-40A6-9F17-E28EE40A09F9}" type="slidenum">
              <a:rPr lang="el-GR" smtClean="0"/>
              <a:t>‹#›</a:t>
            </a:fld>
            <a:endParaRPr lang="el-GR"/>
          </a:p>
        </p:txBody>
      </p:sp>
      <p:sp>
        <p:nvSpPr>
          <p:cNvPr id="32" name="Ορθογώνιο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Ορθογώνιο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Ορθογώνιο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Ορθογώνιο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Ορθογώνιο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Τίτλος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Στυλ κύριου υπότιτλου</a:t>
            </a:r>
            <a:endParaRPr kumimoji="0" lang="en-US"/>
          </a:p>
        </p:txBody>
      </p:sp>
      <p:sp>
        <p:nvSpPr>
          <p:cNvPr id="56" name="Ορθογώνιο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Ορθογώνιο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Ορθογώνιο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Ορθογώνιο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FB3E58B-9627-40A6-9F17-E28EE40A09F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981200" cy="5851525"/>
          </a:xfrm>
        </p:spPr>
        <p:txBody>
          <a:bodyPr vert="eaVert" anchor="ctr"/>
          <a:lstStyle>
            <a:extLs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FB3E58B-9627-40A6-9F17-E28EE40A09F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FB3E58B-9627-40A6-9F17-E28EE40A09F9}"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Ελεύθερη σχεδίαση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Ελεύθερη σχεδίαση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Ελεύθερη σχεδίαση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Ελεύθερη σχεδίαση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Ελεύθερη σχεδίαση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Ελεύθερη σχεδίαση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Ελεύθερη σχεδίαση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Ελεύθερη σχεδίαση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Ελεύθερη σχεδίαση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Ελεύθερη σχεδίαση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Ελεύθερη σχεδίαση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Ελεύθερη σχεδίαση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Ελεύθερη σχεδίαση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Ελεύθερη σχεδίαση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Ελεύθερη σχεδίαση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Θέση κειμένου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5" name="Θέση υποσέλιδου 4"/>
          <p:cNvSpPr>
            <a:spLocks noGrp="1"/>
          </p:cNvSpPr>
          <p:nvPr>
            <p:ph type="ftr" sz="quarter" idx="11"/>
          </p:nvPr>
        </p:nvSpPr>
        <p:spPr/>
        <p:txBody>
          <a:bodyPr/>
          <a:lstStyle>
            <a:extLst/>
          </a:lstStyle>
          <a:p>
            <a:endParaRPr lang="el-GR"/>
          </a:p>
        </p:txBody>
      </p:sp>
      <p:sp>
        <p:nvSpPr>
          <p:cNvPr id="6" name="Θέση αριθμού διαφάνειας 5"/>
          <p:cNvSpPr>
            <a:spLocks noGrp="1"/>
          </p:cNvSpPr>
          <p:nvPr>
            <p:ph type="sldNum" sz="quarter" idx="12"/>
          </p:nvPr>
        </p:nvSpPr>
        <p:spPr/>
        <p:txBody>
          <a:bodyPr/>
          <a:lstStyle>
            <a:extLst/>
          </a:lstStyle>
          <a:p>
            <a:fld id="{6FB3E58B-9627-40A6-9F17-E28EE40A09F9}" type="slidenum">
              <a:rPr lang="el-GR" smtClean="0"/>
              <a:t>‹#›</a:t>
            </a:fld>
            <a:endParaRPr lang="el-GR"/>
          </a:p>
        </p:txBody>
      </p:sp>
      <p:sp>
        <p:nvSpPr>
          <p:cNvPr id="7" name="Ορθογώνιο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Στυλ κύριου τίτλου</a:t>
            </a:r>
            <a:endParaRPr kumimoji="0" lang="en-US"/>
          </a:p>
        </p:txBody>
      </p:sp>
      <p:sp>
        <p:nvSpPr>
          <p:cNvPr id="8" name="Ορθογώνιο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Ορθογώνιο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Ορθογώνιο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Ορθογώνιο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Ορθογώνιο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12064"/>
            <a:ext cx="8229600" cy="914400"/>
          </a:xfrm>
        </p:spPr>
        <p:txBody>
          <a:bodyPr/>
          <a:lstStyle>
            <a:extLst/>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6FB3E58B-9627-40A6-9F17-E28EE40A09F9}"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Ορθογώνιο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Τίτλος 1"/>
          <p:cNvSpPr>
            <a:spLocks noGrp="1"/>
          </p:cNvSpPr>
          <p:nvPr>
            <p:ph type="title"/>
          </p:nvPr>
        </p:nvSpPr>
        <p:spPr>
          <a:xfrm>
            <a:off x="504824" y="512064"/>
            <a:ext cx="7772400" cy="914400"/>
          </a:xfrm>
        </p:spPr>
        <p:txBody>
          <a:bodyPr anchor="t"/>
          <a:lstStyle>
            <a:lvl1pPr>
              <a:defRPr sz="4000"/>
            </a:lvl1pPr>
            <a:extLst/>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8" name="Θέση υποσέλιδου 7"/>
          <p:cNvSpPr>
            <a:spLocks noGrp="1"/>
          </p:cNvSpPr>
          <p:nvPr>
            <p:ph type="ftr" sz="quarter" idx="11"/>
          </p:nvPr>
        </p:nvSpPr>
        <p:spPr/>
        <p:txBody>
          <a:bodyPr/>
          <a:lstStyle>
            <a:extLst/>
          </a:lstStyle>
          <a:p>
            <a:endParaRPr lang="el-GR"/>
          </a:p>
        </p:txBody>
      </p:sp>
      <p:sp>
        <p:nvSpPr>
          <p:cNvPr id="9" name="Θέση αριθμού διαφάνειας 8"/>
          <p:cNvSpPr>
            <a:spLocks noGrp="1"/>
          </p:cNvSpPr>
          <p:nvPr>
            <p:ph type="sldNum" sz="quarter" idx="12"/>
          </p:nvPr>
        </p:nvSpPr>
        <p:spPr/>
        <p:txBody>
          <a:bodyPr/>
          <a:lstStyle>
            <a:extLst/>
          </a:lstStyle>
          <a:p>
            <a:fld id="{6FB3E58B-9627-40A6-9F17-E28EE40A09F9}" type="slidenum">
              <a:rPr lang="el-GR" smtClean="0"/>
              <a:t>‹#›</a:t>
            </a:fld>
            <a:endParaRPr lang="el-GR"/>
          </a:p>
        </p:txBody>
      </p:sp>
      <p:sp>
        <p:nvSpPr>
          <p:cNvPr id="16" name="Ορθογώνιο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Ορθογώνιο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Ορθογώνιο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Ορθογώνιο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Ορθογώνιο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Ορθογώνιο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Ορθογώνιο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Ορθογώνιο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Ορθογώνιο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512064"/>
            <a:ext cx="7772400" cy="914400"/>
          </a:xfrm>
        </p:spPr>
        <p:txBody>
          <a:bodyPr/>
          <a:lstStyle>
            <a:lvl1pPr>
              <a:defRPr sz="4000" cap="none" baseline="0"/>
            </a:lvl1pPr>
            <a:extLst/>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4" name="Θέση υποσέλιδου 3"/>
          <p:cNvSpPr>
            <a:spLocks noGrp="1"/>
          </p:cNvSpPr>
          <p:nvPr>
            <p:ph type="ftr" sz="quarter" idx="11"/>
          </p:nvPr>
        </p:nvSpPr>
        <p:spPr/>
        <p:txBody>
          <a:bodyPr/>
          <a:lstStyle>
            <a:extLst/>
          </a:lstStyle>
          <a:p>
            <a:endParaRPr lang="el-GR"/>
          </a:p>
        </p:txBody>
      </p:sp>
      <p:sp>
        <p:nvSpPr>
          <p:cNvPr id="5" name="Θέση αριθμού διαφάνειας 4"/>
          <p:cNvSpPr>
            <a:spLocks noGrp="1"/>
          </p:cNvSpPr>
          <p:nvPr>
            <p:ph type="sldNum" sz="quarter" idx="12"/>
          </p:nvPr>
        </p:nvSpPr>
        <p:spPr/>
        <p:txBody>
          <a:bodyPr/>
          <a:lstStyle>
            <a:extLst/>
          </a:lstStyle>
          <a:p>
            <a:fld id="{6FB3E58B-9627-40A6-9F17-E28EE40A09F9}"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3" name="Θέση υποσέλιδου 2"/>
          <p:cNvSpPr>
            <a:spLocks noGrp="1"/>
          </p:cNvSpPr>
          <p:nvPr>
            <p:ph type="ftr" sz="quarter" idx="11"/>
          </p:nvPr>
        </p:nvSpPr>
        <p:spPr/>
        <p:txBody>
          <a:bodyPr/>
          <a:lstStyle>
            <a:extLst/>
          </a:lstStyle>
          <a:p>
            <a:endParaRPr lang="el-GR"/>
          </a:p>
        </p:txBody>
      </p:sp>
      <p:sp>
        <p:nvSpPr>
          <p:cNvPr id="4" name="Θέση αριθμού διαφάνειας 3"/>
          <p:cNvSpPr>
            <a:spLocks noGrp="1"/>
          </p:cNvSpPr>
          <p:nvPr>
            <p:ph type="sldNum" sz="quarter" idx="12"/>
          </p:nvPr>
        </p:nvSpPr>
        <p:spPr/>
        <p:txBody>
          <a:bodyPr/>
          <a:lstStyle>
            <a:extLst/>
          </a:lstStyle>
          <a:p>
            <a:fld id="{6FB3E58B-9627-40A6-9F17-E28EE40A09F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extLst/>
          </a:lstStyle>
          <a:p>
            <a:fld id="{67CAC815-37F7-4F37-A838-0A9468811D2C}" type="datetimeFigureOut">
              <a:rPr lang="el-GR" smtClean="0"/>
              <a:t>17/1/2025</a:t>
            </a:fld>
            <a:endParaRPr lang="el-GR"/>
          </a:p>
        </p:txBody>
      </p:sp>
      <p:sp>
        <p:nvSpPr>
          <p:cNvPr id="6" name="Θέση υποσέλιδου 5"/>
          <p:cNvSpPr>
            <a:spLocks noGrp="1"/>
          </p:cNvSpPr>
          <p:nvPr>
            <p:ph type="ftr" sz="quarter" idx="11"/>
          </p:nvPr>
        </p:nvSpPr>
        <p:spPr/>
        <p:txBody>
          <a:bodyPr/>
          <a:lstStyle>
            <a:extLst/>
          </a:lstStyle>
          <a:p>
            <a:endParaRPr lang="el-GR"/>
          </a:p>
        </p:txBody>
      </p:sp>
      <p:sp>
        <p:nvSpPr>
          <p:cNvPr id="7" name="Θέση αριθμού διαφάνειας 6"/>
          <p:cNvSpPr>
            <a:spLocks noGrp="1"/>
          </p:cNvSpPr>
          <p:nvPr>
            <p:ph type="sldNum" sz="quarter" idx="12"/>
          </p:nvPr>
        </p:nvSpPr>
        <p:spPr/>
        <p:txBody>
          <a:bodyPr/>
          <a:lstStyle>
            <a:extLst/>
          </a:lstStyle>
          <a:p>
            <a:fld id="{6FB3E58B-9627-40A6-9F17-E28EE40A09F9}"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Ορθογώνιο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Ευθεία γραμμή σύνδεσης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Ομάδα 9"/>
          <p:cNvGrpSpPr/>
          <p:nvPr/>
        </p:nvGrpSpPr>
        <p:grpSpPr>
          <a:xfrm rot="5400000">
            <a:off x="8514581" y="1219200"/>
            <a:ext cx="132763" cy="128466"/>
            <a:chOff x="6668087" y="1297746"/>
            <a:chExt cx="161840" cy="156602"/>
          </a:xfrm>
        </p:grpSpPr>
        <p:cxnSp>
          <p:nvCxnSpPr>
            <p:cNvPr id="15" name="Ευθεία γραμμή σύνδεσης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Ευθεία γραμμή σύνδεσης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Ευθεία γραμμή σύνδεσης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Τίτλος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Στυλ υποδείγματος κειμένου</a:t>
            </a:r>
          </a:p>
        </p:txBody>
      </p:sp>
      <p:grpSp>
        <p:nvGrpSpPr>
          <p:cNvPr id="14" name="Ομάδα 13"/>
          <p:cNvGrpSpPr/>
          <p:nvPr/>
        </p:nvGrpSpPr>
        <p:grpSpPr>
          <a:xfrm rot="5400000">
            <a:off x="8666981" y="1371600"/>
            <a:ext cx="132763" cy="128466"/>
            <a:chOff x="6668087" y="1297746"/>
            <a:chExt cx="161840" cy="156602"/>
          </a:xfrm>
        </p:grpSpPr>
        <p:cxnSp>
          <p:nvCxnSpPr>
            <p:cNvPr id="11" name="Ευθεία γραμμή σύνδεσης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Ευθεία γραμμή σύνδεσης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Ευθεία γραμμή σύνδεσης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Ομάδα 17"/>
          <p:cNvGrpSpPr/>
          <p:nvPr/>
        </p:nvGrpSpPr>
        <p:grpSpPr>
          <a:xfrm rot="5400000">
            <a:off x="8320088" y="1474763"/>
            <a:ext cx="132763" cy="128466"/>
            <a:chOff x="6668087" y="1297746"/>
            <a:chExt cx="161840" cy="156602"/>
          </a:xfrm>
        </p:grpSpPr>
        <p:cxnSp>
          <p:nvCxnSpPr>
            <p:cNvPr id="19" name="Ευθεία γραμμή σύνδεσης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Ευθεία γραμμή σύνδεσης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Ευθεία γραμμή σύνδεσης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Θέση ημερομηνίας 4"/>
          <p:cNvSpPr>
            <a:spLocks noGrp="1"/>
          </p:cNvSpPr>
          <p:nvPr>
            <p:ph type="dt" sz="half" idx="10"/>
          </p:nvPr>
        </p:nvSpPr>
        <p:spPr>
          <a:xfrm>
            <a:off x="6477000" y="55499"/>
            <a:ext cx="2133600" cy="365125"/>
          </a:xfrm>
        </p:spPr>
        <p:txBody>
          <a:bodyPr/>
          <a:lstStyle>
            <a:extLst/>
          </a:lstStyle>
          <a:p>
            <a:fld id="{67CAC815-37F7-4F37-A838-0A9468811D2C}" type="datetimeFigureOut">
              <a:rPr lang="el-GR" smtClean="0"/>
              <a:t>17/1/2025</a:t>
            </a:fld>
            <a:endParaRPr lang="el-GR"/>
          </a:p>
        </p:txBody>
      </p:sp>
      <p:sp>
        <p:nvSpPr>
          <p:cNvPr id="6" name="Θέση υποσέλιδου 5"/>
          <p:cNvSpPr>
            <a:spLocks noGrp="1"/>
          </p:cNvSpPr>
          <p:nvPr>
            <p:ph type="ftr" sz="quarter" idx="11"/>
          </p:nvPr>
        </p:nvSpPr>
        <p:spPr>
          <a:xfrm>
            <a:off x="914400" y="55499"/>
            <a:ext cx="5562600" cy="365125"/>
          </a:xfrm>
        </p:spPr>
        <p:txBody>
          <a:bodyPr/>
          <a:lstStyle>
            <a:extLst/>
          </a:lstStyle>
          <a:p>
            <a:endParaRPr lang="el-GR"/>
          </a:p>
        </p:txBody>
      </p:sp>
      <p:sp>
        <p:nvSpPr>
          <p:cNvPr id="7" name="Θέση αριθμού διαφάνειας 6"/>
          <p:cNvSpPr>
            <a:spLocks noGrp="1"/>
          </p:cNvSpPr>
          <p:nvPr>
            <p:ph type="sldNum" sz="quarter" idx="12"/>
          </p:nvPr>
        </p:nvSpPr>
        <p:spPr>
          <a:xfrm>
            <a:off x="8610600" y="55499"/>
            <a:ext cx="457200" cy="365125"/>
          </a:xfrm>
        </p:spPr>
        <p:txBody>
          <a:bodyPr/>
          <a:lstStyle>
            <a:extLst/>
          </a:lstStyle>
          <a:p>
            <a:fld id="{6FB3E58B-9627-40A6-9F17-E28EE40A09F9}"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Ορθογώνιο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Ορθογώνιο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Ορθογώνιο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Ορθογώνιο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Ορθογώνιο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Ορθογώνιο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Ορθογώνιο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Ορθογώνιο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Ορθογώνιο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Θέση τίτλου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7CAC815-37F7-4F37-A838-0A9468811D2C}" type="datetimeFigureOut">
              <a:rPr lang="el-GR" smtClean="0"/>
              <a:t>17/1/2025</a:t>
            </a:fld>
            <a:endParaRPr lang="el-GR"/>
          </a:p>
        </p:txBody>
      </p:sp>
      <p:sp>
        <p:nvSpPr>
          <p:cNvPr id="3" name="Θέση υποσέλιδου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Θέση αριθμού διαφάνειας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FB3E58B-9627-40A6-9F17-E28EE40A09F9}"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ΤΡΟΦΟΓΝΩΣΙΑ ΚΑΙ ΕΔΕΣΜΑΤΟΛΟΓΙΟ</a:t>
            </a:r>
            <a:endParaRPr lang="el-GR" dirty="0"/>
          </a:p>
        </p:txBody>
      </p:sp>
      <p:sp>
        <p:nvSpPr>
          <p:cNvPr id="3" name="Υπότιτλος 2"/>
          <p:cNvSpPr>
            <a:spLocks noGrp="1"/>
          </p:cNvSpPr>
          <p:nvPr>
            <p:ph type="subTitle" idx="1"/>
          </p:nvPr>
        </p:nvSpPr>
        <p:spPr/>
        <p:txBody>
          <a:bodyPr/>
          <a:lstStyle/>
          <a:p>
            <a:r>
              <a:rPr lang="el-GR" dirty="0" smtClean="0"/>
              <a:t>ΤΡΟΦΙΜΑ ΠΟΠ </a:t>
            </a:r>
            <a:endParaRPr lang="el-GR" dirty="0"/>
          </a:p>
        </p:txBody>
      </p:sp>
    </p:spTree>
    <p:extLst>
      <p:ext uri="{BB962C8B-B14F-4D97-AF65-F5344CB8AC3E}">
        <p14:creationId xmlns:p14="http://schemas.microsoft.com/office/powerpoint/2010/main" val="1601898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pPr marL="342900" lvl="0">
              <a:tabLst>
                <a:tab pos="457200" algn="l"/>
              </a:tabLst>
            </a:pPr>
            <a:r>
              <a:rPr lang="el-GR" sz="3200" b="1" dirty="0">
                <a:latin typeface="Times New Roman"/>
                <a:ea typeface="Times New Roman"/>
              </a:rPr>
              <a:t>Μαστίχα Χίου</a:t>
            </a:r>
            <a:r>
              <a:rPr lang="el-GR" sz="3200" dirty="0">
                <a:latin typeface="Times New Roman"/>
                <a:ea typeface="Times New Roman"/>
              </a:rPr>
              <a:t> – Η μαστίχα που παράγεται από το μαστιχόδεντρο της Χίου είναι γνωστό και προστατευόμενο ΠΟΠ προϊόν.</a:t>
            </a:r>
          </a:p>
          <a:p>
            <a:pPr marL="342900" lvl="0">
              <a:tabLst>
                <a:tab pos="457200" algn="l"/>
              </a:tabLst>
            </a:pPr>
            <a:r>
              <a:rPr lang="el-GR" sz="3200" b="1" dirty="0" err="1">
                <a:latin typeface="Times New Roman"/>
                <a:ea typeface="Times New Roman"/>
              </a:rPr>
              <a:t>Σαβόρο</a:t>
            </a:r>
            <a:r>
              <a:rPr lang="el-GR" sz="3200" b="1" dirty="0">
                <a:latin typeface="Times New Roman"/>
                <a:ea typeface="Times New Roman"/>
              </a:rPr>
              <a:t> (ΠΟΠ Κεφαλονιάς)</a:t>
            </a:r>
            <a:r>
              <a:rPr lang="el-GR" sz="3200" dirty="0">
                <a:latin typeface="Times New Roman"/>
                <a:ea typeface="Times New Roman"/>
              </a:rPr>
              <a:t> – Ένα παραδοσιακό πιάτο και προϊόν από την Κεφαλονιά, με προστασία ΠΟΠ.</a:t>
            </a:r>
          </a:p>
          <a:p>
            <a:endParaRPr lang="el-GR" dirty="0"/>
          </a:p>
        </p:txBody>
      </p:sp>
    </p:spTree>
    <p:extLst>
      <p:ext uri="{BB962C8B-B14F-4D97-AF65-F5344CB8AC3E}">
        <p14:creationId xmlns:p14="http://schemas.microsoft.com/office/powerpoint/2010/main" val="4013338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r>
              <a:rPr lang="el-GR" sz="3200" dirty="0">
                <a:latin typeface="Times New Roman"/>
                <a:ea typeface="Times New Roman"/>
              </a:rPr>
              <a:t>Αυτά τα προϊόντα δεν αναγνωρίζονται μόνο για την ποιότητά τους, αλλά και για τη στενή τους σχέση με τις παραδοσιακές μεθόδους παραγωγής και τις ιδιαίτερες συνθήκες της γεωγραφικής περιοχής στην οποία παράγονται.</a:t>
            </a:r>
          </a:p>
          <a:p>
            <a:endParaRPr lang="el-GR" dirty="0"/>
          </a:p>
        </p:txBody>
      </p:sp>
    </p:spTree>
    <p:extLst>
      <p:ext uri="{BB962C8B-B14F-4D97-AF65-F5344CB8AC3E}">
        <p14:creationId xmlns:p14="http://schemas.microsoft.com/office/powerpoint/2010/main" val="1838803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40000" lnSpcReduction="20000"/>
          </a:bodyPr>
          <a:lstStyle/>
          <a:p>
            <a:pPr>
              <a:lnSpc>
                <a:spcPct val="115000"/>
              </a:lnSpc>
              <a:spcAft>
                <a:spcPts val="1000"/>
              </a:spcAft>
            </a:pPr>
            <a:r>
              <a:rPr lang="el-GR" sz="3600" b="1" dirty="0">
                <a:latin typeface="Times New Roman"/>
                <a:ea typeface="Times New Roman"/>
                <a:cs typeface="Times New Roman"/>
              </a:rPr>
              <a:t>1. Φέτα Σαλάτα με Ελαιόλαδο Κρήτης</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Υλικά:</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200 </a:t>
            </a:r>
            <a:r>
              <a:rPr lang="el-GR" sz="3200" dirty="0" err="1">
                <a:latin typeface="Times New Roman"/>
                <a:ea typeface="Times New Roman"/>
                <a:cs typeface="Times New Roman"/>
              </a:rPr>
              <a:t>γρ</a:t>
            </a:r>
            <a:r>
              <a:rPr lang="el-GR" sz="3200" dirty="0">
                <a:latin typeface="Times New Roman"/>
                <a:ea typeface="Times New Roman"/>
                <a:cs typeface="Times New Roman"/>
              </a:rPr>
              <a:t>. φέτα ΠΟΠ</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ντομάτες, κομμένες σε φέτες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αγγούρι, κομμένο σε φέτες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κρεμμύδι κόκκινο, κομμένο σε φέτες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πράσινη πιπεριά, κομμένη σε φέτες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100 </a:t>
            </a:r>
            <a:r>
              <a:rPr lang="el-GR" sz="3200" dirty="0" err="1">
                <a:latin typeface="Times New Roman"/>
                <a:ea typeface="Times New Roman"/>
                <a:cs typeface="Times New Roman"/>
              </a:rPr>
              <a:t>γρ</a:t>
            </a:r>
            <a:r>
              <a:rPr lang="el-GR" sz="3200" dirty="0">
                <a:latin typeface="Times New Roman"/>
                <a:ea typeface="Times New Roman"/>
                <a:cs typeface="Times New Roman"/>
              </a:rPr>
              <a:t>. ελιές Καλαμών</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κουταλάκι του γλυκού ρίγανη</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3-4 κουταλιές της σούπας ελαιόλαδο Κρήτης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Αλάτι και πιπέρι</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49802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a:lnSpc>
                <a:spcPct val="115000"/>
              </a:lnSpc>
              <a:spcAft>
                <a:spcPts val="1000"/>
              </a:spcAft>
            </a:pPr>
            <a:r>
              <a:rPr lang="el-GR" sz="3600" b="1" dirty="0">
                <a:latin typeface="Times New Roman"/>
                <a:ea typeface="Times New Roman"/>
                <a:cs typeface="Times New Roman"/>
              </a:rPr>
              <a:t>1. Φέτα Σαλάτα με Ελαιόλαδο Κρήτης</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Οδηγίες: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Σε ένα μεγάλο μπολ, ανακατέψτε τις ντομάτες, το αγγούρι, το κρεμμύδι, την πιπεριά και τις ελιές.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Κόψτε τη φέτα σε μεγάλες κομμάτια και προσθέστε τα στην σαλάτα.</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Περιχύστε με το ελαιόλαδο Κρήτης και πασπαλίστε με ρίγανη, αλάτι και πιπέρι.</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Ανακατέψτε και σερβίρετε αμέσως.</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045005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40000" lnSpcReduction="20000"/>
          </a:bodyPr>
          <a:lstStyle/>
          <a:p>
            <a:pPr>
              <a:lnSpc>
                <a:spcPct val="115000"/>
              </a:lnSpc>
              <a:spcAft>
                <a:spcPts val="1000"/>
              </a:spcAft>
            </a:pPr>
            <a:r>
              <a:rPr lang="el-GR" sz="3600" b="1" dirty="0">
                <a:latin typeface="Times New Roman"/>
                <a:ea typeface="Times New Roman"/>
                <a:cs typeface="Times New Roman"/>
              </a:rPr>
              <a:t>2. Κοτόπουλο με Μαστίχα Χίου και Ρύζι</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Υλικά:</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4 φιλέτα κοτόπουλο</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κουταλάκι μαστίχα Χίου</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κουταλιές της σούπας ελαιόλαδο</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1/2 φλιτζάνι λευκό κρασί Σαντορίνης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σκελίδες σκόρδο, ψιλοκομμένες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κρεμμύδι, ψιλοκομμένο</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φλιτζάνι ρύζι</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φλιτζάνια ζωμό κοτόπουλου</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Αλάτι και πιπέρι</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3001244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47500" lnSpcReduction="20000"/>
          </a:bodyPr>
          <a:lstStyle/>
          <a:p>
            <a:pPr>
              <a:lnSpc>
                <a:spcPct val="115000"/>
              </a:lnSpc>
              <a:spcAft>
                <a:spcPts val="1000"/>
              </a:spcAft>
            </a:pPr>
            <a:r>
              <a:rPr lang="el-GR" sz="3600" b="1" dirty="0">
                <a:latin typeface="Times New Roman"/>
                <a:ea typeface="Times New Roman"/>
                <a:cs typeface="Times New Roman"/>
              </a:rPr>
              <a:t>2. Κοτόπουλο με Μαστίχα Χίου και Ρύζι</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Οδηγίες: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Στο τηγάνι, ζεστάνετε το ελαιόλαδο και σοτάρετε το κοτόπουλο μέχρι να πάρει χρώμα και από τις δύο πλευρές.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Αφαιρέστε το κοτόπουλο και στο ίδιο τηγάνι, σοτάρετε το κρεμμύδι και το σκόρδο μέχρι να μαλακώσουν.</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Ρίξτε το κρασί και αφήστε το να εξατμιστεί, προσθέστε τη μαστίχα Χίου και το ζωμό κοτόπουλου.</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Επιστρέψτε το κοτόπουλο στο τηγάνι και μαγειρέψτε για 25 λεπτά, μέχρι να ψηθεί καλά.</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Στο μεταξύ, σε μια κατσαρόλα, βράστε το ρύζι με αλατισμένο νερό.</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Σερβίρετε το κοτόπουλο πάνω από το ρύζι.</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3879421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47500" lnSpcReduction="20000"/>
          </a:bodyPr>
          <a:lstStyle/>
          <a:p>
            <a:pPr>
              <a:lnSpc>
                <a:spcPct val="115000"/>
              </a:lnSpc>
              <a:spcAft>
                <a:spcPts val="1000"/>
              </a:spcAft>
            </a:pPr>
            <a:r>
              <a:rPr lang="el-GR" sz="3600" b="1" dirty="0">
                <a:latin typeface="Times New Roman"/>
                <a:ea typeface="Times New Roman"/>
                <a:cs typeface="Times New Roman"/>
              </a:rPr>
              <a:t>3. Κρασάτα </a:t>
            </a:r>
            <a:r>
              <a:rPr lang="el-GR" sz="3600" b="1" dirty="0" err="1">
                <a:latin typeface="Times New Roman"/>
                <a:ea typeface="Times New Roman"/>
                <a:cs typeface="Times New Roman"/>
              </a:rPr>
              <a:t>Μυδοπίλαφα</a:t>
            </a:r>
            <a:r>
              <a:rPr lang="el-GR" sz="3600" b="1" dirty="0">
                <a:latin typeface="Times New Roman"/>
                <a:ea typeface="Times New Roman"/>
                <a:cs typeface="Times New Roman"/>
              </a:rPr>
              <a:t> με Κρασί Σαντορίνης</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Υλικά:</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κιλό μύδια</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φλιτζάνια κρασί Σαντορίνης (</a:t>
            </a:r>
            <a:r>
              <a:rPr lang="el-GR" sz="3200" dirty="0" err="1">
                <a:latin typeface="Times New Roman"/>
                <a:ea typeface="Times New Roman"/>
                <a:cs typeface="Times New Roman"/>
              </a:rPr>
              <a:t>Ασύρτικο</a:t>
            </a:r>
            <a:r>
              <a:rPr lang="el-GR" sz="3200" dirty="0">
                <a:latin typeface="Times New Roman"/>
                <a:ea typeface="Times New Roman"/>
                <a:cs typeface="Times New Roman"/>
              </a:rPr>
              <a:t>)</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φλιτζάνια ρύζι</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κρεμμύδι ψιλοκομμένο</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3 κουταλιές ελαιόλαδο</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σκελίδες σκόρδο ψιλοκομμένες</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φλιτζάνι ζωμό ψαριού ή νερό</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Αλάτι και πιπέρι</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089269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55000" lnSpcReduction="20000"/>
          </a:bodyPr>
          <a:lstStyle/>
          <a:p>
            <a:pPr>
              <a:lnSpc>
                <a:spcPct val="115000"/>
              </a:lnSpc>
              <a:spcAft>
                <a:spcPts val="1000"/>
              </a:spcAft>
            </a:pPr>
            <a:r>
              <a:rPr lang="el-GR" sz="3600" b="1" dirty="0">
                <a:latin typeface="Times New Roman"/>
                <a:ea typeface="Times New Roman"/>
                <a:cs typeface="Times New Roman"/>
              </a:rPr>
              <a:t>3. Κρασάτα </a:t>
            </a:r>
            <a:r>
              <a:rPr lang="el-GR" sz="3600" b="1" dirty="0" err="1">
                <a:latin typeface="Times New Roman"/>
                <a:ea typeface="Times New Roman"/>
                <a:cs typeface="Times New Roman"/>
              </a:rPr>
              <a:t>Μυδοπίλαφα</a:t>
            </a:r>
            <a:r>
              <a:rPr lang="el-GR" sz="3600" b="1" dirty="0">
                <a:latin typeface="Times New Roman"/>
                <a:ea typeface="Times New Roman"/>
                <a:cs typeface="Times New Roman"/>
              </a:rPr>
              <a:t> με Κρασί Σαντορίνης</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Οδηγίες: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Σοτάρετε το κρεμμύδι και το σκόρδο σε ελαιόλαδο μέχρι να μαλακώσουν.</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Προσθέστε το κρασί Σαντορίνης και αφήστε να βράσει για 2-3 λεπτά.</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Προσθέστε τα μύδια και το ζωμό, και μαγειρέψτε μέχρι να ανοίξουν τα μύδια.</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Αφαιρέστε τα μύδια και αφήστε τα στην άκρη.</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Στο ίδιο υγρό, προσθέστε το ρύζι και βράστε μέχρι να απορροφήσει το υγρό.</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Σερβίρετε το </a:t>
            </a:r>
            <a:r>
              <a:rPr lang="el-GR" sz="3200" dirty="0" err="1">
                <a:latin typeface="Times New Roman"/>
                <a:ea typeface="Times New Roman"/>
                <a:cs typeface="Times New Roman"/>
              </a:rPr>
              <a:t>μυδοπίλαφο</a:t>
            </a:r>
            <a:r>
              <a:rPr lang="el-GR" sz="3200" dirty="0">
                <a:latin typeface="Times New Roman"/>
                <a:ea typeface="Times New Roman"/>
                <a:cs typeface="Times New Roman"/>
              </a:rPr>
              <a:t> με τα μύδια από πάνω.</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343017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115000"/>
              </a:lnSpc>
              <a:spcAft>
                <a:spcPts val="1000"/>
              </a:spcAft>
            </a:pPr>
            <a:r>
              <a:rPr lang="el-GR" sz="3600" b="1" dirty="0">
                <a:latin typeface="Times New Roman"/>
                <a:ea typeface="Times New Roman"/>
                <a:cs typeface="Times New Roman"/>
              </a:rPr>
              <a:t>4. Γραβιέρα Κρήτης Σαγανάκι</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Υλικά:</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200 </a:t>
            </a:r>
            <a:r>
              <a:rPr lang="el-GR" sz="3200" dirty="0" err="1">
                <a:latin typeface="Times New Roman"/>
                <a:ea typeface="Times New Roman"/>
                <a:cs typeface="Times New Roman"/>
              </a:rPr>
              <a:t>γρ</a:t>
            </a:r>
            <a:r>
              <a:rPr lang="el-GR" sz="3200" dirty="0">
                <a:latin typeface="Times New Roman"/>
                <a:ea typeface="Times New Roman"/>
                <a:cs typeface="Times New Roman"/>
              </a:rPr>
              <a:t>. γραβιέρα Κρήτης ΠΟΠ</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αυγό</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1/4 φλιτζάνι αλεύρι</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Ελαιόλαδο για τηγάνισμα</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Λεμόνι για το σερβίρισμα</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1714818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a:lnSpc>
                <a:spcPct val="115000"/>
              </a:lnSpc>
              <a:spcAft>
                <a:spcPts val="1000"/>
              </a:spcAft>
            </a:pPr>
            <a:r>
              <a:rPr lang="el-GR" sz="3600" b="1" dirty="0">
                <a:latin typeface="Times New Roman"/>
                <a:ea typeface="Times New Roman"/>
                <a:cs typeface="Times New Roman"/>
              </a:rPr>
              <a:t>4. Γραβιέρα Κρήτης Σαγανάκι</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Οδηγίες: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Κόψτε τη γραβιέρα σε φέτες πάχους 1 εκ.</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Βουτήξτε τις φέτες γραβιέρας στο αυγό και στη συνέχεια αλευρώστε τις.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Ζεστάνετε το ελαιόλαδο σε τηγάνι και τηγανίστε τις φέτες μέχρι να γίνουν χρυσές και τραγανές.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Σερβίρετε με λίγο χυμό λεμονιού.</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40264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sz="3200" dirty="0">
                <a:latin typeface="Times New Roman"/>
                <a:ea typeface="Times New Roman"/>
              </a:rPr>
              <a:t>Ένα τρόφιμο αποκτά την ένδειξη "ΠΟΠ" (Προστατευόμενη Ονομασία Προέλευσης) όταν πληροί συγκεκριμένες προϋποθέσεις που καθορίζονται από την Ευρωπαϊκή Ένωση. Η ένδειξη αυτή απονέμεται σε τρόφιμα που παράγονται, επεξεργάζονται και παρασκευάζονται σε μία συγκεκριμένη γεωγραφική περιοχή, χρησιμοποιώντας παραδοσιακές μεθόδους και πρώτες ύλες που συνδέονται άμεσα με την περιοχή αυτή.</a:t>
            </a:r>
          </a:p>
          <a:p>
            <a:endParaRPr lang="el-GR" dirty="0"/>
          </a:p>
        </p:txBody>
      </p:sp>
    </p:spTree>
    <p:extLst>
      <p:ext uri="{BB962C8B-B14F-4D97-AF65-F5344CB8AC3E}">
        <p14:creationId xmlns:p14="http://schemas.microsoft.com/office/powerpoint/2010/main" val="798882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fontScale="55000" lnSpcReduction="20000"/>
          </a:bodyPr>
          <a:lstStyle/>
          <a:p>
            <a:pPr>
              <a:lnSpc>
                <a:spcPct val="115000"/>
              </a:lnSpc>
              <a:spcAft>
                <a:spcPts val="1000"/>
              </a:spcAft>
            </a:pPr>
            <a:r>
              <a:rPr lang="el-GR" sz="3600" b="1" dirty="0">
                <a:latin typeface="Times New Roman"/>
                <a:ea typeface="Times New Roman"/>
                <a:cs typeface="Times New Roman"/>
              </a:rPr>
              <a:t>5. Μέλι </a:t>
            </a:r>
            <a:r>
              <a:rPr lang="el-GR" sz="3600" b="1" dirty="0" err="1">
                <a:latin typeface="Times New Roman"/>
                <a:ea typeface="Times New Roman"/>
                <a:cs typeface="Times New Roman"/>
              </a:rPr>
              <a:t>Παργας</a:t>
            </a:r>
            <a:r>
              <a:rPr lang="el-GR" sz="3600" b="1" dirty="0">
                <a:latin typeface="Times New Roman"/>
                <a:ea typeface="Times New Roman"/>
                <a:cs typeface="Times New Roman"/>
              </a:rPr>
              <a:t> και Καρύδια Χίου με Γιαούρτι</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Υλικά:</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2 κουταλιές μέλι </a:t>
            </a:r>
            <a:r>
              <a:rPr lang="el-GR" sz="3200" dirty="0" err="1">
                <a:latin typeface="Times New Roman"/>
                <a:ea typeface="Times New Roman"/>
                <a:cs typeface="Times New Roman"/>
              </a:rPr>
              <a:t>Παργας</a:t>
            </a:r>
            <a:r>
              <a:rPr lang="el-GR" sz="3200" dirty="0">
                <a:latin typeface="Times New Roman"/>
                <a:ea typeface="Times New Roman"/>
                <a:cs typeface="Times New Roman"/>
              </a:rPr>
              <a:t> ΠΟΠ</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1/4 φλιτζάνι καρύδια Χίου (ψιλοκομμένα)</a:t>
            </a:r>
            <a:endParaRPr lang="el-GR" sz="2800" dirty="0">
              <a:latin typeface="Calibri"/>
              <a:ea typeface="Calibri"/>
              <a:cs typeface="Times New Roman"/>
            </a:endParaRPr>
          </a:p>
          <a:p>
            <a:pPr marL="342900" lvl="0">
              <a:lnSpc>
                <a:spcPct val="115000"/>
              </a:lnSpc>
              <a:spcAft>
                <a:spcPts val="1000"/>
              </a:spcAft>
              <a:buSzPts val="1000"/>
              <a:buFont typeface="Symbol"/>
              <a:buChar char=""/>
              <a:tabLst>
                <a:tab pos="457200" algn="l"/>
              </a:tabLst>
            </a:pPr>
            <a:r>
              <a:rPr lang="el-GR" sz="3200" dirty="0">
                <a:latin typeface="Times New Roman"/>
                <a:ea typeface="Times New Roman"/>
                <a:cs typeface="Times New Roman"/>
              </a:rPr>
              <a:t>1 φλιτζάνι στραγγιστό γιαούρτι</a:t>
            </a:r>
            <a:endParaRPr lang="el-GR" sz="2800" dirty="0">
              <a:latin typeface="Calibri"/>
              <a:ea typeface="Calibri"/>
              <a:cs typeface="Times New Roman"/>
            </a:endParaRPr>
          </a:p>
          <a:p>
            <a:pPr>
              <a:lnSpc>
                <a:spcPct val="115000"/>
              </a:lnSpc>
              <a:spcAft>
                <a:spcPts val="1000"/>
              </a:spcAft>
            </a:pPr>
            <a:r>
              <a:rPr lang="el-GR" sz="3200" b="1" dirty="0">
                <a:latin typeface="Times New Roman"/>
                <a:ea typeface="Times New Roman"/>
                <a:cs typeface="Times New Roman"/>
              </a:rPr>
              <a:t>Οδηγίες:</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Τοποθετήστε το γιαούρτι σε ένα μπολ.</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Ρίξτε από πάνω το μέλι </a:t>
            </a:r>
            <a:r>
              <a:rPr lang="el-GR" sz="3200" dirty="0" err="1">
                <a:latin typeface="Times New Roman"/>
                <a:ea typeface="Times New Roman"/>
                <a:cs typeface="Times New Roman"/>
              </a:rPr>
              <a:t>Παργας</a:t>
            </a:r>
            <a:r>
              <a:rPr lang="el-GR" sz="3200" dirty="0">
                <a:latin typeface="Times New Roman"/>
                <a:ea typeface="Times New Roman"/>
                <a:cs typeface="Times New Roman"/>
              </a:rPr>
              <a:t> και τα καρύδια Χίου.</a:t>
            </a:r>
            <a:endParaRPr lang="el-GR" sz="2800" dirty="0">
              <a:latin typeface="Calibri"/>
              <a:ea typeface="Calibri"/>
              <a:cs typeface="Times New Roman"/>
            </a:endParaRPr>
          </a:p>
          <a:p>
            <a:pPr marL="342900" lvl="0">
              <a:lnSpc>
                <a:spcPct val="115000"/>
              </a:lnSpc>
              <a:spcAft>
                <a:spcPts val="1000"/>
              </a:spcAft>
              <a:buFont typeface="+mj-lt"/>
              <a:buAutoNum type="arabicPeriod"/>
              <a:tabLst>
                <a:tab pos="457200" algn="l"/>
              </a:tabLst>
            </a:pPr>
            <a:r>
              <a:rPr lang="el-GR" sz="3200" dirty="0">
                <a:latin typeface="Times New Roman"/>
                <a:ea typeface="Times New Roman"/>
                <a:cs typeface="Times New Roman"/>
              </a:rPr>
              <a:t>Ανακατέψτε ελαφρώς και σερβίρετε ως επιδόρπιο ή ελαφρύ πρωινό.</a:t>
            </a:r>
            <a:endParaRPr lang="el-GR" sz="2800" dirty="0">
              <a:latin typeface="Calibri"/>
              <a:ea typeface="Calibri"/>
              <a:cs typeface="Times New Roman"/>
            </a:endParaRPr>
          </a:p>
          <a:p>
            <a:endParaRPr lang="el-GR" dirty="0"/>
          </a:p>
        </p:txBody>
      </p:sp>
    </p:spTree>
    <p:extLst>
      <p:ext uri="{BB962C8B-B14F-4D97-AF65-F5344CB8AC3E}">
        <p14:creationId xmlns:p14="http://schemas.microsoft.com/office/powerpoint/2010/main" val="210753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r>
              <a:rPr lang="el-GR" sz="3200" dirty="0">
                <a:latin typeface="Times New Roman"/>
                <a:ea typeface="Times New Roman"/>
              </a:rPr>
              <a:t>Για να αποκτήσει ένα τρόφιμο την ένδειξη ΠΟΠ, πρέπει να πληρούνται τα εξής:</a:t>
            </a:r>
          </a:p>
          <a:p>
            <a:pPr marL="342900" lvl="0">
              <a:tabLst>
                <a:tab pos="457200" algn="l"/>
              </a:tabLst>
            </a:pPr>
            <a:r>
              <a:rPr lang="el-GR" sz="3200" b="1" dirty="0">
                <a:latin typeface="Times New Roman"/>
                <a:ea typeface="Times New Roman"/>
              </a:rPr>
              <a:t>Γεωγραφική σύνδεση</a:t>
            </a:r>
            <a:r>
              <a:rPr lang="el-GR" sz="3200" dirty="0">
                <a:latin typeface="Times New Roman"/>
                <a:ea typeface="Times New Roman"/>
              </a:rPr>
              <a:t>: Το τρόφιμο πρέπει να έχει αυστηρή σύνδεση με την περιοχή όπου παράγεται. Αυτή η σύνδεση αφορά τόσο τη διαδικασία παραγωγής όσο και τις πρώτες ύλες που χρησιμοποιούνται.</a:t>
            </a:r>
          </a:p>
          <a:p>
            <a:endParaRPr lang="el-GR" dirty="0"/>
          </a:p>
        </p:txBody>
      </p:sp>
    </p:spTree>
    <p:extLst>
      <p:ext uri="{BB962C8B-B14F-4D97-AF65-F5344CB8AC3E}">
        <p14:creationId xmlns:p14="http://schemas.microsoft.com/office/powerpoint/2010/main" val="3162988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r>
              <a:rPr lang="el-GR" sz="3200" dirty="0">
                <a:latin typeface="Times New Roman"/>
                <a:ea typeface="Times New Roman"/>
              </a:rPr>
              <a:t>Για να αποκτήσει ένα τρόφιμο την ένδειξη ΠΟΠ, πρέπει να πληρούνται τα εξής:</a:t>
            </a:r>
          </a:p>
          <a:p>
            <a:pPr marL="342900" lvl="0">
              <a:tabLst>
                <a:tab pos="457200" algn="l"/>
              </a:tabLst>
            </a:pPr>
            <a:r>
              <a:rPr lang="el-GR" sz="3200" b="1" dirty="0">
                <a:latin typeface="Times New Roman"/>
                <a:ea typeface="Times New Roman"/>
              </a:rPr>
              <a:t>Παραδοσιακή παραγωγή</a:t>
            </a:r>
            <a:r>
              <a:rPr lang="el-GR" sz="3200" dirty="0">
                <a:latin typeface="Times New Roman"/>
                <a:ea typeface="Times New Roman"/>
              </a:rPr>
              <a:t>: Η μέθοδος παραγωγής ή επεξεργασίας πρέπει να είναι παραδοσιακή και να έχει ιστορική συνέχεια στην περιοχή.</a:t>
            </a:r>
          </a:p>
          <a:p>
            <a:endParaRPr lang="el-GR" dirty="0"/>
          </a:p>
        </p:txBody>
      </p:sp>
    </p:spTree>
    <p:extLst>
      <p:ext uri="{BB962C8B-B14F-4D97-AF65-F5344CB8AC3E}">
        <p14:creationId xmlns:p14="http://schemas.microsoft.com/office/powerpoint/2010/main" val="4184725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r>
              <a:rPr lang="el-GR" sz="3200" dirty="0">
                <a:latin typeface="Times New Roman"/>
                <a:ea typeface="Times New Roman"/>
              </a:rPr>
              <a:t>Για να αποκτήσει ένα τρόφιμο την ένδειξη ΠΟΠ, πρέπει να πληρούνται τα εξής:</a:t>
            </a:r>
          </a:p>
          <a:p>
            <a:pPr marL="342900" lvl="0">
              <a:tabLst>
                <a:tab pos="457200" algn="l"/>
              </a:tabLst>
            </a:pPr>
            <a:r>
              <a:rPr lang="el-GR" sz="3200" b="1" dirty="0">
                <a:latin typeface="Times New Roman"/>
                <a:ea typeface="Times New Roman"/>
              </a:rPr>
              <a:t>Αναγνωρίσιμη ποιότητα ή χαρακτηριστικά</a:t>
            </a:r>
            <a:r>
              <a:rPr lang="el-GR" sz="3200" dirty="0">
                <a:latin typeface="Times New Roman"/>
                <a:ea typeface="Times New Roman"/>
              </a:rPr>
              <a:t>: Το τρόφιμο πρέπει να διακρίνεται για κάποια ιδιαίτερα χαρακτηριστικά ή ποιότητα που το καθιστούν μοναδικό και το συνδέουν με την περιοχή παραγωγής του.</a:t>
            </a:r>
          </a:p>
          <a:p>
            <a:endParaRPr lang="el-GR" dirty="0"/>
          </a:p>
        </p:txBody>
      </p:sp>
    </p:spTree>
    <p:extLst>
      <p:ext uri="{BB962C8B-B14F-4D97-AF65-F5344CB8AC3E}">
        <p14:creationId xmlns:p14="http://schemas.microsoft.com/office/powerpoint/2010/main" val="1758348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r>
              <a:rPr lang="el-GR" sz="3200" dirty="0">
                <a:latin typeface="Times New Roman"/>
                <a:ea typeface="Times New Roman"/>
              </a:rPr>
              <a:t>Ορίστε μερικά γνωστά ελληνικά τρόφιμα με την ένδειξη "Προστατευόμενη Ονομασία Προέλευσης" (ΠΟΠ):</a:t>
            </a:r>
          </a:p>
          <a:p>
            <a:pPr marL="342900" lvl="0">
              <a:tabLst>
                <a:tab pos="457200" algn="l"/>
              </a:tabLst>
            </a:pPr>
            <a:r>
              <a:rPr lang="el-GR" sz="3200" b="1" dirty="0">
                <a:latin typeface="Times New Roman"/>
                <a:ea typeface="Times New Roman"/>
              </a:rPr>
              <a:t>Φέτα</a:t>
            </a:r>
            <a:r>
              <a:rPr lang="el-GR" sz="3200" dirty="0">
                <a:latin typeface="Times New Roman"/>
                <a:ea typeface="Times New Roman"/>
              </a:rPr>
              <a:t> – Η φέτα είναι ίσως το πιο γνωστό ελληνικό ΠΟΠ προϊόν και παράγεται κυρίως στη Μακεδονία, τη Θεσσαλία, την Πελοπόννησο και τα νησιά του Αιγαίου.</a:t>
            </a:r>
          </a:p>
          <a:p>
            <a:endParaRPr lang="el-GR" dirty="0"/>
          </a:p>
        </p:txBody>
      </p:sp>
    </p:spTree>
    <p:extLst>
      <p:ext uri="{BB962C8B-B14F-4D97-AF65-F5344CB8AC3E}">
        <p14:creationId xmlns:p14="http://schemas.microsoft.com/office/powerpoint/2010/main" val="278968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pPr marL="342900" lvl="0">
              <a:tabLst>
                <a:tab pos="457200" algn="l"/>
              </a:tabLst>
            </a:pPr>
            <a:r>
              <a:rPr lang="el-GR" sz="3200" b="1" dirty="0">
                <a:latin typeface="Times New Roman"/>
                <a:ea typeface="Times New Roman"/>
              </a:rPr>
              <a:t>Μέλι </a:t>
            </a:r>
            <a:r>
              <a:rPr lang="el-GR" sz="3200" b="1" dirty="0" err="1">
                <a:latin typeface="Times New Roman"/>
                <a:ea typeface="Times New Roman"/>
              </a:rPr>
              <a:t>Παργας</a:t>
            </a:r>
            <a:r>
              <a:rPr lang="el-GR" sz="3200" dirty="0">
                <a:latin typeface="Times New Roman"/>
                <a:ea typeface="Times New Roman"/>
              </a:rPr>
              <a:t> – Το μέλι που παράγεται στην περιοχή της Πάργας και συγκεκριμένα στα βουνά της Ηπείρου, είναι ένα προϊόν ΠΟΠ.</a:t>
            </a:r>
          </a:p>
          <a:p>
            <a:pPr marL="342900" lvl="0">
              <a:tabLst>
                <a:tab pos="457200" algn="l"/>
              </a:tabLst>
            </a:pPr>
            <a:r>
              <a:rPr lang="el-GR" sz="3200" b="1" dirty="0">
                <a:latin typeface="Times New Roman"/>
                <a:ea typeface="Times New Roman"/>
              </a:rPr>
              <a:t>Κρασί Σαντορίνης (</a:t>
            </a:r>
            <a:r>
              <a:rPr lang="el-GR" sz="3200" b="1" dirty="0" err="1">
                <a:latin typeface="Times New Roman"/>
                <a:ea typeface="Times New Roman"/>
              </a:rPr>
              <a:t>Ασύρτικο</a:t>
            </a:r>
            <a:r>
              <a:rPr lang="el-GR" sz="3200" b="1" dirty="0">
                <a:latin typeface="Times New Roman"/>
                <a:ea typeface="Times New Roman"/>
              </a:rPr>
              <a:t>)</a:t>
            </a:r>
            <a:r>
              <a:rPr lang="el-GR" sz="3200" dirty="0">
                <a:latin typeface="Times New Roman"/>
                <a:ea typeface="Times New Roman"/>
              </a:rPr>
              <a:t> – Το κρασί από το σταφύλι </a:t>
            </a:r>
            <a:r>
              <a:rPr lang="el-GR" sz="3200" dirty="0" err="1">
                <a:latin typeface="Times New Roman"/>
                <a:ea typeface="Times New Roman"/>
              </a:rPr>
              <a:t>Ασύρτικο</a:t>
            </a:r>
            <a:r>
              <a:rPr lang="el-GR" sz="3200" dirty="0">
                <a:latin typeface="Times New Roman"/>
                <a:ea typeface="Times New Roman"/>
              </a:rPr>
              <a:t>, που καλλιεργείται στις αμπελοκαλλιέργειες της Σαντορίνης, είναι προϊόν ΠΟΠ.</a:t>
            </a:r>
          </a:p>
          <a:p>
            <a:endParaRPr lang="el-GR" dirty="0"/>
          </a:p>
        </p:txBody>
      </p:sp>
    </p:spTree>
    <p:extLst>
      <p:ext uri="{BB962C8B-B14F-4D97-AF65-F5344CB8AC3E}">
        <p14:creationId xmlns:p14="http://schemas.microsoft.com/office/powerpoint/2010/main" val="2639731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pPr marL="342900" lvl="0">
              <a:tabLst>
                <a:tab pos="457200" algn="l"/>
              </a:tabLst>
            </a:pPr>
            <a:r>
              <a:rPr lang="el-GR" sz="3200" b="1" dirty="0">
                <a:latin typeface="Times New Roman"/>
                <a:ea typeface="Times New Roman"/>
              </a:rPr>
              <a:t>Ελαιόλαδο Κρήτης</a:t>
            </a:r>
            <a:r>
              <a:rPr lang="el-GR" sz="3200" dirty="0">
                <a:latin typeface="Times New Roman"/>
                <a:ea typeface="Times New Roman"/>
              </a:rPr>
              <a:t> – Το εξαιρετικό παρθένο ελαιόλαδο που παράγεται στην Κρήτη και προέρχεται από συγκεκριμένες ποικιλίες ελιάς, όπως η </a:t>
            </a:r>
            <a:r>
              <a:rPr lang="el-GR" sz="3200" dirty="0" err="1">
                <a:latin typeface="Times New Roman"/>
                <a:ea typeface="Times New Roman"/>
              </a:rPr>
              <a:t>Κορωνέικη</a:t>
            </a:r>
            <a:r>
              <a:rPr lang="el-GR" sz="3200" dirty="0">
                <a:latin typeface="Times New Roman"/>
                <a:ea typeface="Times New Roman"/>
              </a:rPr>
              <a:t>, είναι ΠΟΠ.</a:t>
            </a:r>
          </a:p>
          <a:p>
            <a:pPr marL="342900" lvl="0">
              <a:tabLst>
                <a:tab pos="457200" algn="l"/>
              </a:tabLst>
            </a:pPr>
            <a:r>
              <a:rPr lang="el-GR" sz="3200" b="1" dirty="0">
                <a:latin typeface="Times New Roman"/>
                <a:ea typeface="Times New Roman"/>
              </a:rPr>
              <a:t>Κασέρι</a:t>
            </a:r>
            <a:r>
              <a:rPr lang="el-GR" sz="3200" dirty="0">
                <a:latin typeface="Times New Roman"/>
                <a:ea typeface="Times New Roman"/>
              </a:rPr>
              <a:t> – Το ελληνικό τυρί από </a:t>
            </a:r>
            <a:r>
              <a:rPr lang="el-GR" sz="3200" dirty="0" err="1">
                <a:latin typeface="Times New Roman"/>
                <a:ea typeface="Times New Roman"/>
              </a:rPr>
              <a:t>αιγοπρόβειο</a:t>
            </a:r>
            <a:r>
              <a:rPr lang="el-GR" sz="3200" dirty="0">
                <a:latin typeface="Times New Roman"/>
                <a:ea typeface="Times New Roman"/>
              </a:rPr>
              <a:t> γάλα που παράγεται στην περιοχή της Μακεδονίας και σε άλλες περιοχές της Βόρειας Ελλάδας.</a:t>
            </a:r>
          </a:p>
          <a:p>
            <a:endParaRPr lang="el-GR" dirty="0"/>
          </a:p>
        </p:txBody>
      </p:sp>
    </p:spTree>
    <p:extLst>
      <p:ext uri="{BB962C8B-B14F-4D97-AF65-F5344CB8AC3E}">
        <p14:creationId xmlns:p14="http://schemas.microsoft.com/office/powerpoint/2010/main" val="127071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ΤΡΟΦΙΜΑ ΠΟΠ </a:t>
            </a:r>
            <a:br>
              <a:rPr lang="el-GR" dirty="0"/>
            </a:br>
            <a:endParaRPr lang="el-GR" dirty="0"/>
          </a:p>
        </p:txBody>
      </p:sp>
      <p:sp>
        <p:nvSpPr>
          <p:cNvPr id="3" name="Θέση περιεχομένου 2"/>
          <p:cNvSpPr>
            <a:spLocks noGrp="1"/>
          </p:cNvSpPr>
          <p:nvPr>
            <p:ph idx="1"/>
          </p:nvPr>
        </p:nvSpPr>
        <p:spPr/>
        <p:txBody>
          <a:bodyPr>
            <a:normAutofit/>
          </a:bodyPr>
          <a:lstStyle/>
          <a:p>
            <a:pPr marL="342900" lvl="0">
              <a:tabLst>
                <a:tab pos="457200" algn="l"/>
              </a:tabLst>
            </a:pPr>
            <a:r>
              <a:rPr lang="el-GR" sz="3200" b="1" dirty="0" err="1">
                <a:latin typeface="Times New Roman"/>
                <a:ea typeface="Times New Roman"/>
              </a:rPr>
              <a:t>Καστανοχώρι</a:t>
            </a:r>
            <a:r>
              <a:rPr lang="el-GR" sz="3200" b="1" dirty="0">
                <a:latin typeface="Times New Roman"/>
                <a:ea typeface="Times New Roman"/>
              </a:rPr>
              <a:t> (Καστανιά Χίου)</a:t>
            </a:r>
            <a:r>
              <a:rPr lang="el-GR" sz="3200" dirty="0">
                <a:latin typeface="Times New Roman"/>
                <a:ea typeface="Times New Roman"/>
              </a:rPr>
              <a:t> – Το καρύδι Χίου, που καλλιεργείται στην περιοχή, έχει αναγνωριστεί ως ΠΟΠ.</a:t>
            </a:r>
          </a:p>
          <a:p>
            <a:pPr marL="342900" lvl="0">
              <a:tabLst>
                <a:tab pos="457200" algn="l"/>
              </a:tabLst>
            </a:pPr>
            <a:r>
              <a:rPr lang="el-GR" sz="3200" b="1" dirty="0">
                <a:latin typeface="Times New Roman"/>
                <a:ea typeface="Times New Roman"/>
              </a:rPr>
              <a:t>Χαλβάς Φαρσάλων</a:t>
            </a:r>
            <a:r>
              <a:rPr lang="el-GR" sz="3200" dirty="0">
                <a:latin typeface="Times New Roman"/>
                <a:ea typeface="Times New Roman"/>
              </a:rPr>
              <a:t> – Ο παραδοσιακός χαλβάς, που παρασκευάζεται στην περιοχή των Φαρσάλων, είναι επίσης προϊόν ΠΟΠ.</a:t>
            </a:r>
          </a:p>
          <a:p>
            <a:endParaRPr lang="el-GR" dirty="0"/>
          </a:p>
        </p:txBody>
      </p:sp>
    </p:spTree>
    <p:extLst>
      <p:ext uri="{BB962C8B-B14F-4D97-AF65-F5344CB8AC3E}">
        <p14:creationId xmlns:p14="http://schemas.microsoft.com/office/powerpoint/2010/main" val="21327916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TotalTime>
  <Words>999</Words>
  <Application>Microsoft Office PowerPoint</Application>
  <PresentationFormat>Προβολή στην οθόνη (4:3)</PresentationFormat>
  <Paragraphs>115</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Μετρό</vt:lpstr>
      <vt:lpstr>ΤΡΟΦΟΓΝΩΣΙΑ ΚΑΙ ΕΔΕΣΜΑΤΟΛΟΓΙΟ</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lpstr>ΤΡΟΦΙΜΑ ΠΟΠ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ΤΡΟΦΟΓΝΩΣΙΑ ΚΑΙ ΕΔΕΣΜΑΤΟΛΟΓΙΟ</dc:title>
  <dc:creator>Δημήτρης</dc:creator>
  <cp:lastModifiedBy>Δημήτρης</cp:lastModifiedBy>
  <cp:revision>1</cp:revision>
  <dcterms:created xsi:type="dcterms:W3CDTF">2025-01-17T10:19:14Z</dcterms:created>
  <dcterms:modified xsi:type="dcterms:W3CDTF">2025-01-17T10:29:13Z</dcterms:modified>
</cp:coreProperties>
</file>