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0A88B07-2E95-4813-93B8-E2D2819AC4B3}" type="datetimeFigureOut">
              <a:rPr lang="el-GR" smtClean="0"/>
              <a:t>9/1/2025</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C2E80D4-D32C-43E0-B212-E0290F212B1E}"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0A88B07-2E95-4813-93B8-E2D2819AC4B3}" type="datetimeFigureOut">
              <a:rPr lang="el-GR" smtClean="0"/>
              <a:t>9/1/2025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2E80D4-D32C-43E0-B212-E0290F212B1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00A88B07-2E95-4813-93B8-E2D2819AC4B3}" type="datetimeFigureOut">
              <a:rPr lang="el-GR" smtClean="0"/>
              <a:t>9/1/2025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2E80D4-D32C-43E0-B212-E0290F212B1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0A88B07-2E95-4813-93B8-E2D2819AC4B3}" type="datetimeFigureOut">
              <a:rPr lang="el-GR" smtClean="0"/>
              <a:t>9/1/2025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2E80D4-D32C-43E0-B212-E0290F212B1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00A88B07-2E95-4813-93B8-E2D2819AC4B3}" type="datetimeFigureOut">
              <a:rPr lang="el-GR" smtClean="0"/>
              <a:t>9/1/2025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2E80D4-D32C-43E0-B212-E0290F212B1E}"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00A88B07-2E95-4813-93B8-E2D2819AC4B3}" type="datetimeFigureOut">
              <a:rPr lang="el-GR" smtClean="0"/>
              <a:t>9/1/2025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2E80D4-D32C-43E0-B212-E0290F212B1E}"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00A88B07-2E95-4813-93B8-E2D2819AC4B3}" type="datetimeFigureOut">
              <a:rPr lang="el-GR" smtClean="0"/>
              <a:t>9/1/2025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C2E80D4-D32C-43E0-B212-E0290F212B1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00A88B07-2E95-4813-93B8-E2D2819AC4B3}" type="datetimeFigureOut">
              <a:rPr lang="el-GR" smtClean="0"/>
              <a:t>9/1/2025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C2E80D4-D32C-43E0-B212-E0290F212B1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88B07-2E95-4813-93B8-E2D2819AC4B3}" type="datetimeFigureOut">
              <a:rPr lang="el-GR" smtClean="0"/>
              <a:t>9/1/2025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C2E80D4-D32C-43E0-B212-E0290F212B1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0A88B07-2E95-4813-93B8-E2D2819AC4B3}" type="datetimeFigureOut">
              <a:rPr lang="el-GR" smtClean="0"/>
              <a:t>9/1/2025</a:t>
            </a:fld>
            <a:endParaRPr lang="el-GR"/>
          </a:p>
        </p:txBody>
      </p:sp>
      <p:sp>
        <p:nvSpPr>
          <p:cNvPr id="7" name="Slide Number Placeholder 6"/>
          <p:cNvSpPr>
            <a:spLocks noGrp="1"/>
          </p:cNvSpPr>
          <p:nvPr>
            <p:ph type="sldNum" sz="quarter" idx="12"/>
          </p:nvPr>
        </p:nvSpPr>
        <p:spPr/>
        <p:txBody>
          <a:bodyPr/>
          <a:lstStyle/>
          <a:p>
            <a:fld id="{AC2E80D4-D32C-43E0-B212-E0290F212B1E}"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00A88B07-2E95-4813-93B8-E2D2819AC4B3}" type="datetimeFigureOut">
              <a:rPr lang="el-GR" smtClean="0"/>
              <a:t>9/1/2025</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AC2E80D4-D32C-43E0-B212-E0290F212B1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0A88B07-2E95-4813-93B8-E2D2819AC4B3}" type="datetimeFigureOut">
              <a:rPr lang="el-GR" smtClean="0"/>
              <a:t>9/1/2025</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C2E80D4-D32C-43E0-B212-E0290F212B1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sz="3200" smtClean="0"/>
              <a:t>ΤΡΟΦΟΓΝΩΣΙΑ ΚΑΙ ΕΔΕΣΜΑΤΟΛΟΓΙΟ</a:t>
            </a:r>
            <a:endParaRPr lang="el-GR" sz="3200" dirty="0"/>
          </a:p>
        </p:txBody>
      </p:sp>
      <p:sp>
        <p:nvSpPr>
          <p:cNvPr id="3" name="Υπότιτλος 2"/>
          <p:cNvSpPr>
            <a:spLocks noGrp="1"/>
          </p:cNvSpPr>
          <p:nvPr>
            <p:ph type="subTitle" idx="1"/>
          </p:nvPr>
        </p:nvSpPr>
        <p:spPr/>
        <p:txBody>
          <a:bodyPr/>
          <a:lstStyle/>
          <a:p>
            <a:r>
              <a:rPr lang="el-GR" dirty="0" smtClean="0"/>
              <a:t>ΣΥΝΤΗΡΗΤΙΚΑ ΤΩΝ ΤΡΟΦΙΜΩΝ</a:t>
            </a:r>
            <a:endParaRPr lang="el-GR" dirty="0"/>
          </a:p>
        </p:txBody>
      </p:sp>
    </p:spTree>
    <p:extLst>
      <p:ext uri="{BB962C8B-B14F-4D97-AF65-F5344CB8AC3E}">
        <p14:creationId xmlns:p14="http://schemas.microsoft.com/office/powerpoint/2010/main" val="1046884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3. Τρόποι Δράσης των Συντηρητικών</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Αλλαγή του </a:t>
            </a:r>
            <a:r>
              <a:rPr lang="el-GR" b="1" dirty="0" err="1">
                <a:latin typeface="Times New Roman"/>
                <a:ea typeface="Times New Roman"/>
                <a:cs typeface="Times New Roman"/>
              </a:rPr>
              <a:t>pH</a:t>
            </a:r>
            <a:r>
              <a:rPr lang="el-GR" b="1" dirty="0">
                <a:latin typeface="Times New Roman"/>
                <a:ea typeface="Times New Roman"/>
                <a:cs typeface="Times New Roman"/>
              </a:rPr>
              <a:t>:</a:t>
            </a:r>
            <a:r>
              <a:rPr lang="el-GR" dirty="0">
                <a:latin typeface="Times New Roman"/>
                <a:ea typeface="Times New Roman"/>
                <a:cs typeface="Times New Roman"/>
              </a:rPr>
              <a:t> Ορισμένα συντηρητικά μειώνουν την οξύτητα ή αυξάνουν την </a:t>
            </a:r>
            <a:r>
              <a:rPr lang="el-GR" dirty="0" err="1">
                <a:latin typeface="Times New Roman"/>
                <a:ea typeface="Times New Roman"/>
                <a:cs typeface="Times New Roman"/>
              </a:rPr>
              <a:t>αλκαλικότητα</a:t>
            </a:r>
            <a:r>
              <a:rPr lang="el-GR" dirty="0">
                <a:latin typeface="Times New Roman"/>
                <a:ea typeface="Times New Roman"/>
                <a:cs typeface="Times New Roman"/>
              </a:rPr>
              <a:t> ενός τροφίμου, κάτι που δημιουργεί ακατάλληλες συνθήκες για την ανάπτυξη μικροοργανισμών.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2140376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Α. Χημικά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a:latin typeface="Times New Roman"/>
                <a:ea typeface="Times New Roman"/>
                <a:cs typeface="Times New Roman"/>
              </a:rPr>
              <a:t>Θειώδη άλατα (π.χ., διοξείδιο του θείου, θειώδες κάλιο):</a:t>
            </a:r>
            <a:r>
              <a:rPr lang="el-GR" dirty="0">
                <a:latin typeface="Times New Roman"/>
                <a:ea typeface="Times New Roman"/>
                <a:cs typeface="Times New Roman"/>
              </a:rPr>
              <a:t> Χρησιμοποιούνται κυρίως σε φρούτα και χυμούς για την πρόληψη της </a:t>
            </a:r>
            <a:r>
              <a:rPr lang="el-GR" dirty="0" err="1">
                <a:latin typeface="Times New Roman"/>
                <a:ea typeface="Times New Roman"/>
                <a:cs typeface="Times New Roman"/>
              </a:rPr>
              <a:t>αποχρωμάτωσης</a:t>
            </a:r>
            <a:r>
              <a:rPr lang="el-GR" dirty="0">
                <a:latin typeface="Times New Roman"/>
                <a:ea typeface="Times New Roman"/>
                <a:cs typeface="Times New Roman"/>
              </a:rPr>
              <a:t> και την αποτροπή της ανάπτυξης μούχλας.</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3758911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fontScale="92500"/>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Α. Χημικά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smtClean="0">
                <a:latin typeface="Times New Roman"/>
                <a:ea typeface="Times New Roman"/>
                <a:cs typeface="Times New Roman"/>
              </a:rPr>
              <a:t>Νιτρικά </a:t>
            </a:r>
            <a:r>
              <a:rPr lang="el-GR" b="1" dirty="0">
                <a:latin typeface="Times New Roman"/>
                <a:ea typeface="Times New Roman"/>
                <a:cs typeface="Times New Roman"/>
              </a:rPr>
              <a:t>και </a:t>
            </a:r>
            <a:r>
              <a:rPr lang="el-GR" b="1" dirty="0" err="1">
                <a:latin typeface="Times New Roman"/>
                <a:ea typeface="Times New Roman"/>
                <a:cs typeface="Times New Roman"/>
              </a:rPr>
              <a:t>νιτρωτικά</a:t>
            </a:r>
            <a:r>
              <a:rPr lang="el-GR" b="1" dirty="0">
                <a:latin typeface="Times New Roman"/>
                <a:ea typeface="Times New Roman"/>
                <a:cs typeface="Times New Roman"/>
              </a:rPr>
              <a:t> άλατα (π.χ., νιτρικό νάτριο, νιτρώδες νάτριο):</a:t>
            </a:r>
            <a:r>
              <a:rPr lang="el-GR" dirty="0">
                <a:latin typeface="Times New Roman"/>
                <a:ea typeface="Times New Roman"/>
                <a:cs typeface="Times New Roman"/>
              </a:rPr>
              <a:t> Χρησιμοποιούνται κυρίως στα κρέατα και τα αλλαντικά για την πρόληψη της ανάπτυξης βακτηρίων (όπως το </a:t>
            </a:r>
            <a:r>
              <a:rPr lang="el-GR" dirty="0" err="1">
                <a:latin typeface="Times New Roman"/>
                <a:ea typeface="Times New Roman"/>
                <a:cs typeface="Times New Roman"/>
              </a:rPr>
              <a:t>Clostridium</a:t>
            </a:r>
            <a:r>
              <a:rPr lang="el-GR" dirty="0">
                <a:latin typeface="Times New Roman"/>
                <a:ea typeface="Times New Roman"/>
                <a:cs typeface="Times New Roman"/>
              </a:rPr>
              <a:t> </a:t>
            </a:r>
            <a:r>
              <a:rPr lang="el-GR" dirty="0" err="1">
                <a:latin typeface="Times New Roman"/>
                <a:ea typeface="Times New Roman"/>
                <a:cs typeface="Times New Roman"/>
              </a:rPr>
              <a:t>botulinum</a:t>
            </a:r>
            <a:r>
              <a:rPr lang="el-GR" dirty="0">
                <a:latin typeface="Times New Roman"/>
                <a:ea typeface="Times New Roman"/>
                <a:cs typeface="Times New Roman"/>
              </a:rPr>
              <a:t>) και για να διατηρήσουν το χρώμα των προϊόντων.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203801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Α. Χημικά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err="1">
                <a:latin typeface="Times New Roman"/>
                <a:ea typeface="Times New Roman"/>
                <a:cs typeface="Times New Roman"/>
              </a:rPr>
              <a:t>Βενζοϊκό</a:t>
            </a:r>
            <a:r>
              <a:rPr lang="el-GR" b="1" dirty="0">
                <a:latin typeface="Times New Roman"/>
                <a:ea typeface="Times New Roman"/>
                <a:cs typeface="Times New Roman"/>
              </a:rPr>
              <a:t> οξύ και τα άλατά του (π.χ., </a:t>
            </a:r>
            <a:r>
              <a:rPr lang="el-GR" b="1" dirty="0" err="1">
                <a:latin typeface="Times New Roman"/>
                <a:ea typeface="Times New Roman"/>
                <a:cs typeface="Times New Roman"/>
              </a:rPr>
              <a:t>βενζοϊκό</a:t>
            </a:r>
            <a:r>
              <a:rPr lang="el-GR" b="1" dirty="0">
                <a:latin typeface="Times New Roman"/>
                <a:ea typeface="Times New Roman"/>
                <a:cs typeface="Times New Roman"/>
              </a:rPr>
              <a:t> νάτριο):</a:t>
            </a:r>
            <a:r>
              <a:rPr lang="el-GR" dirty="0">
                <a:latin typeface="Times New Roman"/>
                <a:ea typeface="Times New Roman"/>
                <a:cs typeface="Times New Roman"/>
              </a:rPr>
              <a:t> Χρησιμοποιούνται κυρίως σε προϊόντα με χαμηλό </a:t>
            </a:r>
            <a:r>
              <a:rPr lang="el-GR" dirty="0" err="1">
                <a:latin typeface="Times New Roman"/>
                <a:ea typeface="Times New Roman"/>
                <a:cs typeface="Times New Roman"/>
              </a:rPr>
              <a:t>pH</a:t>
            </a:r>
            <a:r>
              <a:rPr lang="el-GR" dirty="0">
                <a:latin typeface="Times New Roman"/>
                <a:ea typeface="Times New Roman"/>
                <a:cs typeface="Times New Roman"/>
              </a:rPr>
              <a:t> όπως τα αναψυκτικά, οι χυμοί και οι μαρμελάδες για την πρόληψη της ανάπτυξης μούχλας και ζυμών.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2019300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Α. Χημικά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err="1">
                <a:latin typeface="Times New Roman"/>
                <a:ea typeface="Times New Roman"/>
                <a:cs typeface="Times New Roman"/>
              </a:rPr>
              <a:t>Ασκορβικό</a:t>
            </a:r>
            <a:r>
              <a:rPr lang="el-GR" b="1" dirty="0">
                <a:latin typeface="Times New Roman"/>
                <a:ea typeface="Times New Roman"/>
                <a:cs typeface="Times New Roman"/>
              </a:rPr>
              <a:t> οξύ (Βιταμίνη C):</a:t>
            </a:r>
            <a:r>
              <a:rPr lang="el-GR" dirty="0">
                <a:latin typeface="Times New Roman"/>
                <a:ea typeface="Times New Roman"/>
                <a:cs typeface="Times New Roman"/>
              </a:rPr>
              <a:t> Είναι ένα φυσικό αντιοξειδωτικό που χρησιμοποιείται για την πρόληψη της οξείδωσης και την διατήρηση του χρώματος σε προϊόντα όπως τα φρούτα και τα λαχανικά.</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2018224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Β. Φυσικά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a:latin typeface="Times New Roman"/>
                <a:ea typeface="Times New Roman"/>
                <a:cs typeface="Times New Roman"/>
              </a:rPr>
              <a:t>Αλάτι:</a:t>
            </a:r>
            <a:r>
              <a:rPr lang="el-GR" dirty="0">
                <a:latin typeface="Times New Roman"/>
                <a:ea typeface="Times New Roman"/>
                <a:cs typeface="Times New Roman"/>
              </a:rPr>
              <a:t> Χρησιμοποιείται για τη συντήρηση κρεάτων, ψαριών και λαχανικών. Το αλάτι μειώνει την υγρασία και δημιουργεί περιβάλλον ακατάλληλο για την ανάπτυξη μικροοργανισμών.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4229946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Β. Φυσικά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a:latin typeface="Times New Roman"/>
                <a:ea typeface="Times New Roman"/>
                <a:cs typeface="Times New Roman"/>
              </a:rPr>
              <a:t>Ζάχαρη:</a:t>
            </a:r>
            <a:r>
              <a:rPr lang="el-GR" dirty="0">
                <a:latin typeface="Times New Roman"/>
                <a:ea typeface="Times New Roman"/>
                <a:cs typeface="Times New Roman"/>
              </a:rPr>
              <a:t> Χρησιμοποιείται σε γλυκά προϊόντα, όπως μαρμελάδες και ζαχαρωτά. Η ζάχαρη δεσμεύει την υγρασία, δημιουργώντας συνθήκες που εμποδίζουν την ανάπτυξη μικροοργανισμών.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87616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Β. Φυσικά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a:latin typeface="Times New Roman"/>
                <a:ea typeface="Times New Roman"/>
                <a:cs typeface="Times New Roman"/>
              </a:rPr>
              <a:t>Ξύδι:</a:t>
            </a:r>
            <a:r>
              <a:rPr lang="el-GR" dirty="0">
                <a:latin typeface="Times New Roman"/>
                <a:ea typeface="Times New Roman"/>
                <a:cs typeface="Times New Roman"/>
              </a:rPr>
              <a:t> Το ξύδι, λόγω της οξύτητας του, χρησιμοποιείται για την αποθήκευση και συντήρηση λαχανικών και φρούτων (π.χ., τουρσιά).</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619316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Β. Φυσικά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a:latin typeface="Times New Roman"/>
                <a:ea typeface="Times New Roman"/>
                <a:cs typeface="Times New Roman"/>
              </a:rPr>
              <a:t>Αιθέρια έλαια:</a:t>
            </a:r>
            <a:r>
              <a:rPr lang="el-GR" dirty="0">
                <a:latin typeface="Times New Roman"/>
                <a:ea typeface="Times New Roman"/>
                <a:cs typeface="Times New Roman"/>
              </a:rPr>
              <a:t> Ορισμένα αιθέρια έλαια (όπως το έλαιο λεβάντας, θυμάρι, δεντρολίβανο) έχουν </a:t>
            </a:r>
            <a:r>
              <a:rPr lang="el-GR" dirty="0" err="1">
                <a:latin typeface="Times New Roman"/>
                <a:ea typeface="Times New Roman"/>
                <a:cs typeface="Times New Roman"/>
              </a:rPr>
              <a:t>αντιμικροβιακές</a:t>
            </a:r>
            <a:r>
              <a:rPr lang="el-GR" dirty="0">
                <a:latin typeface="Times New Roman"/>
                <a:ea typeface="Times New Roman"/>
                <a:cs typeface="Times New Roman"/>
              </a:rPr>
              <a:t> και αντιοξειδωτικές ιδιότητες.</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63248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4. Τύποι Συντηρητικών</a:t>
            </a:r>
            <a:endParaRPr lang="el-GR" sz="2000" dirty="0">
              <a:latin typeface="Calibri"/>
              <a:ea typeface="Calibri"/>
              <a:cs typeface="Times New Roman"/>
            </a:endParaRPr>
          </a:p>
          <a:p>
            <a:pPr>
              <a:lnSpc>
                <a:spcPct val="115000"/>
              </a:lnSpc>
              <a:spcAft>
                <a:spcPts val="1000"/>
              </a:spcAft>
            </a:pPr>
            <a:r>
              <a:rPr lang="el-GR" b="1" dirty="0">
                <a:latin typeface="Times New Roman"/>
                <a:ea typeface="Times New Roman"/>
                <a:cs typeface="Times New Roman"/>
              </a:rPr>
              <a:t>Β. Φυσικά Συντηρητικά:</a:t>
            </a:r>
            <a:endParaRPr lang="el-GR" sz="2000" dirty="0">
              <a:latin typeface="Calibri"/>
              <a:ea typeface="Calibri"/>
              <a:cs typeface="Times New Roman"/>
            </a:endParaRPr>
          </a:p>
          <a:p>
            <a:pPr marL="0" lvl="0" indent="0">
              <a:lnSpc>
                <a:spcPct val="115000"/>
              </a:lnSpc>
              <a:spcAft>
                <a:spcPts val="1000"/>
              </a:spcAft>
              <a:buNone/>
              <a:tabLst>
                <a:tab pos="457200" algn="l"/>
              </a:tabLst>
            </a:pPr>
            <a:r>
              <a:rPr lang="el-GR" b="1" dirty="0">
                <a:latin typeface="Times New Roman"/>
                <a:ea typeface="Times New Roman"/>
                <a:cs typeface="Times New Roman"/>
              </a:rPr>
              <a:t>Φυσικά αντιοξειδωτικά:</a:t>
            </a:r>
            <a:r>
              <a:rPr lang="el-GR" dirty="0">
                <a:latin typeface="Times New Roman"/>
                <a:ea typeface="Times New Roman"/>
                <a:cs typeface="Times New Roman"/>
              </a:rPr>
              <a:t> Ορισμένα φυσικά αντιοξειδωτικά, όπως η </a:t>
            </a:r>
            <a:r>
              <a:rPr lang="el-GR" dirty="0" err="1">
                <a:latin typeface="Times New Roman"/>
                <a:ea typeface="Times New Roman"/>
                <a:cs typeface="Times New Roman"/>
              </a:rPr>
              <a:t>ροδινοκόκκινη</a:t>
            </a:r>
            <a:r>
              <a:rPr lang="el-GR" dirty="0">
                <a:latin typeface="Times New Roman"/>
                <a:ea typeface="Times New Roman"/>
                <a:cs typeface="Times New Roman"/>
              </a:rPr>
              <a:t> </a:t>
            </a:r>
            <a:r>
              <a:rPr lang="el-GR" dirty="0" err="1">
                <a:latin typeface="Times New Roman"/>
                <a:ea typeface="Times New Roman"/>
                <a:cs typeface="Times New Roman"/>
              </a:rPr>
              <a:t>ανθοκυανίνη</a:t>
            </a:r>
            <a:r>
              <a:rPr lang="el-GR" dirty="0">
                <a:latin typeface="Times New Roman"/>
                <a:ea typeface="Times New Roman"/>
                <a:cs typeface="Times New Roman"/>
              </a:rPr>
              <a:t>, χρησιμοποιούνται για την αποφυγή της οξείδωσης των λιπών και των ελαίων.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28433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fontScale="92500"/>
          </a:bodyPr>
          <a:lstStyle/>
          <a:p>
            <a:pPr>
              <a:lnSpc>
                <a:spcPct val="115000"/>
              </a:lnSpc>
              <a:spcAft>
                <a:spcPts val="1000"/>
              </a:spcAft>
            </a:pPr>
            <a:r>
              <a:rPr lang="el-GR" dirty="0">
                <a:latin typeface="Times New Roman"/>
                <a:ea typeface="Times New Roman"/>
                <a:cs typeface="Times New Roman"/>
              </a:rPr>
              <a:t>Τα συντηρητικά είναι χημικές ουσίες ή φυσικές μέθοδοι που προστίθενται στα τρόφιμα με σκοπό την αποτροπή της αλλοίωσής τους. Σκοπός τους είναι να παρατείνουν τη διάρκεια ζωής των τροφίμων και να διατηρούν την ποιότητά τους, αποτρέποντας την ανάπτυξη μικροοργανισμών (όπως βακτήρια, μύκητες και ιοί), οι οποίοι μπορούν να προκαλέσουν ασθένειες ή να αλλοιώσουν το προϊόν.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3740920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5. Οφέλη και Κίνδυνοι</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Οφέλη:</a:t>
            </a:r>
            <a:endParaRPr lang="el-GR" sz="2000" dirty="0">
              <a:latin typeface="Calibri"/>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sz="2400" b="1" dirty="0">
                <a:latin typeface="Times New Roman"/>
                <a:ea typeface="Times New Roman"/>
                <a:cs typeface="Times New Roman"/>
              </a:rPr>
              <a:t>Διάρκεια ζωής:</a:t>
            </a:r>
            <a:r>
              <a:rPr lang="el-GR" sz="2400" dirty="0">
                <a:latin typeface="Times New Roman"/>
                <a:ea typeface="Times New Roman"/>
                <a:cs typeface="Times New Roman"/>
              </a:rPr>
              <a:t> Τα συντηρητικά αυξάνουν τη διάρκεια ζωής των τροφίμων, γεγονός που μειώνει τη σπατάλη τροφίμων.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2092480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a:lnSpc>
                <a:spcPct val="115000"/>
              </a:lnSpc>
              <a:spcAft>
                <a:spcPts val="1000"/>
              </a:spcAft>
            </a:pPr>
            <a:r>
              <a:rPr lang="el-GR" b="1" dirty="0">
                <a:latin typeface="Times New Roman"/>
                <a:ea typeface="Times New Roman"/>
                <a:cs typeface="Times New Roman"/>
              </a:rPr>
              <a:t>5. Οφέλη και Κίνδυνοι</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Οφέλη:</a:t>
            </a:r>
            <a:endParaRPr lang="el-GR" sz="2000" dirty="0">
              <a:latin typeface="Calibri"/>
              <a:ea typeface="Calibri"/>
              <a:cs typeface="Times New Roman"/>
            </a:endParaRPr>
          </a:p>
          <a:p>
            <a:endParaRPr lang="el-GR" dirty="0"/>
          </a:p>
          <a:p>
            <a:pPr marL="742950" lvl="1" indent="-285750">
              <a:lnSpc>
                <a:spcPct val="115000"/>
              </a:lnSpc>
              <a:spcAft>
                <a:spcPts val="1000"/>
              </a:spcAft>
              <a:buSzPts val="1000"/>
              <a:buFont typeface="Courier New"/>
              <a:buChar char="o"/>
              <a:tabLst>
                <a:tab pos="914400" algn="l"/>
              </a:tabLst>
            </a:pPr>
            <a:r>
              <a:rPr lang="el-GR" sz="2400" b="1" dirty="0">
                <a:latin typeface="Times New Roman"/>
                <a:ea typeface="Times New Roman"/>
                <a:cs typeface="Times New Roman"/>
              </a:rPr>
              <a:t>Ασφάλεια:</a:t>
            </a:r>
            <a:r>
              <a:rPr lang="el-GR" sz="2400" dirty="0">
                <a:latin typeface="Times New Roman"/>
                <a:ea typeface="Times New Roman"/>
                <a:cs typeface="Times New Roman"/>
              </a:rPr>
              <a:t> Ορισμένα συντηρητικά προστατεύουν τους καταναλωτές από επικίνδυνους μικροοργανισμούς που μπορεί να προκαλέσουν τροφικές δηλητηριάσεις.</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4214928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a:lnSpc>
                <a:spcPct val="115000"/>
              </a:lnSpc>
              <a:spcAft>
                <a:spcPts val="1000"/>
              </a:spcAft>
            </a:pPr>
            <a:r>
              <a:rPr lang="el-GR" b="1" dirty="0">
                <a:latin typeface="Times New Roman"/>
                <a:ea typeface="Times New Roman"/>
                <a:cs typeface="Times New Roman"/>
              </a:rPr>
              <a:t>5. Οφέλη και Κίνδυνοι</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Οφέλη</a:t>
            </a:r>
            <a:r>
              <a:rPr lang="el-GR" b="1" dirty="0" smtClean="0">
                <a:latin typeface="Times New Roman"/>
                <a:ea typeface="Times New Roman"/>
                <a:cs typeface="Times New Roman"/>
              </a:rPr>
              <a:t>:</a:t>
            </a:r>
            <a:endParaRPr lang="el-GR" dirty="0"/>
          </a:p>
          <a:p>
            <a:endParaRPr lang="el-GR" dirty="0"/>
          </a:p>
          <a:p>
            <a:pPr marL="742950" lvl="1" indent="-285750">
              <a:lnSpc>
                <a:spcPct val="115000"/>
              </a:lnSpc>
              <a:spcAft>
                <a:spcPts val="1000"/>
              </a:spcAft>
              <a:buSzPts val="1000"/>
              <a:buFont typeface="Courier New"/>
              <a:buChar char="o"/>
              <a:tabLst>
                <a:tab pos="914400" algn="l"/>
              </a:tabLst>
            </a:pPr>
            <a:r>
              <a:rPr lang="el-GR" sz="2400" b="1" dirty="0">
                <a:latin typeface="Times New Roman"/>
                <a:ea typeface="Times New Roman"/>
                <a:cs typeface="Times New Roman"/>
              </a:rPr>
              <a:t>Αναγκαία για τη βιομηχανία:</a:t>
            </a:r>
            <a:r>
              <a:rPr lang="el-GR" sz="2400" dirty="0">
                <a:latin typeface="Times New Roman"/>
                <a:ea typeface="Times New Roman"/>
                <a:cs typeface="Times New Roman"/>
              </a:rPr>
              <a:t> Χωρίς συντηρητικά, πολλά επεξεργασμένα τρόφιμα δεν θα μπορούσαν να διατηρηθούν για μεγάλες περιόδους και να διατεθούν στην αγορά.</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054702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5. Οφέλη και Κίνδυνοι</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Κίνδυνοι:</a:t>
            </a:r>
            <a:endParaRPr lang="el-GR" sz="2000" dirty="0">
              <a:latin typeface="Calibri"/>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sz="2400" b="1" dirty="0">
                <a:latin typeface="Times New Roman"/>
                <a:ea typeface="Times New Roman"/>
                <a:cs typeface="Times New Roman"/>
              </a:rPr>
              <a:t>Αλλεργικές αντιδράσεις:</a:t>
            </a:r>
            <a:r>
              <a:rPr lang="el-GR" sz="2400" dirty="0">
                <a:latin typeface="Times New Roman"/>
                <a:ea typeface="Times New Roman"/>
                <a:cs typeface="Times New Roman"/>
              </a:rPr>
              <a:t> Ορισμένα χημικά συντηρητικά, όπως τα θειώδη άλατα, μπορεί να προκαλέσουν αλλεργικές αντιδράσεις σε ευαίσθητα άτομα.</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2908315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5. Οφέλη και Κίνδυνοι</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Κίνδυνοι:</a:t>
            </a:r>
            <a:endParaRPr lang="el-GR" sz="2000" dirty="0">
              <a:latin typeface="Calibri"/>
              <a:ea typeface="Calibri"/>
              <a:cs typeface="Times New Roman"/>
            </a:endParaRPr>
          </a:p>
          <a:p>
            <a:pPr marL="457200" lvl="1" indent="0">
              <a:lnSpc>
                <a:spcPct val="115000"/>
              </a:lnSpc>
              <a:spcAft>
                <a:spcPts val="1000"/>
              </a:spcAft>
              <a:buSzPts val="1000"/>
              <a:buNone/>
              <a:tabLst>
                <a:tab pos="914400" algn="l"/>
              </a:tabLst>
            </a:pPr>
            <a:r>
              <a:rPr lang="el-GR" sz="2400" b="1" dirty="0" smtClean="0">
                <a:latin typeface="Times New Roman"/>
                <a:ea typeface="Times New Roman"/>
                <a:cs typeface="Times New Roman"/>
              </a:rPr>
              <a:t>Τοξικότητα</a:t>
            </a:r>
            <a:r>
              <a:rPr lang="el-GR" sz="2400" b="1" dirty="0">
                <a:latin typeface="Times New Roman"/>
                <a:ea typeface="Times New Roman"/>
                <a:cs typeface="Times New Roman"/>
              </a:rPr>
              <a:t>:</a:t>
            </a:r>
            <a:r>
              <a:rPr lang="el-GR" sz="2400" dirty="0">
                <a:latin typeface="Times New Roman"/>
                <a:ea typeface="Times New Roman"/>
                <a:cs typeface="Times New Roman"/>
              </a:rPr>
              <a:t> Εάν χρησιμοποιηθούν σε υπερβολικές ποσότητες, ορισμένα συντηρητικά μπορεί να είναι τοξικά ή να προκαλέσουν ανεπιθύμητες παρενέργειες.</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656227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5. Οφέλη και Κίνδυνοι</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Κίνδυνοι:</a:t>
            </a:r>
            <a:endParaRPr lang="el-GR" sz="2000" dirty="0">
              <a:latin typeface="Calibri"/>
              <a:ea typeface="Calibri"/>
              <a:cs typeface="Times New Roman"/>
            </a:endParaRPr>
          </a:p>
          <a:p>
            <a:pPr marL="457200" lvl="1" indent="0">
              <a:lnSpc>
                <a:spcPct val="115000"/>
              </a:lnSpc>
              <a:spcAft>
                <a:spcPts val="1000"/>
              </a:spcAft>
              <a:buSzPts val="1000"/>
              <a:buNone/>
              <a:tabLst>
                <a:tab pos="914400" algn="l"/>
              </a:tabLst>
            </a:pPr>
            <a:r>
              <a:rPr lang="el-GR" sz="2400" b="1" dirty="0" smtClean="0">
                <a:latin typeface="Times New Roman"/>
                <a:ea typeface="Times New Roman"/>
                <a:cs typeface="Times New Roman"/>
              </a:rPr>
              <a:t>Φυσικές </a:t>
            </a:r>
            <a:r>
              <a:rPr lang="el-GR" sz="2400" b="1" dirty="0">
                <a:latin typeface="Times New Roman"/>
                <a:ea typeface="Times New Roman"/>
                <a:cs typeface="Times New Roman"/>
              </a:rPr>
              <a:t>και χημικές επιπτώσεις:</a:t>
            </a:r>
            <a:r>
              <a:rPr lang="el-GR" sz="2400" dirty="0">
                <a:latin typeface="Times New Roman"/>
                <a:ea typeface="Times New Roman"/>
                <a:cs typeface="Times New Roman"/>
              </a:rPr>
              <a:t> Η υπερβολική χρήση συντηρητικών μπορεί να οδηγήσει σε αλλοίωση της φυσικής γεύσης και υφής των τροφίμων.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3023255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fontScale="92500"/>
          </a:bodyPr>
          <a:lstStyle/>
          <a:p>
            <a:pPr>
              <a:lnSpc>
                <a:spcPct val="115000"/>
              </a:lnSpc>
              <a:spcAft>
                <a:spcPts val="1000"/>
              </a:spcAft>
            </a:pPr>
            <a:r>
              <a:rPr lang="el-GR" b="1" dirty="0">
                <a:latin typeface="Times New Roman"/>
                <a:ea typeface="Times New Roman"/>
                <a:cs typeface="Times New Roman"/>
              </a:rPr>
              <a:t>6. Νομοθεσία και Ασφάλεια</a:t>
            </a:r>
            <a:endParaRPr lang="el-GR" sz="2000" dirty="0">
              <a:latin typeface="Calibri"/>
              <a:ea typeface="Calibri"/>
              <a:cs typeface="Times New Roman"/>
            </a:endParaRPr>
          </a:p>
          <a:p>
            <a:pPr>
              <a:lnSpc>
                <a:spcPct val="115000"/>
              </a:lnSpc>
              <a:spcAft>
                <a:spcPts val="1000"/>
              </a:spcAft>
            </a:pPr>
            <a:r>
              <a:rPr lang="el-GR" dirty="0">
                <a:latin typeface="Times New Roman"/>
                <a:ea typeface="Times New Roman"/>
                <a:cs typeface="Times New Roman"/>
              </a:rPr>
              <a:t>Η χρήση συντηρητικών στα τρόφιμα υπόκειται σε αυστηρούς κανονισμούς από οργανισμούς, όπως ο Παγκόσμιος Οργανισμός Υγείας (ΠΟΥ) και η Ευρωπαϊκή Ένωση, οι οποίοι καθορίζουν τα επιτρεπτά επίπεδα χρήσης και τα πρότυπα ασφαλείας. Στην ΕΕ, η χρήση των συντηρητικών ελέγχεται μέσω του Κανονισμού (ΕΚ) αριθ. 1333/2008.</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932478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fontScale="92500"/>
          </a:bodyPr>
          <a:lstStyle/>
          <a:p>
            <a:pPr>
              <a:lnSpc>
                <a:spcPct val="115000"/>
              </a:lnSpc>
              <a:spcAft>
                <a:spcPts val="1000"/>
              </a:spcAft>
            </a:pPr>
            <a:r>
              <a:rPr lang="el-GR" dirty="0">
                <a:latin typeface="Times New Roman"/>
                <a:ea typeface="Times New Roman"/>
                <a:cs typeface="Times New Roman"/>
              </a:rPr>
              <a:t>Τα συντηρητικά των τροφίμων είναι απαραίτητα για την ασφαλή και αποτελεσματική συντήρηση των τροφίμων, με σκοπό την αποτροπή αλλοίωσης και την παράταση της διάρκειας ζωής τους. Αν και έχουν τα οφέλη τους</a:t>
            </a:r>
            <a:r>
              <a:rPr lang="el-GR" dirty="0">
                <a:solidFill>
                  <a:srgbClr val="FF0000"/>
                </a:solidFill>
                <a:latin typeface="Times New Roman"/>
                <a:ea typeface="Times New Roman"/>
                <a:cs typeface="Times New Roman"/>
              </a:rPr>
              <a:t>, η υπερβολική ή ακατάλληλη χρήση τους μπορεί να προκαλέσει αρνητικές επιπτώσεις στην υγεία. </a:t>
            </a:r>
            <a:r>
              <a:rPr lang="el-GR" dirty="0">
                <a:latin typeface="Times New Roman"/>
                <a:ea typeface="Times New Roman"/>
                <a:cs typeface="Times New Roman"/>
              </a:rPr>
              <a:t>Είναι σημαντικό να χρησιμοποιούνται με προσοχή και σύμφωνα με τις ισχύουσες νομοθεσίες.</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236955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ΒΙΒΛΙΟΓΡΑΦΙΑ:</a:t>
            </a:r>
          </a:p>
          <a:p>
            <a:r>
              <a:rPr lang="en-US" b="1" dirty="0" err="1"/>
              <a:t>Fennema</a:t>
            </a:r>
            <a:r>
              <a:rPr lang="en-US" b="1" dirty="0"/>
              <a:t>, O. R. (2008).</a:t>
            </a:r>
            <a:r>
              <a:rPr lang="en-US" dirty="0"/>
              <a:t> </a:t>
            </a:r>
            <a:r>
              <a:rPr lang="en-US" i="1" dirty="0"/>
              <a:t>Food Chemistry</a:t>
            </a:r>
            <a:r>
              <a:rPr lang="en-US" dirty="0"/>
              <a:t>. 4th ed. CRC Press</a:t>
            </a:r>
            <a:r>
              <a:rPr lang="en-US" dirty="0" smtClean="0"/>
              <a:t>.</a:t>
            </a:r>
            <a:endParaRPr lang="el-GR" dirty="0" smtClean="0"/>
          </a:p>
          <a:p>
            <a:r>
              <a:rPr lang="en-US" b="1" dirty="0"/>
              <a:t>Martins, R. C., &amp; Silva, J. A. (2014).</a:t>
            </a:r>
            <a:r>
              <a:rPr lang="en-US" dirty="0"/>
              <a:t> </a:t>
            </a:r>
            <a:r>
              <a:rPr lang="en-US" i="1" dirty="0"/>
              <a:t>Food Preservation: Principles and Practices</a:t>
            </a:r>
            <a:r>
              <a:rPr lang="en-US" dirty="0"/>
              <a:t>. Springer</a:t>
            </a:r>
            <a:r>
              <a:rPr lang="en-US" dirty="0" smtClean="0"/>
              <a:t>.</a:t>
            </a:r>
            <a:endParaRPr lang="el-GR" dirty="0" smtClean="0"/>
          </a:p>
          <a:p>
            <a:r>
              <a:rPr lang="en-US" b="1" dirty="0"/>
              <a:t>Williams, S. (2013).</a:t>
            </a:r>
            <a:r>
              <a:rPr lang="en-US" dirty="0"/>
              <a:t> </a:t>
            </a:r>
            <a:r>
              <a:rPr lang="en-US" i="1" dirty="0"/>
              <a:t>Food Additives Handbook</a:t>
            </a:r>
            <a:r>
              <a:rPr lang="en-US" dirty="0"/>
              <a:t>. Springer</a:t>
            </a:r>
            <a:r>
              <a:rPr lang="en-US" dirty="0" smtClean="0"/>
              <a:t>.</a:t>
            </a:r>
            <a:endParaRPr lang="el-GR" dirty="0" smtClean="0"/>
          </a:p>
          <a:p>
            <a:r>
              <a:rPr lang="en-US" b="1" dirty="0"/>
              <a:t>Davidson, P. M., &amp; </a:t>
            </a:r>
            <a:r>
              <a:rPr lang="en-US" b="1" dirty="0" err="1"/>
              <a:t>Sofos</a:t>
            </a:r>
            <a:r>
              <a:rPr lang="en-US" b="1" dirty="0"/>
              <a:t>, J. N. (2005).</a:t>
            </a:r>
            <a:r>
              <a:rPr lang="en-US" dirty="0"/>
              <a:t> </a:t>
            </a:r>
            <a:r>
              <a:rPr lang="en-US" i="1" dirty="0"/>
              <a:t>Food Microbiology: Fundamentals and Frontiers</a:t>
            </a:r>
            <a:r>
              <a:rPr lang="en-US" dirty="0"/>
              <a:t>. ASM Press</a:t>
            </a:r>
            <a:r>
              <a:rPr lang="en-US" dirty="0" smtClean="0"/>
              <a:t>.</a:t>
            </a:r>
            <a:endParaRPr lang="el-GR" dirty="0" smtClean="0"/>
          </a:p>
          <a:p>
            <a:r>
              <a:rPr lang="en-US" b="1" dirty="0"/>
              <a:t>European Food Safety Authority (EFSA). (2019).</a:t>
            </a:r>
            <a:r>
              <a:rPr lang="en-US" dirty="0"/>
              <a:t> </a:t>
            </a:r>
            <a:r>
              <a:rPr lang="en-US" i="1" dirty="0"/>
              <a:t>Scientific Opinion on the Safety of Food Additives</a:t>
            </a:r>
            <a:r>
              <a:rPr lang="en-US" dirty="0"/>
              <a:t>.</a:t>
            </a:r>
            <a:endParaRPr lang="el-GR" dirty="0"/>
          </a:p>
        </p:txBody>
      </p:sp>
    </p:spTree>
    <p:extLst>
      <p:ext uri="{BB962C8B-B14F-4D97-AF65-F5344CB8AC3E}">
        <p14:creationId xmlns:p14="http://schemas.microsoft.com/office/powerpoint/2010/main" val="237172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latin typeface="Times New Roman"/>
                <a:ea typeface="Times New Roman"/>
              </a:rPr>
              <a:t>Η </a:t>
            </a:r>
            <a:r>
              <a:rPr lang="el-GR" b="1" dirty="0" err="1">
                <a:latin typeface="Times New Roman"/>
                <a:ea typeface="Times New Roman"/>
              </a:rPr>
              <a:t>ημιζωή</a:t>
            </a:r>
            <a:r>
              <a:rPr lang="el-GR" b="1" dirty="0">
                <a:latin typeface="Times New Roman"/>
                <a:ea typeface="Times New Roman"/>
              </a:rPr>
              <a:t> (ή </a:t>
            </a:r>
            <a:r>
              <a:rPr lang="el-GR" b="1" dirty="0" err="1">
                <a:latin typeface="Times New Roman"/>
                <a:ea typeface="Times New Roman"/>
              </a:rPr>
              <a:t>ημιζωή</a:t>
            </a:r>
            <a:r>
              <a:rPr lang="el-GR" b="1" dirty="0">
                <a:latin typeface="Times New Roman"/>
                <a:ea typeface="Times New Roman"/>
              </a:rPr>
              <a:t> αποδόμησης)</a:t>
            </a:r>
            <a:r>
              <a:rPr lang="el-GR" dirty="0">
                <a:latin typeface="Times New Roman"/>
                <a:ea typeface="Times New Roman"/>
              </a:rPr>
              <a:t> στα τρόφιμα αναφέρεται στον χρόνο που απαιτείται για να μειωθεί στο ήμισυ η ποσότητα ενός συγκεκριμένου στοιχείου ή συστατικού μέσα σε ένα τρόφιμο. Αυτός ο όρος χρησιμοποιείται συχνά για να περιγράψει τη διάρκεια ζωής ή τη σταθερότητα ενός συντηρητικού, ενός θρεπτικού συστατικού (όπως οι βιταμίνες) ή άλλων ενώσεων που ενδέχεται να υποστούν αλλοίωση κατά τη διάρκεια της αποθήκευσης ή της κατανάλωσης.</a:t>
            </a:r>
          </a:p>
          <a:p>
            <a:endParaRPr lang="el-GR" dirty="0"/>
          </a:p>
        </p:txBody>
      </p:sp>
    </p:spTree>
    <p:extLst>
      <p:ext uri="{BB962C8B-B14F-4D97-AF65-F5344CB8AC3E}">
        <p14:creationId xmlns:p14="http://schemas.microsoft.com/office/powerpoint/2010/main" val="1828032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latin typeface="Times New Roman"/>
                <a:ea typeface="Times New Roman"/>
              </a:rPr>
              <a:t>Παραδειγματικά </a:t>
            </a:r>
            <a:r>
              <a:rPr lang="el-GR" dirty="0">
                <a:latin typeface="Times New Roman"/>
                <a:ea typeface="Times New Roman"/>
              </a:rPr>
              <a:t>η </a:t>
            </a:r>
            <a:r>
              <a:rPr lang="el-GR" dirty="0" err="1">
                <a:latin typeface="Times New Roman"/>
                <a:ea typeface="Times New Roman"/>
              </a:rPr>
              <a:t>ημιζωή</a:t>
            </a:r>
            <a:r>
              <a:rPr lang="el-GR" dirty="0">
                <a:latin typeface="Times New Roman"/>
                <a:ea typeface="Times New Roman"/>
              </a:rPr>
              <a:t> ενός συντηρητικού μπορεί να αναφέρεται στον χρόνο που απαιτείται για να μειωθεί η συγκέντρωσή του στο μισό, λόγω χημικής διάσπασης ή μικροβιακής αποδόμησης</a:t>
            </a:r>
            <a:r>
              <a:rPr lang="el-GR" dirty="0" smtClean="0">
                <a:latin typeface="Times New Roman"/>
                <a:ea typeface="Times New Roman"/>
              </a:rPr>
              <a:t>.</a:t>
            </a:r>
          </a:p>
          <a:p>
            <a:r>
              <a:rPr lang="el-GR" dirty="0" smtClean="0">
                <a:latin typeface="Times New Roman"/>
                <a:ea typeface="Times New Roman"/>
              </a:rPr>
              <a:t> </a:t>
            </a:r>
            <a:r>
              <a:rPr lang="el-GR" dirty="0">
                <a:latin typeface="Times New Roman"/>
                <a:ea typeface="Times New Roman"/>
              </a:rPr>
              <a:t>Ομοίως, η </a:t>
            </a:r>
            <a:r>
              <a:rPr lang="el-GR" dirty="0" err="1">
                <a:latin typeface="Times New Roman"/>
                <a:ea typeface="Times New Roman"/>
              </a:rPr>
              <a:t>ημιζωή</a:t>
            </a:r>
            <a:r>
              <a:rPr lang="el-GR" dirty="0">
                <a:latin typeface="Times New Roman"/>
                <a:ea typeface="Times New Roman"/>
              </a:rPr>
              <a:t> μπορεί να χρησιμοποιείται για να περιγράψει τον χρόνο που απαιτείται για να μειωθούν τα επίπεδα βιταμινών ή άλλων θρεπτικών συστατικών που ενδέχεται να χάνονται λόγω της οξείδωσης, της θερμότητας ή άλλων παραγόντων κατά τη διάρκεια της αποθήκευσης.</a:t>
            </a:r>
          </a:p>
          <a:p>
            <a:endParaRPr lang="el-GR" dirty="0"/>
          </a:p>
        </p:txBody>
      </p:sp>
    </p:spTree>
    <p:extLst>
      <p:ext uri="{BB962C8B-B14F-4D97-AF65-F5344CB8AC3E}">
        <p14:creationId xmlns:p14="http://schemas.microsoft.com/office/powerpoint/2010/main" val="2941246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b="1" dirty="0">
                <a:latin typeface="Times New Roman"/>
                <a:ea typeface="Times New Roman"/>
                <a:cs typeface="Times New Roman"/>
              </a:rPr>
              <a:t>2. Κατηγορίες Συντηρητικών</a:t>
            </a:r>
            <a:endParaRPr lang="el-GR" sz="2000" dirty="0">
              <a:latin typeface="Calibri"/>
              <a:ea typeface="Calibri"/>
              <a:cs typeface="Times New Roman"/>
            </a:endParaRPr>
          </a:p>
          <a:p>
            <a:pPr>
              <a:lnSpc>
                <a:spcPct val="115000"/>
              </a:lnSpc>
              <a:spcAft>
                <a:spcPts val="1000"/>
              </a:spcAft>
            </a:pPr>
            <a:r>
              <a:rPr lang="el-GR" dirty="0">
                <a:latin typeface="Times New Roman"/>
                <a:ea typeface="Times New Roman"/>
                <a:cs typeface="Times New Roman"/>
              </a:rPr>
              <a:t>Τα συντηρητικά διακρίνονται σε δύο κύριες κατηγορίες:</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Χημικά συντηρητικά:</a:t>
            </a:r>
            <a:r>
              <a:rPr lang="el-GR" dirty="0">
                <a:latin typeface="Times New Roman"/>
                <a:ea typeface="Times New Roman"/>
                <a:cs typeface="Times New Roman"/>
              </a:rPr>
              <a:t> Αυτά είναι χημικές ουσίες που προστίθενται στα τρόφιμα για να παραταθεί η διάρκεια ζωής τους και να αποτραπεί η ανάπτυξη μικροοργανισμών. Ορισμένα παραδείγματα είναι τα θειώδη άλατα, τα νιτρικά άλατα και το </a:t>
            </a:r>
            <a:r>
              <a:rPr lang="el-GR" dirty="0" err="1">
                <a:latin typeface="Times New Roman"/>
                <a:ea typeface="Times New Roman"/>
                <a:cs typeface="Times New Roman"/>
              </a:rPr>
              <a:t>βενζοϊκό</a:t>
            </a:r>
            <a:r>
              <a:rPr lang="el-GR" dirty="0">
                <a:latin typeface="Times New Roman"/>
                <a:ea typeface="Times New Roman"/>
                <a:cs typeface="Times New Roman"/>
              </a:rPr>
              <a:t> οξύ.</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401220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pPr>
              <a:lnSpc>
                <a:spcPct val="115000"/>
              </a:lnSpc>
              <a:spcAft>
                <a:spcPts val="1000"/>
              </a:spcAft>
            </a:pPr>
            <a:r>
              <a:rPr lang="el-GR" b="1" dirty="0">
                <a:latin typeface="Times New Roman"/>
                <a:ea typeface="Times New Roman"/>
                <a:cs typeface="Times New Roman"/>
              </a:rPr>
              <a:t>2. Κατηγορίες Συντηρητικών</a:t>
            </a:r>
            <a:endParaRPr lang="el-GR" sz="2000" dirty="0">
              <a:latin typeface="Calibri"/>
              <a:ea typeface="Calibri"/>
              <a:cs typeface="Times New Roman"/>
            </a:endParaRPr>
          </a:p>
          <a:p>
            <a:pPr>
              <a:lnSpc>
                <a:spcPct val="115000"/>
              </a:lnSpc>
              <a:spcAft>
                <a:spcPts val="1000"/>
              </a:spcAft>
            </a:pPr>
            <a:r>
              <a:rPr lang="el-GR" dirty="0">
                <a:latin typeface="Times New Roman"/>
                <a:ea typeface="Times New Roman"/>
                <a:cs typeface="Times New Roman"/>
              </a:rPr>
              <a:t>Τα συντηρητικά διακρίνονται σε δύο κύριες κατηγορίες:</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Φυσικά συντηρητικά:</a:t>
            </a:r>
            <a:r>
              <a:rPr lang="el-GR" dirty="0">
                <a:latin typeface="Times New Roman"/>
                <a:ea typeface="Times New Roman"/>
                <a:cs typeface="Times New Roman"/>
              </a:rPr>
              <a:t> Αυτά είναι ουσίες που υπάρχουν φυσικά στα τρόφιμα ή προέρχονται από φυσικές πηγές και χρησιμοποιούνται για την αποτροπή της αλλοίωσης. Παραδείγματα περιλαμβάνουν το αλάτι, τη ζάχαρη, το ξύδι, τα αντιοξειδωτικά και τα αιθέρια έλαια.</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669249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pPr>
              <a:lnSpc>
                <a:spcPct val="115000"/>
              </a:lnSpc>
              <a:spcAft>
                <a:spcPts val="1000"/>
              </a:spcAft>
            </a:pPr>
            <a:r>
              <a:rPr lang="el-GR" b="1" dirty="0">
                <a:latin typeface="Times New Roman"/>
                <a:ea typeface="Times New Roman"/>
                <a:cs typeface="Times New Roman"/>
              </a:rPr>
              <a:t>3. Τρόποι Δράσης των Συντηρητικών</a:t>
            </a:r>
            <a:endParaRPr lang="el-GR" sz="2000" dirty="0">
              <a:latin typeface="Calibri"/>
              <a:ea typeface="Calibri"/>
              <a:cs typeface="Times New Roman"/>
            </a:endParaRPr>
          </a:p>
          <a:p>
            <a:pPr>
              <a:lnSpc>
                <a:spcPct val="115000"/>
              </a:lnSpc>
              <a:spcAft>
                <a:spcPts val="1000"/>
              </a:spcAft>
            </a:pPr>
            <a:r>
              <a:rPr lang="el-GR" dirty="0">
                <a:latin typeface="Times New Roman"/>
                <a:ea typeface="Times New Roman"/>
                <a:cs typeface="Times New Roman"/>
              </a:rPr>
              <a:t>Τα συντηρητικά δρουν με διάφορους τρόπους για να εμποδίσουν την αλλοίωση των τροφίμων:</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Αναστολή της ανάπτυξης μικροοργανισμών:</a:t>
            </a:r>
            <a:r>
              <a:rPr lang="el-GR" dirty="0">
                <a:latin typeface="Times New Roman"/>
                <a:ea typeface="Times New Roman"/>
                <a:cs typeface="Times New Roman"/>
              </a:rPr>
              <a:t> Κάποια συντηρητικά περιορίζουν την ανάπτυξη βακτηρίων, μύκητες ή ιών που προκαλούν αποσύνθεση.</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1813353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3. Τρόποι Δράσης των Συντηρητικών</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Αντιοξειδωτική δράση:</a:t>
            </a:r>
            <a:r>
              <a:rPr lang="el-GR" dirty="0">
                <a:latin typeface="Times New Roman"/>
                <a:ea typeface="Times New Roman"/>
                <a:cs typeface="Times New Roman"/>
              </a:rPr>
              <a:t> Ορισμένα συντηρητικά εμποδίζουν την οξείδωση, η οποία προκαλεί αλλοίωση της γεύσης, του χρώματος και της υφής των τροφίμων. Τα αντιοξειδωτικά εμποδίζουν την αντίδραση του οξυγόνου με τα λιπαρά οξέα, η οποία προκαλεί την αποσύνθεση τους (</a:t>
            </a:r>
            <a:r>
              <a:rPr lang="el-GR" dirty="0" smtClean="0">
                <a:latin typeface="Times New Roman"/>
                <a:ea typeface="Times New Roman"/>
                <a:cs typeface="Times New Roman"/>
              </a:rPr>
              <a:t>ξήρανση</a:t>
            </a:r>
            <a:r>
              <a:rPr lang="el-GR" dirty="0">
                <a:latin typeface="Times New Roman"/>
                <a:ea typeface="Times New Roman"/>
                <a:cs typeface="Times New Roman"/>
              </a:rPr>
              <a:t>).</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99805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ΣΥΝΤΗΡΗΤΙΚΑ ΤΩΝ ΤΡΟΦΙΜΩΝ</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3. Τρόποι Δράσης των Συντηρητικών</a:t>
            </a:r>
            <a:endParaRPr lang="el-GR" sz="2000" dirty="0">
              <a:latin typeface="Calibri"/>
              <a:ea typeface="Calibri"/>
              <a:cs typeface="Times New Roman"/>
            </a:endParaRPr>
          </a:p>
          <a:p>
            <a:pPr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Μείωση της υγρασίας:</a:t>
            </a:r>
            <a:r>
              <a:rPr lang="el-GR" dirty="0">
                <a:latin typeface="Times New Roman"/>
                <a:ea typeface="Times New Roman"/>
                <a:cs typeface="Times New Roman"/>
              </a:rPr>
              <a:t> Ορισμένα συντηρητικά βοηθούν στην απομάκρυνση ή στον έλεγχο της υγρασίας στα τρόφιμα, περιορίζοντας την ανάπτυξη μικροοργανισμών που ευδοκιμούν σε υγρό περιβάλλον.</a:t>
            </a:r>
            <a:endParaRPr lang="el-GR" sz="2000" dirty="0">
              <a:latin typeface="Calibri"/>
              <a:ea typeface="Calibri"/>
              <a:cs typeface="Times New Roman"/>
            </a:endParaRPr>
          </a:p>
          <a:p>
            <a:endParaRPr lang="el-GR" dirty="0"/>
          </a:p>
        </p:txBody>
      </p:sp>
    </p:spTree>
    <p:extLst>
      <p:ext uri="{BB962C8B-B14F-4D97-AF65-F5344CB8AC3E}">
        <p14:creationId xmlns:p14="http://schemas.microsoft.com/office/powerpoint/2010/main" val="3975093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34</TotalTime>
  <Words>1287</Words>
  <Application>Microsoft Office PowerPoint</Application>
  <PresentationFormat>Προβολή στην οθόνη (4:3)</PresentationFormat>
  <Paragraphs>104</Paragraphs>
  <Slides>28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Austin</vt:lpstr>
      <vt:lpstr>ΤΡΟΦΟΓΝΩΣΙΑ ΚΑΙ ΕΔΕΣΜΑΤΟΛΟΓΙΟ</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lpstr>ΣΥΝΤΗΡΗΤΙΚΑ ΤΩΝ ΤΡΟΦΙΜΩΝ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ΦΥΣΙΚΟΧΗΜΕΙΑ ΤΡΟΦΙΜΩΝ</dc:title>
  <dc:creator>Δημήτρης</dc:creator>
  <cp:lastModifiedBy>Δημήτρης</cp:lastModifiedBy>
  <cp:revision>5</cp:revision>
  <dcterms:created xsi:type="dcterms:W3CDTF">2024-12-17T07:47:33Z</dcterms:created>
  <dcterms:modified xsi:type="dcterms:W3CDTF">2025-01-09T21:56:48Z</dcterms:modified>
</cp:coreProperties>
</file>