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4303917-E8C6-4359-B08C-7F858DE27287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A101BAB-3987-4462-A9AA-B8BA144D5BCD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ΤΡΟΦΟΓΝΩΣΙΑ ΚΑΙ ΕΔΕΣΜΑΤΟΛΟΓΙΟ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ΦΥΣΙΚΟΧΗΜΙΚΕΣ ΙΔΙΟΤΗΤΕΣ ΤΩΝ ΤΡΟΦΙΜΩΝ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226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8. Διατροφή και Βιολογική Αξία</a:t>
            </a:r>
          </a:p>
          <a:p>
            <a:pPr>
              <a:buFont typeface="Arial"/>
              <a:buChar char="•"/>
            </a:pPr>
            <a:r>
              <a:rPr lang="el-GR" dirty="0"/>
              <a:t>Οι φυσικοχημικές ιδιότητες των τροφίμων επηρεάζουν την απορρόφηση και τη χρησιμοποίηση των θρεπτικών συστατικών από τον οργανισμό. Η χημική τους σύνθεση καθορίζει τις θερμίδες, τις βιταμίνες, τα μέταλλα, και άλλες θρεπτικές ουσίες που είναι διαθέσιμες για τον οργανισμό.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9674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9. Ιδιότητες Πρωτεϊνών και Ενζύμων</a:t>
            </a:r>
          </a:p>
          <a:p>
            <a:pPr>
              <a:buFont typeface="Arial"/>
              <a:buChar char="•"/>
            </a:pPr>
            <a:r>
              <a:rPr lang="el-GR" dirty="0"/>
              <a:t>Η λειτουργία των πρωτεϊνών και των ενζύμων είναι καθοριστική για τις φυσικοχημικές διεργασίες στα τρόφιμα, όπως η ζύμωση και η πέψη. Τα ένζυμα είναι υπεύθυνα για την κατανομή των θρεπτικών συστατικών και τη διατήρηση της ποιότητας του προϊόντος.</a:t>
            </a:r>
          </a:p>
          <a:p>
            <a:pPr marL="4572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7409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10. Ιδιότητες Γεύσης και Οσμής</a:t>
            </a:r>
          </a:p>
          <a:p>
            <a:pPr>
              <a:buFont typeface="Arial"/>
              <a:buChar char="•"/>
            </a:pPr>
            <a:r>
              <a:rPr lang="el-GR" dirty="0"/>
              <a:t>Η γεύση και η οσμή των τροφίμων είναι το αποτέλεσμα χημικών αντιδράσεων και φυσικών φαινομένων. Η γεύση εξαρτάται από τη χημική σύνθεση των τροφίμων, όπως η περιεκτικότητα σε γλυκόζη, αλάτι ή οξέα.</a:t>
            </a:r>
          </a:p>
          <a:p>
            <a:pPr marL="4572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2286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 smtClean="0"/>
              <a:t>ΒΙΒΛΙΟΓΡΑΦΙΑ:</a:t>
            </a:r>
          </a:p>
          <a:p>
            <a:pPr marL="45720" indent="0">
              <a:buNone/>
            </a:pPr>
            <a:r>
              <a:rPr lang="en-US" b="1" dirty="0"/>
              <a:t>"Food Chemistry"</a:t>
            </a:r>
            <a:r>
              <a:rPr lang="en-US" dirty="0"/>
              <a:t> - H.-D. </a:t>
            </a:r>
            <a:r>
              <a:rPr lang="en-US" dirty="0" err="1"/>
              <a:t>Belitz</a:t>
            </a:r>
            <a:r>
              <a:rPr lang="en-US" dirty="0"/>
              <a:t>, W. </a:t>
            </a:r>
            <a:r>
              <a:rPr lang="en-US" dirty="0" err="1"/>
              <a:t>Grosch</a:t>
            </a:r>
            <a:r>
              <a:rPr lang="en-US" dirty="0"/>
              <a:t>, and P. </a:t>
            </a:r>
            <a:r>
              <a:rPr lang="en-US" dirty="0" err="1" smtClean="0"/>
              <a:t>Schieberle</a:t>
            </a:r>
            <a:endParaRPr lang="el-GR" dirty="0" smtClean="0"/>
          </a:p>
          <a:p>
            <a:pPr marL="45720" indent="0">
              <a:buNone/>
            </a:pPr>
            <a:r>
              <a:rPr lang="en-US" b="1" dirty="0"/>
              <a:t>Introduction to Food Chemistry"</a:t>
            </a:r>
            <a:r>
              <a:rPr lang="en-US" dirty="0"/>
              <a:t> - Richard </a:t>
            </a:r>
            <a:r>
              <a:rPr lang="en-US" dirty="0" err="1" smtClean="0"/>
              <a:t>Owusu-Apenten</a:t>
            </a:r>
            <a:endParaRPr lang="el-GR" dirty="0" smtClean="0"/>
          </a:p>
          <a:p>
            <a:pPr marL="45720" indent="0">
              <a:buNone/>
            </a:pPr>
            <a:r>
              <a:rPr lang="en-US" b="1" dirty="0"/>
              <a:t>"Food Science"</a:t>
            </a:r>
            <a:r>
              <a:rPr lang="en-US" dirty="0"/>
              <a:t> - Norman N. Potter and Joseph H. </a:t>
            </a:r>
            <a:r>
              <a:rPr lang="en-US" dirty="0" smtClean="0"/>
              <a:t>Hotchkiss</a:t>
            </a:r>
            <a:endParaRPr lang="el-GR" dirty="0" smtClean="0"/>
          </a:p>
          <a:p>
            <a:pPr marL="45720" indent="0">
              <a:buNone/>
            </a:pPr>
            <a:r>
              <a:rPr lang="en-US" b="1" dirty="0"/>
              <a:t>"Handbook of Food Chemistry"</a:t>
            </a:r>
            <a:r>
              <a:rPr lang="en-US" dirty="0"/>
              <a:t> - Y.H. Hui (Editor</a:t>
            </a:r>
            <a:r>
              <a:rPr lang="en-US" dirty="0" smtClean="0"/>
              <a:t>)</a:t>
            </a:r>
            <a:endParaRPr lang="el-GR" dirty="0" smtClean="0"/>
          </a:p>
          <a:p>
            <a:pPr marL="45720" indent="0">
              <a:buNone/>
            </a:pPr>
            <a:r>
              <a:rPr lang="el-GR" b="1" dirty="0"/>
              <a:t>¨</a:t>
            </a:r>
            <a:r>
              <a:rPr lang="el-GR" b="1" dirty="0" smtClean="0"/>
              <a:t>Λειτουργικές ιδιότητες τροφίμων¨-</a:t>
            </a:r>
            <a:r>
              <a:rPr lang="el-GR" dirty="0" smtClean="0"/>
              <a:t>Ευστράτιος</a:t>
            </a:r>
            <a:r>
              <a:rPr lang="el-GR" b="1" dirty="0" smtClean="0"/>
              <a:t> </a:t>
            </a:r>
            <a:r>
              <a:rPr lang="el-GR" dirty="0" err="1" smtClean="0"/>
              <a:t>Κυρανάς</a:t>
            </a:r>
            <a:endParaRPr lang="el-GR" dirty="0" smtClean="0"/>
          </a:p>
          <a:p>
            <a:pPr marL="45720" indent="0">
              <a:buNone/>
            </a:pPr>
            <a:endParaRPr lang="el-GR" dirty="0" smtClean="0"/>
          </a:p>
          <a:p>
            <a:pPr marL="4572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348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φυσικοχημικές ιδιότητες των τροφίμων αναφέρονται στις φυσικές και χημικές ιδιότητες που επηρεάζουν τη δομή, τη γεύση, την υφή, τη </a:t>
            </a:r>
            <a:r>
              <a:rPr lang="el-GR" dirty="0" err="1"/>
              <a:t>διατηρησιμότητα</a:t>
            </a:r>
            <a:r>
              <a:rPr lang="el-GR" dirty="0"/>
              <a:t> και την αξία των τροφίμων. Αυτές οι ιδιότητες είναι σημαντικές για την παραγωγή, την επεξεργασία, τη συντήρηση και την κατανάλωση των τροφίμων. Ακολουθεί μια ανάλυση των κύριων φυσικοχημικών ιδιοτήτων:</a:t>
            </a:r>
          </a:p>
        </p:txBody>
      </p:sp>
    </p:spTree>
    <p:extLst>
      <p:ext uri="{BB962C8B-B14F-4D97-AF65-F5344CB8AC3E}">
        <p14:creationId xmlns:p14="http://schemas.microsoft.com/office/powerpoint/2010/main" val="216207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1. Χημική σύνθεση</a:t>
            </a:r>
          </a:p>
          <a:p>
            <a:pPr>
              <a:buFont typeface="Arial"/>
              <a:buChar char="•"/>
            </a:pPr>
            <a:r>
              <a:rPr lang="el-GR" b="1" dirty="0"/>
              <a:t>Πρωτεΐνες</a:t>
            </a:r>
            <a:r>
              <a:rPr lang="el-GR" dirty="0"/>
              <a:t>: Είναι αλυσίδες αμινοξέων και παρέχουν τα απαραίτητα δομικά στοιχεία για τα κύτταρα του σώματος.</a:t>
            </a:r>
          </a:p>
          <a:p>
            <a:pPr>
              <a:buFont typeface="Arial"/>
              <a:buChar char="•"/>
            </a:pPr>
            <a:r>
              <a:rPr lang="el-GR" b="1" dirty="0"/>
              <a:t>Υδατάνθρακες</a:t>
            </a:r>
            <a:r>
              <a:rPr lang="el-GR" dirty="0"/>
              <a:t>: Δίνουν ενέργεια και περιλαμβάνουν </a:t>
            </a:r>
            <a:r>
              <a:rPr lang="el-GR" dirty="0" err="1"/>
              <a:t>σακχαρίτες</a:t>
            </a:r>
            <a:r>
              <a:rPr lang="el-GR" dirty="0"/>
              <a:t> όπως γλυκόζη, φρουκτόζη και σακχαρόζη.</a:t>
            </a:r>
          </a:p>
          <a:p>
            <a:pPr>
              <a:buFont typeface="Arial"/>
              <a:buChar char="•"/>
            </a:pPr>
            <a:r>
              <a:rPr lang="el-GR" b="1" dirty="0"/>
              <a:t>Λιπίδια</a:t>
            </a:r>
            <a:r>
              <a:rPr lang="el-GR" dirty="0"/>
              <a:t>: Τα λιπαρά οξέα και τα </a:t>
            </a:r>
            <a:r>
              <a:rPr lang="el-GR" dirty="0" err="1"/>
              <a:t>τριγλυκερίδια</a:t>
            </a:r>
            <a:r>
              <a:rPr lang="el-GR" dirty="0"/>
              <a:t> είναι απαραίτητα για τη διατήρηση των κυτταρικών μεμβρανών και την αποθήκευση ενέργειας.</a:t>
            </a:r>
          </a:p>
          <a:p>
            <a:pPr>
              <a:buFont typeface="Arial"/>
              <a:buChar char="•"/>
            </a:pPr>
            <a:r>
              <a:rPr lang="el-GR" b="1" dirty="0"/>
              <a:t>Βιταμίνες και ανόργανα άλατα</a:t>
            </a:r>
            <a:r>
              <a:rPr lang="el-GR" dirty="0"/>
              <a:t>: Παίζουν ρόλο στην ενίσχυση των μεταβολικών διαδικασιών και την υποστήριξη του ανοσοποιητικού συστήματος.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855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/>
              <a:t>2. Φυσικές Ιδιότητες</a:t>
            </a:r>
          </a:p>
          <a:p>
            <a:pPr>
              <a:buFont typeface="Arial"/>
              <a:buChar char="•"/>
            </a:pPr>
            <a:r>
              <a:rPr lang="el-GR" b="1" dirty="0"/>
              <a:t>Χρώμα</a:t>
            </a:r>
            <a:r>
              <a:rPr lang="el-GR" dirty="0"/>
              <a:t>: Το χρώμα ενός τροφίμου μπορεί να επηρεαστεί από τη χημική του σύνθεση (π.χ. τα </a:t>
            </a:r>
            <a:r>
              <a:rPr lang="el-GR" dirty="0" err="1"/>
              <a:t>καροτενοειδή</a:t>
            </a:r>
            <a:r>
              <a:rPr lang="el-GR" dirty="0"/>
              <a:t> δίνουν κίτρινο ή πορτοκαλί χρώμα στα φρούτα). Επίσης, το χρώμα συνδέεται με την παρουσία αντιοξειδωτικών και βιταμινών.</a:t>
            </a:r>
          </a:p>
          <a:p>
            <a:pPr>
              <a:buFont typeface="Arial"/>
              <a:buChar char="•"/>
            </a:pPr>
            <a:r>
              <a:rPr lang="el-GR" b="1" dirty="0"/>
              <a:t>Μορφή και μέγεθος</a:t>
            </a:r>
            <a:r>
              <a:rPr lang="el-GR" dirty="0"/>
              <a:t>: Η φυσική διάσταση των τροφίμων επηρεάζει τη γεύση και την υφή τους. Επίσης, οι αλλαγές στη μορφή, όπως το ψήσιμο ή το βράσιμο, μεταβάλλουν τις φυσικές τους ιδιότητες.</a:t>
            </a:r>
          </a:p>
          <a:p>
            <a:pPr>
              <a:buFont typeface="Arial"/>
              <a:buChar char="•"/>
            </a:pPr>
            <a:r>
              <a:rPr lang="el-GR" b="1" dirty="0"/>
              <a:t>Υφή και σύσταση</a:t>
            </a:r>
            <a:r>
              <a:rPr lang="el-GR" dirty="0"/>
              <a:t>: Η υφή σχετίζεται με τη </a:t>
            </a:r>
            <a:r>
              <a:rPr lang="el-GR" dirty="0" err="1"/>
              <a:t>σφιχτότητα</a:t>
            </a:r>
            <a:r>
              <a:rPr lang="el-GR" dirty="0"/>
              <a:t>, την τρυφερότητα ή τη μαλακότητα των τροφίμων. Η δομή τους επηρεάζεται από τη συγκέντρωση νερού, το μέγεθος των σωματιδίων και τη παρουσία </a:t>
            </a:r>
            <a:r>
              <a:rPr lang="el-GR" dirty="0" err="1"/>
              <a:t>ίνωσης</a:t>
            </a:r>
            <a:r>
              <a:rPr lang="el-GR" dirty="0"/>
              <a:t> ή λιπαρών ουσιών.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841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3. Θερμοδυναμική και Θερμοκρασία</a:t>
            </a:r>
          </a:p>
          <a:p>
            <a:pPr>
              <a:buFont typeface="Arial"/>
              <a:buChar char="•"/>
            </a:pPr>
            <a:r>
              <a:rPr lang="el-GR" b="1" dirty="0"/>
              <a:t>Θερμική αγωγιμότητα και χωρητικότητα</a:t>
            </a:r>
            <a:r>
              <a:rPr lang="el-GR" dirty="0"/>
              <a:t>: Αυτές οι ιδιότητες επηρεάζουν την ικανότητα των τροφίμων να μεταφέρουν και να αποθηκεύουν θερμότητα κατά τη διάρκεια της μαγειρικής επεξεργασίας.</a:t>
            </a:r>
          </a:p>
          <a:p>
            <a:pPr>
              <a:buFont typeface="Arial"/>
              <a:buChar char="•"/>
            </a:pPr>
            <a:r>
              <a:rPr lang="el-GR" b="1" dirty="0"/>
              <a:t>Σημείο τήξης</a:t>
            </a:r>
            <a:r>
              <a:rPr lang="el-GR" dirty="0"/>
              <a:t>: Η θερμοκρασία στην οποία τα στερεά τρόφιμα (όπως τα λίπη) λιώνουν, είναι σημαντική για την υφή και την ποιότητα των τροφίμων.</a:t>
            </a:r>
          </a:p>
          <a:p>
            <a:pPr>
              <a:buFont typeface="Arial"/>
              <a:buChar char="•"/>
            </a:pPr>
            <a:r>
              <a:rPr lang="el-GR" b="1" dirty="0"/>
              <a:t>Αλλαγές στην κατάσταση της ύλης</a:t>
            </a:r>
            <a:r>
              <a:rPr lang="el-GR" dirty="0"/>
              <a:t>: Κατά τη διάρκεια της θερμικής επεξεργασίας, τα τρόφιμα μπορεί να αλλάξουν κατάσταση (π.χ. από στερεά σε υγρά, όπως στη λήψη λιωμένων λιπών).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47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4. Συγκέντρωση νερού και Υγρασία</a:t>
            </a:r>
          </a:p>
          <a:p>
            <a:pPr>
              <a:buFont typeface="Arial"/>
              <a:buChar char="•"/>
            </a:pPr>
            <a:r>
              <a:rPr lang="el-GR" b="1" dirty="0"/>
              <a:t>Απορρόφηση και εκροή νερού</a:t>
            </a:r>
            <a:r>
              <a:rPr lang="el-GR" dirty="0"/>
              <a:t>: Τα τρόφιμα μπορούν να απορροφήσουν ή να αποβάλλουν νερό κατά τη διάρκεια της επεξεργασίας ή της αποθήκευσης. Αυτό επηρεάζει τη γεύση, τη </a:t>
            </a:r>
            <a:r>
              <a:rPr lang="el-GR" dirty="0" err="1"/>
              <a:t>διατηρησιμότητα</a:t>
            </a:r>
            <a:r>
              <a:rPr lang="el-GR" dirty="0"/>
              <a:t> και την υφή τους.</a:t>
            </a:r>
          </a:p>
          <a:p>
            <a:pPr>
              <a:buFont typeface="Arial"/>
              <a:buChar char="•"/>
            </a:pPr>
            <a:r>
              <a:rPr lang="el-GR" b="1" dirty="0"/>
              <a:t>Ακρίβεια στην υγρασία</a:t>
            </a:r>
            <a:r>
              <a:rPr lang="el-GR" dirty="0"/>
              <a:t>: Η υγρασία είναι καθοριστική για την αποθήκευση και την εμφάνιση μούχλας ή βακτηρίων. Η μείωση της υγρασίας βοηθά στη διατήρηση των τροφίμων.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937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5. Οξύτητα (</a:t>
            </a:r>
            <a:r>
              <a:rPr lang="el-GR" b="1" dirty="0" err="1"/>
              <a:t>pH</a:t>
            </a:r>
            <a:r>
              <a:rPr lang="el-GR" b="1" dirty="0"/>
              <a:t>)</a:t>
            </a:r>
          </a:p>
          <a:p>
            <a:pPr>
              <a:buFont typeface="Arial"/>
              <a:buChar char="•"/>
            </a:pPr>
            <a:r>
              <a:rPr lang="el-GR" dirty="0"/>
              <a:t>Η οξύτητα επηρεάζει την υφή, τη γεύση, τη χημική σύνθεση και τη </a:t>
            </a:r>
            <a:r>
              <a:rPr lang="el-GR" dirty="0" err="1"/>
              <a:t>διατηρησιμότητα</a:t>
            </a:r>
            <a:r>
              <a:rPr lang="el-GR" dirty="0"/>
              <a:t> των τροφίμων. Τα τρόφιμα μπορεί να είναι όξινα, ουδέτερα ή αλκαλικά, και η ρύθμιση του </a:t>
            </a:r>
            <a:r>
              <a:rPr lang="el-GR" dirty="0" err="1"/>
              <a:t>pH</a:t>
            </a:r>
            <a:r>
              <a:rPr lang="el-GR" dirty="0"/>
              <a:t> μπορεί να βοηθήσει στην προστασία τους από την ανάπτυξη μικροοργανισμών (π.χ., η διατήρηση του </a:t>
            </a:r>
            <a:r>
              <a:rPr lang="el-GR" dirty="0" err="1"/>
              <a:t>pH</a:t>
            </a:r>
            <a:r>
              <a:rPr lang="el-GR" dirty="0"/>
              <a:t> σε όξινα επίπεδα μπορεί να αποτρέψει τη ζύμωση).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1935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6. Οξειδωτική Σταθερότητα</a:t>
            </a:r>
          </a:p>
          <a:p>
            <a:pPr>
              <a:buFont typeface="Arial"/>
              <a:buChar char="•"/>
            </a:pPr>
            <a:r>
              <a:rPr lang="el-GR" dirty="0"/>
              <a:t>Η οξείδωση είναι μια χημική αντίδραση όπου τα μόρια χάνουν ηλεκτρόνια, οδηγώντας σε φθορά ή αλλοίωση των τροφίμων. Η παρουσία αντιοξειδωτικών (όπως οι βιταμίνες C και E) προστατεύει τα τρόφιμα από την οξείδωση και την αλλοίωση της γεύσης και της θρεπτικής τους αξίας.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8979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ΦΥΣΙΚΟΧΗΜΙΚΕΣ ΙΔΙΟΤΗΤΕΣ ΤΩΝ ΤΡΟΦΙΜΩΝ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7. Διαλυτότητα</a:t>
            </a:r>
          </a:p>
          <a:p>
            <a:pPr>
              <a:buFont typeface="Arial"/>
              <a:buChar char="•"/>
            </a:pPr>
            <a:r>
              <a:rPr lang="el-GR" dirty="0"/>
              <a:t>Η διαλυτότητα επηρεάζει την ικανότητα των τροφίμων να διαλύονται στο νερό ή σε άλλα υγρά, κάτι που έχει σημασία για τη γεύση και την απορρόφηση των θρεπτικών συστατικών. Για παράδειγμα, η διαλυτότητα των σακχάρων, των αλάτων και των αρωμάτων είναι καθοριστική.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226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οπτική">
  <a:themeElements>
    <a:clrScheme name="Προοπτική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ροοπτική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11</TotalTime>
  <Words>837</Words>
  <Application>Microsoft Office PowerPoint</Application>
  <PresentationFormat>Προβολή στην οθόνη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Προοπτική</vt:lpstr>
      <vt:lpstr>ΤΡΟΦΟΓΝΩΣΙΑ ΚΑΙ ΕΔΕΣΜΑΤΟΛΟΓΙΟ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  <vt:lpstr>ΦΥΣΙΚΟΧΗΜΙΚΕΣ ΙΔΙΟΤΗΤΕΣ ΤΩΝ ΤΡΟΦΙΜΩΝ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ΤΡΟΦΟΓΝΩΣΙΑ ΚΑΙ ΕΔΕΣΜΑΤΟΛΟΓΙΟ</dc:title>
  <dc:creator>Δημήτρης</dc:creator>
  <cp:lastModifiedBy>Δημήτρης</cp:lastModifiedBy>
  <cp:revision>2</cp:revision>
  <dcterms:created xsi:type="dcterms:W3CDTF">2024-12-13T09:31:58Z</dcterms:created>
  <dcterms:modified xsi:type="dcterms:W3CDTF">2024-12-13T09:43:54Z</dcterms:modified>
</cp:coreProperties>
</file>