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0AAFEC2-F2C4-4E06-A236-3E79972AECF4}" type="datetimeFigureOut">
              <a:rPr lang="el-GR" smtClean="0"/>
              <a:t>7/1/2025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F45841-D61D-4AB9-9449-A45A2DD6917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0AAFEC2-F2C4-4E06-A236-3E79972AECF4}" type="datetimeFigureOut">
              <a:rPr lang="el-GR" smtClean="0"/>
              <a:t>7/1/2025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F45841-D61D-4AB9-9449-A45A2DD6917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0AAFEC2-F2C4-4E06-A236-3E79972AECF4}" type="datetimeFigureOut">
              <a:rPr lang="el-GR" smtClean="0"/>
              <a:t>7/1/2025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F45841-D61D-4AB9-9449-A45A2DD6917A}" type="slidenum">
              <a:rPr lang="el-GR" smtClean="0"/>
              <a:t>‹#›</a:t>
            </a:fld>
            <a:endParaRPr lang="el-G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0AAFEC2-F2C4-4E06-A236-3E79972AECF4}" type="datetimeFigureOut">
              <a:rPr lang="el-GR" smtClean="0"/>
              <a:t>7/1/2025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F45841-D61D-4AB9-9449-A45A2DD6917A}" type="slidenum">
              <a:rPr lang="el-GR" smtClean="0"/>
              <a:t>‹#›</a:t>
            </a:fld>
            <a:endParaRPr lang="el-GR"/>
          </a:p>
        </p:txBody>
      </p:sp>
      <p:sp>
        <p:nvSpPr>
          <p:cNvPr id="7" name="Title 6"/>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0AAFEC2-F2C4-4E06-A236-3E79972AECF4}" type="datetimeFigureOut">
              <a:rPr lang="el-GR" smtClean="0"/>
              <a:t>7/1/2025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BF45841-D61D-4AB9-9449-A45A2DD6917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B0AAFEC2-F2C4-4E06-A236-3E79972AECF4}" type="datetimeFigureOut">
              <a:rPr lang="el-GR" smtClean="0"/>
              <a:t>7/1/2025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F45841-D61D-4AB9-9449-A45A2DD6917A}" type="slidenum">
              <a:rPr lang="el-GR" smtClean="0"/>
              <a:t>‹#›</a:t>
            </a:fld>
            <a:endParaRPr lang="el-GR"/>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0AAFEC2-F2C4-4E06-A236-3E79972AECF4}" type="datetimeFigureOut">
              <a:rPr lang="el-GR" smtClean="0"/>
              <a:t>7/1/2025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BF45841-D61D-4AB9-9449-A45A2DD6917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B0AAFEC2-F2C4-4E06-A236-3E79972AECF4}" type="datetimeFigureOut">
              <a:rPr lang="el-GR" smtClean="0"/>
              <a:t>7/1/2025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BF45841-D61D-4AB9-9449-A45A2DD6917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0AAFEC2-F2C4-4E06-A236-3E79972AECF4}" type="datetimeFigureOut">
              <a:rPr lang="el-GR" smtClean="0"/>
              <a:t>7/1/2025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BF45841-D61D-4AB9-9449-A45A2DD6917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0AAFEC2-F2C4-4E06-A236-3E79972AECF4}" type="datetimeFigureOut">
              <a:rPr lang="el-GR" smtClean="0"/>
              <a:t>7/1/2025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F45841-D61D-4AB9-9449-A45A2DD6917A}" type="slidenum">
              <a:rPr lang="el-GR" smtClean="0"/>
              <a:t>‹#›</a:t>
            </a:fld>
            <a:endParaRPr lang="el-G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0AAFEC2-F2C4-4E06-A236-3E79972AECF4}" type="datetimeFigureOut">
              <a:rPr lang="el-GR" smtClean="0"/>
              <a:t>7/1/2025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BF45841-D61D-4AB9-9449-A45A2DD6917A}" type="slidenum">
              <a:rPr lang="el-GR" smtClean="0"/>
              <a:t>‹#›</a:t>
            </a:fld>
            <a:endParaRPr lang="el-G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0AAFEC2-F2C4-4E06-A236-3E79972AECF4}" type="datetimeFigureOut">
              <a:rPr lang="el-GR" smtClean="0"/>
              <a:t>7/1/2025</a:t>
            </a:fld>
            <a:endParaRPr lang="el-G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BF45841-D61D-4AB9-9449-A45A2DD6917A}" type="slidenum">
              <a:rPr lang="el-GR" smtClean="0"/>
              <a:t>‹#›</a:t>
            </a:fld>
            <a:endParaRPr lang="el-G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ΦΥΣΙΚΟΧΗΜΕΙΑ ΤΡΟΦΙΜΩΝ</a:t>
            </a:r>
            <a:endParaRPr lang="el-GR" dirty="0"/>
          </a:p>
        </p:txBody>
      </p:sp>
      <p:sp>
        <p:nvSpPr>
          <p:cNvPr id="3" name="Υπότιτλος 2"/>
          <p:cNvSpPr>
            <a:spLocks noGrp="1"/>
          </p:cNvSpPr>
          <p:nvPr>
            <p:ph type="subTitle" idx="1"/>
          </p:nvPr>
        </p:nvSpPr>
        <p:spPr/>
        <p:txBody>
          <a:bodyPr/>
          <a:lstStyle/>
          <a:p>
            <a:r>
              <a:rPr lang="el-GR" dirty="0" smtClean="0"/>
              <a:t>ΧΡΩΣΤΙΚΕΣ ΤΡΟΦΙΜΩΝ</a:t>
            </a:r>
            <a:endParaRPr lang="el-GR" dirty="0"/>
          </a:p>
        </p:txBody>
      </p:sp>
    </p:spTree>
    <p:extLst>
      <p:ext uri="{BB962C8B-B14F-4D97-AF65-F5344CB8AC3E}">
        <p14:creationId xmlns:p14="http://schemas.microsoft.com/office/powerpoint/2010/main" val="2367612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r>
              <a:rPr lang="el-GR" dirty="0" err="1" smtClean="0"/>
              <a:t>Καροτενοειδή</a:t>
            </a:r>
            <a:endParaRPr lang="el-GR" dirty="0" smtClean="0"/>
          </a:p>
          <a:p>
            <a:r>
              <a:rPr lang="el-GR" dirty="0"/>
              <a:t>Τα </a:t>
            </a:r>
            <a:r>
              <a:rPr lang="el-GR" dirty="0" err="1"/>
              <a:t>καροτενοειδή</a:t>
            </a:r>
            <a:r>
              <a:rPr lang="el-GR" dirty="0"/>
              <a:t> διακρίνονται σε δύο κύριες κατηγορίες, ανάλογα με την ικανότητά τους να παράγουν βιταμίνη A:</a:t>
            </a:r>
          </a:p>
          <a:p>
            <a:pPr>
              <a:buFont typeface="+mj-lt"/>
              <a:buAutoNum type="arabicPeriod"/>
            </a:pPr>
            <a:r>
              <a:rPr lang="el-GR" b="1" dirty="0" err="1"/>
              <a:t>Προβιταμινική</a:t>
            </a:r>
            <a:r>
              <a:rPr lang="el-GR" b="1" dirty="0"/>
              <a:t> A </a:t>
            </a:r>
            <a:r>
              <a:rPr lang="el-GR" b="1" dirty="0" err="1"/>
              <a:t>Καροτενοειδή</a:t>
            </a:r>
            <a:r>
              <a:rPr lang="el-GR" dirty="0"/>
              <a:t>: Αυτά τα </a:t>
            </a:r>
            <a:r>
              <a:rPr lang="el-GR" dirty="0" err="1"/>
              <a:t>καροτενοειδή</a:t>
            </a:r>
            <a:r>
              <a:rPr lang="el-GR" dirty="0"/>
              <a:t> μπορούν να μετατραπούν από τον οργανισμό σε βιταμίνη A, η οποία είναι σημαντική για την όραση, το ανοσοποιητικό σύστημα και την υγεία του δέρματος. Ο πιο γνωστός εκπρόσωπος αυτής της κατηγορίας είναι το </a:t>
            </a:r>
            <a:r>
              <a:rPr lang="el-GR" b="1" dirty="0"/>
              <a:t>βήτα-καροτένιο</a:t>
            </a:r>
            <a:r>
              <a:rPr lang="el-GR" dirty="0"/>
              <a:t>.</a:t>
            </a:r>
          </a:p>
          <a:p>
            <a:pPr marL="742950" lvl="1" indent="-285750">
              <a:buFont typeface="+mj-lt"/>
              <a:buAutoNum type="arabicPeriod"/>
            </a:pPr>
            <a:r>
              <a:rPr lang="el-GR" b="1" dirty="0"/>
              <a:t>Βήτα-καροτένιο (β-</a:t>
            </a:r>
            <a:r>
              <a:rPr lang="el-GR" b="1" dirty="0" err="1"/>
              <a:t>caroten</a:t>
            </a:r>
            <a:r>
              <a:rPr lang="el-GR" b="1" dirty="0"/>
              <a:t>e)</a:t>
            </a:r>
            <a:r>
              <a:rPr lang="el-GR" dirty="0"/>
              <a:t>: Είναι το πιο κοινό καροτενοειδές και δίνει τα χαρακτηριστικά πορτοκαλί χρώματα σε τρόφιμα όπως τα καρότα, τα γλυκοπατάτες και τα μανταρίνια.</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2972671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7500" lnSpcReduction="20000"/>
          </a:bodyPr>
          <a:lstStyle/>
          <a:p>
            <a:r>
              <a:rPr lang="el-GR" dirty="0" err="1" smtClean="0"/>
              <a:t>Καροτενοειδή</a:t>
            </a:r>
            <a:endParaRPr lang="el-GR" dirty="0" smtClean="0"/>
          </a:p>
          <a:p>
            <a:r>
              <a:rPr lang="el-GR" dirty="0"/>
              <a:t>Τα </a:t>
            </a:r>
            <a:r>
              <a:rPr lang="el-GR" dirty="0" err="1"/>
              <a:t>καροτενοειδή</a:t>
            </a:r>
            <a:r>
              <a:rPr lang="el-GR" dirty="0"/>
              <a:t> διακρίνονται σε δύο κύριες κατηγορίες, ανάλογα με την ικανότητά τους να παράγουν βιταμίνη A:</a:t>
            </a:r>
          </a:p>
          <a:p>
            <a:r>
              <a:rPr lang="el-GR" b="1" dirty="0" smtClean="0"/>
              <a:t>2 Μη </a:t>
            </a:r>
            <a:r>
              <a:rPr lang="el-GR" b="1" dirty="0" err="1"/>
              <a:t>Προβιταμινική</a:t>
            </a:r>
            <a:r>
              <a:rPr lang="el-GR" b="1" dirty="0"/>
              <a:t> A </a:t>
            </a:r>
            <a:r>
              <a:rPr lang="el-GR" b="1" dirty="0" err="1"/>
              <a:t>Καροτενοειδή</a:t>
            </a:r>
            <a:r>
              <a:rPr lang="el-GR" dirty="0"/>
              <a:t>: Αυτά τα </a:t>
            </a:r>
            <a:r>
              <a:rPr lang="el-GR" dirty="0" err="1"/>
              <a:t>καροτενοειδή</a:t>
            </a:r>
            <a:r>
              <a:rPr lang="el-GR" dirty="0"/>
              <a:t> δεν μπορούν να μετατραπούν σε βιταμίνη A, αλλά εξακολουθούν να παρέχουν ισχυρές αντιοξειδωτικές ιδιότητες, οι οποίες προστατεύουν τα κύτταρα από τις βλάβες των ελευθέρων ριζών.</a:t>
            </a:r>
          </a:p>
          <a:p>
            <a:pPr>
              <a:buFont typeface="Arial"/>
              <a:buChar char="•"/>
            </a:pPr>
            <a:r>
              <a:rPr lang="el-GR" b="1" dirty="0" err="1"/>
              <a:t>Λυκοπένιο</a:t>
            </a:r>
            <a:r>
              <a:rPr lang="el-GR" b="1" dirty="0"/>
              <a:t> (</a:t>
            </a:r>
            <a:r>
              <a:rPr lang="el-GR" b="1" dirty="0" err="1"/>
              <a:t>Lycopene</a:t>
            </a:r>
            <a:r>
              <a:rPr lang="el-GR" b="1" dirty="0"/>
              <a:t>)</a:t>
            </a:r>
            <a:r>
              <a:rPr lang="el-GR" dirty="0"/>
              <a:t>: Παρουσιάζεται κυρίως στις ντομάτες, τις πιπεριές και το καρπούζι, και έχει ισχυρές αντιοξειδωτικές ιδιότητες.</a:t>
            </a:r>
          </a:p>
          <a:p>
            <a:pPr>
              <a:buFont typeface="Arial"/>
              <a:buChar char="•"/>
            </a:pPr>
            <a:r>
              <a:rPr lang="el-GR" b="1" dirty="0" err="1"/>
              <a:t>Λουτεΐνη</a:t>
            </a:r>
            <a:r>
              <a:rPr lang="el-GR" b="1" dirty="0"/>
              <a:t> και </a:t>
            </a:r>
            <a:r>
              <a:rPr lang="el-GR" b="1" dirty="0" err="1"/>
              <a:t>Ζεαξανθίνη</a:t>
            </a:r>
            <a:r>
              <a:rPr lang="el-GR" dirty="0"/>
              <a:t>: Παρουσιάζονται σε πράσινα φυλλώδη λαχανικά (π.χ., σπανάκι, μπρόκολο) και είναι γνωστά για τη βοήθειά τους στην υγεία των ματιών.</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590518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err="1" smtClean="0"/>
              <a:t>Καροτενοειδή</a:t>
            </a:r>
            <a:endParaRPr lang="el-GR" dirty="0" smtClean="0"/>
          </a:p>
          <a:p>
            <a:r>
              <a:rPr lang="el-GR" dirty="0"/>
              <a:t>Τα </a:t>
            </a:r>
            <a:r>
              <a:rPr lang="el-GR" dirty="0" err="1"/>
              <a:t>καροτενοειδή</a:t>
            </a:r>
            <a:r>
              <a:rPr lang="el-GR" dirty="0"/>
              <a:t> χρησιμοποιούνται επίσης ως </a:t>
            </a:r>
            <a:r>
              <a:rPr lang="el-GR" b="1" dirty="0"/>
              <a:t>φυσικές χρωστικές τροφίμων</a:t>
            </a:r>
            <a:r>
              <a:rPr lang="el-GR" dirty="0"/>
              <a:t>. Χρησιμοποιούνται σε προϊόντα όπως:</a:t>
            </a:r>
          </a:p>
          <a:p>
            <a:pPr>
              <a:buFont typeface="Arial"/>
              <a:buChar char="•"/>
            </a:pPr>
            <a:r>
              <a:rPr lang="el-GR" b="1" dirty="0"/>
              <a:t>Χυμοί</a:t>
            </a:r>
            <a:r>
              <a:rPr lang="el-GR" dirty="0"/>
              <a:t> (π.χ., χυμός πορτοκαλιού ή καρότου).</a:t>
            </a:r>
          </a:p>
          <a:p>
            <a:pPr>
              <a:buFont typeface="Arial"/>
              <a:buChar char="•"/>
            </a:pPr>
            <a:r>
              <a:rPr lang="el-GR" b="1" dirty="0"/>
              <a:t>Γλυκά και ζαχαρώδη προϊόντα</a:t>
            </a:r>
            <a:r>
              <a:rPr lang="el-GR" dirty="0"/>
              <a:t>.</a:t>
            </a:r>
          </a:p>
          <a:p>
            <a:pPr>
              <a:buFont typeface="Arial"/>
              <a:buChar char="•"/>
            </a:pPr>
            <a:r>
              <a:rPr lang="el-GR" b="1" dirty="0"/>
              <a:t>Αναψυκτικά και ποτά</a:t>
            </a:r>
            <a:r>
              <a:rPr lang="el-GR" dirty="0"/>
              <a:t>.</a:t>
            </a:r>
          </a:p>
          <a:p>
            <a:pPr>
              <a:buFont typeface="Arial"/>
              <a:buChar char="•"/>
            </a:pPr>
            <a:r>
              <a:rPr lang="el-GR" b="1" dirty="0"/>
              <a:t>Βιομηχανία καλλυντικών</a:t>
            </a:r>
            <a:r>
              <a:rPr lang="el-GR" dirty="0"/>
              <a:t> για την παρασκευή προϊόντων με αντιοξειδωτικές και προστατευτικές ιδιότητες για το δέρμα.</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2498414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err="1" smtClean="0"/>
              <a:t>Καροτενοειδή</a:t>
            </a:r>
            <a:endParaRPr lang="el-GR" dirty="0" smtClean="0"/>
          </a:p>
          <a:p>
            <a:r>
              <a:rPr lang="el-GR" dirty="0"/>
              <a:t>Οι χρωστικές που προέρχονται από τα </a:t>
            </a:r>
            <a:r>
              <a:rPr lang="el-GR" dirty="0" err="1"/>
              <a:t>καροτενοειδή</a:t>
            </a:r>
            <a:r>
              <a:rPr lang="el-GR" dirty="0"/>
              <a:t>, όπως το βήτα-καροτένιο, αναγνωρίζονται στην Ε.Ε. με τους κωδικούς </a:t>
            </a:r>
            <a:r>
              <a:rPr lang="el-GR" b="1" dirty="0"/>
              <a:t>E160a</a:t>
            </a:r>
            <a:r>
              <a:rPr lang="el-GR" dirty="0"/>
              <a:t> (</a:t>
            </a:r>
            <a:r>
              <a:rPr lang="el-GR" dirty="0" err="1"/>
              <a:t>καροτενοειδή</a:t>
            </a:r>
            <a:r>
              <a:rPr lang="el-GR" dirty="0"/>
              <a:t>), </a:t>
            </a:r>
            <a:r>
              <a:rPr lang="el-GR" b="1" dirty="0"/>
              <a:t>E160c</a:t>
            </a:r>
            <a:r>
              <a:rPr lang="el-GR" dirty="0"/>
              <a:t> (</a:t>
            </a:r>
            <a:r>
              <a:rPr lang="el-GR" dirty="0" err="1"/>
              <a:t>λυκοπένιο</a:t>
            </a:r>
            <a:r>
              <a:rPr lang="el-GR" dirty="0"/>
              <a:t>) και άλλους ανάλογα με το είδος της χρωστικής.</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07563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err="1" smtClean="0"/>
              <a:t>Φαινολικές</a:t>
            </a:r>
            <a:r>
              <a:rPr lang="el-GR" dirty="0" smtClean="0"/>
              <a:t> ενώσεις</a:t>
            </a:r>
          </a:p>
          <a:p>
            <a:r>
              <a:rPr lang="el-GR" dirty="0"/>
              <a:t>Οι </a:t>
            </a:r>
            <a:r>
              <a:rPr lang="el-GR" b="1" dirty="0" err="1"/>
              <a:t>φαινολικές</a:t>
            </a:r>
            <a:r>
              <a:rPr lang="el-GR" b="1" dirty="0"/>
              <a:t> ενώσεις</a:t>
            </a:r>
            <a:r>
              <a:rPr lang="el-GR" dirty="0"/>
              <a:t> είναι μια μεγάλη ομάδα φυσικών οργανικών ενώσεων που περιέχουν τουλάχιστον ένα </a:t>
            </a:r>
            <a:r>
              <a:rPr lang="el-GR" b="1" dirty="0" err="1"/>
              <a:t>υδροξυλική</a:t>
            </a:r>
            <a:r>
              <a:rPr lang="el-GR" b="1" dirty="0"/>
              <a:t> ομάδα (-OH)</a:t>
            </a:r>
            <a:r>
              <a:rPr lang="el-GR" dirty="0"/>
              <a:t> δεσμευμένη σε ένα αρωματικό δακτύλιο (όπως το βενζόλιο). Αυτές οι ενώσεις βρίσκονται σε διάφορα φυτά και παρέχουν πολλές σημαντικές ιδιότητες, τόσο σε βιολογικό όσο και σε διατροφικό επίπεδο.</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881401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err="1" smtClean="0"/>
              <a:t>Φαινολικές</a:t>
            </a:r>
            <a:r>
              <a:rPr lang="el-GR" dirty="0" smtClean="0"/>
              <a:t> ενώσεις</a:t>
            </a:r>
          </a:p>
          <a:p>
            <a:r>
              <a:rPr lang="el-GR" dirty="0"/>
              <a:t>Οι </a:t>
            </a:r>
            <a:r>
              <a:rPr lang="el-GR" dirty="0" err="1"/>
              <a:t>φαινολικές</a:t>
            </a:r>
            <a:r>
              <a:rPr lang="el-GR" dirty="0"/>
              <a:t> ενώσεις μπορούν να χωριστούν σε διάφορες κατηγορίες με βάση τη δομή τους και τις χημικές τους ιδιότητες:</a:t>
            </a:r>
          </a:p>
          <a:p>
            <a:pPr>
              <a:buFont typeface="+mj-lt"/>
              <a:buAutoNum type="arabicPeriod"/>
            </a:pPr>
            <a:r>
              <a:rPr lang="el-GR" b="1" dirty="0"/>
              <a:t>Απλές </a:t>
            </a:r>
            <a:r>
              <a:rPr lang="el-GR" b="1" dirty="0" err="1"/>
              <a:t>Φαινολικές</a:t>
            </a:r>
            <a:r>
              <a:rPr lang="el-GR" b="1" dirty="0"/>
              <a:t> Ενώσεις</a:t>
            </a:r>
            <a:r>
              <a:rPr lang="el-GR" dirty="0"/>
              <a:t>: Αυτές περιλαμβάνουν το πιο απλό μόριο φαινόλης, όπου ο </a:t>
            </a:r>
            <a:r>
              <a:rPr lang="el-GR" dirty="0" err="1"/>
              <a:t>βενζολικός</a:t>
            </a:r>
            <a:r>
              <a:rPr lang="el-GR" dirty="0"/>
              <a:t> δακτύλιος είναι δεσμευμένος με μία μόνο </a:t>
            </a:r>
            <a:r>
              <a:rPr lang="el-GR" dirty="0" err="1"/>
              <a:t>υδροξυλική</a:t>
            </a:r>
            <a:r>
              <a:rPr lang="el-GR" dirty="0"/>
              <a:t> ομάδα. Ορισμένα παραδείγματα είναι:</a:t>
            </a:r>
          </a:p>
          <a:p>
            <a:pPr marL="742950" lvl="1" indent="-285750">
              <a:buFont typeface="+mj-lt"/>
              <a:buAutoNum type="arabicPeriod"/>
            </a:pPr>
            <a:r>
              <a:rPr lang="el-GR" b="1" dirty="0"/>
              <a:t>Φαινόλη</a:t>
            </a:r>
            <a:r>
              <a:rPr lang="el-GR" dirty="0"/>
              <a:t> (ή φαινόλη): Μια απλή ένωση που χρησιμοποιείται σε διάφορες βιομηχανικές και φαρμακευτικές εφαρμογές.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4290518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7500" lnSpcReduction="20000"/>
          </a:bodyPr>
          <a:lstStyle/>
          <a:p>
            <a:r>
              <a:rPr lang="el-GR" dirty="0" err="1" smtClean="0"/>
              <a:t>Φαινολικές</a:t>
            </a:r>
            <a:r>
              <a:rPr lang="el-GR" dirty="0" smtClean="0"/>
              <a:t> ενώσεις</a:t>
            </a:r>
          </a:p>
          <a:p>
            <a:r>
              <a:rPr lang="el-GR" dirty="0"/>
              <a:t>Οι </a:t>
            </a:r>
            <a:r>
              <a:rPr lang="el-GR" dirty="0" err="1"/>
              <a:t>φαινολικές</a:t>
            </a:r>
            <a:r>
              <a:rPr lang="el-GR" dirty="0"/>
              <a:t> ενώσεις μπορούν να χωριστούν σε διάφορες κατηγορίες με βάση τη δομή τους και τις χημικές τους ιδιότητες:</a:t>
            </a:r>
          </a:p>
          <a:p>
            <a:r>
              <a:rPr lang="el-GR" b="1" dirty="0" err="1"/>
              <a:t>Φλαβονοειδή</a:t>
            </a:r>
            <a:r>
              <a:rPr lang="el-GR" dirty="0"/>
              <a:t>: Αυτή η μεγάλη και ευρέως διαδεδομένη ομάδα </a:t>
            </a:r>
            <a:r>
              <a:rPr lang="el-GR" dirty="0" err="1"/>
              <a:t>φαινολικών</a:t>
            </a:r>
            <a:r>
              <a:rPr lang="el-GR" dirty="0"/>
              <a:t> ενώσεων περιλαμβάνει ενώσεις με πιο περίπλοκες δομές και παίζει βασικό ρόλο στην προστασία των φυτών από το άμεσο ηλιακό φως και τα παράσιτα. Τα </a:t>
            </a:r>
            <a:r>
              <a:rPr lang="el-GR" dirty="0" err="1"/>
              <a:t>φλαβονοειδή</a:t>
            </a:r>
            <a:r>
              <a:rPr lang="el-GR" dirty="0"/>
              <a:t> παρέχουν τα χαρακτηριστικά </a:t>
            </a:r>
            <a:r>
              <a:rPr lang="el-GR" b="1" dirty="0"/>
              <a:t>κίτρινα, πορτοκαλί και κόκκινα χρώματα</a:t>
            </a:r>
            <a:r>
              <a:rPr lang="el-GR" dirty="0"/>
              <a:t> στα φυτά. Παραδείγματα περιλαμβάνουν:</a:t>
            </a:r>
          </a:p>
          <a:p>
            <a:pPr>
              <a:buFont typeface="Arial"/>
              <a:buChar char="•"/>
            </a:pPr>
            <a:r>
              <a:rPr lang="el-GR" b="1" dirty="0" err="1"/>
              <a:t>Κερασίνη</a:t>
            </a:r>
            <a:r>
              <a:rPr lang="el-GR" dirty="0"/>
              <a:t> και </a:t>
            </a:r>
            <a:r>
              <a:rPr lang="el-GR" b="1" dirty="0" err="1"/>
              <a:t>κουερκετίνη</a:t>
            </a:r>
            <a:r>
              <a:rPr lang="el-GR" dirty="0"/>
              <a:t>.</a:t>
            </a:r>
          </a:p>
          <a:p>
            <a:pPr>
              <a:buFont typeface="Arial"/>
              <a:buChar char="•"/>
            </a:pPr>
            <a:r>
              <a:rPr lang="el-GR" b="1" dirty="0" err="1"/>
              <a:t>Ανθοκυανίνες</a:t>
            </a:r>
            <a:r>
              <a:rPr lang="el-GR" dirty="0"/>
              <a:t> (υπεύθυνες για τα κόκκινα, μπλε ή μοβ χρώματα).</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2696605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r>
              <a:rPr lang="el-GR" dirty="0" err="1" smtClean="0"/>
              <a:t>Φαινολικές</a:t>
            </a:r>
            <a:r>
              <a:rPr lang="el-GR" dirty="0" smtClean="0"/>
              <a:t> ενώσεις</a:t>
            </a:r>
          </a:p>
          <a:p>
            <a:r>
              <a:rPr lang="el-GR" b="1" dirty="0" err="1"/>
              <a:t>Λιγνάνες</a:t>
            </a:r>
            <a:r>
              <a:rPr lang="el-GR" dirty="0"/>
              <a:t>: Αυτές οι ενώσεις είναι </a:t>
            </a:r>
            <a:r>
              <a:rPr lang="el-GR" dirty="0" err="1"/>
              <a:t>φαινολικές</a:t>
            </a:r>
            <a:r>
              <a:rPr lang="el-GR" dirty="0"/>
              <a:t> ενώσεις που εμφανίζονται σε διάφορα σιτηρά, σπόρους και καρπούς και έχουν επίσης αντιοξειδωτικές ιδιότητες.</a:t>
            </a:r>
          </a:p>
          <a:p>
            <a:r>
              <a:rPr lang="el-GR" b="1" dirty="0"/>
              <a:t>Τανίνες</a:t>
            </a:r>
            <a:r>
              <a:rPr lang="el-GR" dirty="0"/>
              <a:t>: Είναι μεγάλες </a:t>
            </a:r>
            <a:r>
              <a:rPr lang="el-GR" dirty="0" err="1"/>
              <a:t>φαινολικές</a:t>
            </a:r>
            <a:r>
              <a:rPr lang="el-GR" dirty="0"/>
              <a:t> ενώσεις που περιέχουν πολλές </a:t>
            </a:r>
            <a:r>
              <a:rPr lang="el-GR" dirty="0" err="1"/>
              <a:t>υδροξυλικές</a:t>
            </a:r>
            <a:r>
              <a:rPr lang="el-GR" dirty="0"/>
              <a:t> ομάδες. Βρίσκονται σε πολλά φυτά, όπως τα σταφύλια και τα μήλα, και χρησιμοποιούνται ευρέως στην παραγωγή κρασιού. Έχουν στυπτική γεύση και μπορούν να δεσμεύσουν πρωτεΐνες.</a:t>
            </a:r>
          </a:p>
          <a:p>
            <a:r>
              <a:rPr lang="el-GR" b="1" dirty="0" err="1"/>
              <a:t>Ευγενόλη</a:t>
            </a:r>
            <a:r>
              <a:rPr lang="el-GR" b="1" dirty="0"/>
              <a:t> και Καφεϊκό Οξύ</a:t>
            </a:r>
            <a:r>
              <a:rPr lang="el-GR" dirty="0"/>
              <a:t>: Αυτές οι ενώσεις είναι πιο συγκεκριμένες και βρίσκονται σε ορισμένα βότανα και μπαχαρικά (π.χ., η </a:t>
            </a:r>
            <a:r>
              <a:rPr lang="el-GR" dirty="0" err="1"/>
              <a:t>ευγενόλη</a:t>
            </a:r>
            <a:r>
              <a:rPr lang="el-GR" dirty="0"/>
              <a:t> στα γαρίφαλα).</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2230026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a:bodyPr>
          <a:lstStyle/>
          <a:p>
            <a:r>
              <a:rPr lang="el-GR" dirty="0" err="1" smtClean="0"/>
              <a:t>Φλαβονοειδή</a:t>
            </a:r>
            <a:endParaRPr lang="el-GR" dirty="0" smtClean="0"/>
          </a:p>
          <a:p>
            <a:r>
              <a:rPr lang="el-GR" dirty="0"/>
              <a:t>Τα </a:t>
            </a:r>
            <a:r>
              <a:rPr lang="el-GR" b="1" dirty="0" err="1"/>
              <a:t>φλαβονοειδή</a:t>
            </a:r>
            <a:r>
              <a:rPr lang="el-GR" dirty="0"/>
              <a:t> είναι μια ομάδα </a:t>
            </a:r>
            <a:r>
              <a:rPr lang="el-GR" dirty="0" err="1"/>
              <a:t>φαινολικών</a:t>
            </a:r>
            <a:r>
              <a:rPr lang="el-GR" dirty="0"/>
              <a:t> ενώσεων που ανήκουν στην κατηγορία των </a:t>
            </a:r>
            <a:r>
              <a:rPr lang="el-GR" b="1" dirty="0" err="1"/>
              <a:t>φαινολικών</a:t>
            </a:r>
            <a:r>
              <a:rPr lang="el-GR" b="1" dirty="0"/>
              <a:t> χρωστικών</a:t>
            </a:r>
            <a:r>
              <a:rPr lang="el-GR" dirty="0"/>
              <a:t> και βρίσκονται σε μεγάλο αριθμό φυτών, όπως φρούτα, λαχανικά, βότανα, καφέ και τσάι. Αυτές οι ενώσεις είναι υπεύθυνες για τα </a:t>
            </a:r>
            <a:r>
              <a:rPr lang="el-GR" b="1" dirty="0"/>
              <a:t>κίτρινα, πορτοκαλί και κόκκινα χρώματα</a:t>
            </a:r>
            <a:r>
              <a:rPr lang="el-GR" dirty="0"/>
              <a:t> που παρατηρούνται σε πολλά φυτά και έχουν ισχυρές </a:t>
            </a:r>
            <a:r>
              <a:rPr lang="el-GR" b="1" dirty="0"/>
              <a:t>αντιοξειδωτικές, αντιφλεγμονώδεις και </a:t>
            </a:r>
            <a:r>
              <a:rPr lang="el-GR" b="1" dirty="0" err="1"/>
              <a:t>αντιβακτηριακές</a:t>
            </a:r>
            <a:r>
              <a:rPr lang="el-GR" dirty="0"/>
              <a:t> ιδιότητες.</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996213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a:bodyPr>
          <a:lstStyle/>
          <a:p>
            <a:r>
              <a:rPr lang="el-GR" dirty="0" err="1" smtClean="0"/>
              <a:t>Φλαβονοειδή</a:t>
            </a:r>
            <a:endParaRPr lang="el-GR" dirty="0" smtClean="0"/>
          </a:p>
          <a:p>
            <a:r>
              <a:rPr lang="el-GR" b="1" dirty="0" err="1"/>
              <a:t>Φλαβόνες</a:t>
            </a:r>
            <a:r>
              <a:rPr lang="el-GR" dirty="0"/>
              <a:t>: Είναι μια υποομάδα </a:t>
            </a:r>
            <a:r>
              <a:rPr lang="el-GR" dirty="0" err="1"/>
              <a:t>φλαβονοειδών</a:t>
            </a:r>
            <a:r>
              <a:rPr lang="el-GR" dirty="0"/>
              <a:t> με χαρακτηριστική δομή και περιλαμβάνει ενώσεις όπως:</a:t>
            </a:r>
          </a:p>
          <a:p>
            <a:pPr>
              <a:buFont typeface="Arial"/>
              <a:buChar char="•"/>
            </a:pPr>
            <a:r>
              <a:rPr lang="el-GR" b="1" dirty="0" err="1"/>
              <a:t>Κουερκετίνη</a:t>
            </a:r>
            <a:r>
              <a:rPr lang="el-GR" dirty="0"/>
              <a:t>: Παρουσιάζεται σε φρούτα, λαχανικά και φυτά όπως τα μήλα, το κρεμμύδι και το σπανάκι.</a:t>
            </a:r>
          </a:p>
          <a:p>
            <a:pPr>
              <a:buFont typeface="Arial"/>
              <a:buChar char="•"/>
            </a:pPr>
            <a:r>
              <a:rPr lang="el-GR" b="1" dirty="0" err="1"/>
              <a:t>Λουτεΐνη</a:t>
            </a:r>
            <a:r>
              <a:rPr lang="el-GR" dirty="0"/>
              <a:t>: Βρίσκεται σε πράσινα φυλλώδη λαχανικά, όπως το σπανάκι, και είναι γνωστή για την προστασία της υγείας των ματιών.</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577756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Οι χρωστικές στα τρόφιμα είναι ουσίες που χρησιμοποιούνται για να προσδώσουν χρώμα στα προϊόντα, είτε για λόγους αισθητικής είτε για να υποδείξουν τη γεύση ή την ποιότητα του προϊόντος. Οι χρωστικές μπορούν να είναι φυσικές ή συνθετικές, και η χρήση τους ρυθμίζεται αυστηρά για να διασφαλιστεί η ασφάλεια των καταναλωτών.</a:t>
            </a:r>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037662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err="1" smtClean="0"/>
              <a:t>Φλαβονοειδή</a:t>
            </a:r>
            <a:endParaRPr lang="el-GR" dirty="0" smtClean="0"/>
          </a:p>
          <a:p>
            <a:r>
              <a:rPr lang="el-GR" b="1" dirty="0" err="1"/>
              <a:t>Φλαβονόλες</a:t>
            </a:r>
            <a:r>
              <a:rPr lang="el-GR" dirty="0"/>
              <a:t>: Αυτές οι ενώσεις περιλαμβάνουν </a:t>
            </a:r>
            <a:r>
              <a:rPr lang="el-GR" dirty="0" err="1"/>
              <a:t>φλαβονοειδή</a:t>
            </a:r>
            <a:r>
              <a:rPr lang="el-GR" dirty="0"/>
              <a:t> όπως:</a:t>
            </a:r>
          </a:p>
          <a:p>
            <a:pPr>
              <a:buFont typeface="Arial"/>
              <a:buChar char="•"/>
            </a:pPr>
            <a:r>
              <a:rPr lang="el-GR" b="1" dirty="0" err="1"/>
              <a:t>Κερασίνη</a:t>
            </a:r>
            <a:r>
              <a:rPr lang="el-GR" dirty="0"/>
              <a:t>: Εμφανίζεται σε φρούτα, όπως τα μήλα και τα αχλάδια, και έχει αντιοξειδωτική δράση.</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56690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err="1" smtClean="0"/>
              <a:t>Φλαβονοειδή</a:t>
            </a:r>
            <a:endParaRPr lang="el-GR" dirty="0" smtClean="0"/>
          </a:p>
          <a:p>
            <a:r>
              <a:rPr lang="el-GR" b="1" dirty="0" err="1"/>
              <a:t>Φλαβανόνες</a:t>
            </a:r>
            <a:r>
              <a:rPr lang="el-GR" dirty="0"/>
              <a:t>: Αυτή η κατηγορία περιλαμβάνει ένωση όπως η </a:t>
            </a:r>
            <a:r>
              <a:rPr lang="el-GR" b="1" dirty="0" err="1"/>
              <a:t>ναρινγκίνη</a:t>
            </a:r>
            <a:r>
              <a:rPr lang="el-GR" dirty="0"/>
              <a:t>, που βρίσκεται κυρίως στα εσπεριδοειδή (π.χ., πορτοκάλια, γκρέιπφρουτ).</a:t>
            </a:r>
          </a:p>
          <a:p>
            <a:r>
              <a:rPr lang="el-GR" b="1" dirty="0" err="1"/>
              <a:t>Ανθοκυανίνες</a:t>
            </a:r>
            <a:r>
              <a:rPr lang="el-GR" dirty="0"/>
              <a:t>: Αυτές οι </a:t>
            </a:r>
            <a:r>
              <a:rPr lang="el-GR" dirty="0" err="1"/>
              <a:t>φλαβονοειδείς</a:t>
            </a:r>
            <a:r>
              <a:rPr lang="el-GR" dirty="0"/>
              <a:t> ενώσεις είναι υπεύθυνες για τα κόκκινα, μπλε και μοβ χρώματα των φρούτων και λαχανικών. Εμφανίζονται κυρίως σε μούρα, όπως τα βατόμουρα, τα σταφύλια και οι φράουλες.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73111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err="1" smtClean="0"/>
              <a:t>Φλαβονοειδή</a:t>
            </a:r>
            <a:endParaRPr lang="el-GR" dirty="0" smtClean="0"/>
          </a:p>
          <a:p>
            <a:r>
              <a:rPr lang="el-GR" b="1" dirty="0" err="1"/>
              <a:t>Ισοφλαβόνες</a:t>
            </a:r>
            <a:r>
              <a:rPr lang="el-GR" dirty="0"/>
              <a:t>: Αυτά τα </a:t>
            </a:r>
            <a:r>
              <a:rPr lang="el-GR" dirty="0" err="1"/>
              <a:t>φλαβονοειδή</a:t>
            </a:r>
            <a:r>
              <a:rPr lang="el-GR" dirty="0"/>
              <a:t> βρίσκονται κυρίως σε όσπρια και σόγια και συνδέονται με διάφορα οφέλη για την υγεία, όπως η υποστήριξη της υγείας των οστών και τη μείωση του κινδύνου καρδιοαγγειακών παθήσεων.</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223511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10000"/>
          </a:bodyPr>
          <a:lstStyle/>
          <a:p>
            <a:r>
              <a:rPr lang="el-GR" dirty="0" err="1" smtClean="0"/>
              <a:t>Φλαβονοειδή</a:t>
            </a:r>
            <a:endParaRPr lang="el-GR" dirty="0" smtClean="0"/>
          </a:p>
          <a:p>
            <a:r>
              <a:rPr lang="el-GR" b="1" dirty="0"/>
              <a:t>Αντιοξειδωτική Δράση</a:t>
            </a:r>
            <a:r>
              <a:rPr lang="el-GR" dirty="0"/>
              <a:t>: Τα </a:t>
            </a:r>
            <a:r>
              <a:rPr lang="el-GR" dirty="0" err="1"/>
              <a:t>φλαβονοειδή</a:t>
            </a:r>
            <a:r>
              <a:rPr lang="el-GR" dirty="0"/>
              <a:t> προστατεύουν τα κύτταρα από τη ζημιά που προκαλούν οι </a:t>
            </a:r>
            <a:r>
              <a:rPr lang="el-GR" b="1" dirty="0"/>
              <a:t>ελεύθερες ρίζες</a:t>
            </a:r>
            <a:r>
              <a:rPr lang="el-GR" dirty="0"/>
              <a:t>, οι οποίες συνδέονται με τη γήρανση και την ανάπτυξη ασθενειών, όπως οι καρδιοαγγειακές παθήσεις και ο καρκίνος.</a:t>
            </a:r>
          </a:p>
          <a:p>
            <a:r>
              <a:rPr lang="el-GR" b="1" dirty="0"/>
              <a:t>Υγεία της Καρδιάς</a:t>
            </a:r>
            <a:r>
              <a:rPr lang="el-GR" dirty="0"/>
              <a:t>: Ενισχύουν την υγεία της καρδιάς μειώνοντας τη φλεγμονή, προστατεύοντας τα αγγεία και μειώνοντας τη συσσώρευση της «κακής» LDL χοληστερόλης. Ορισμένα </a:t>
            </a:r>
            <a:r>
              <a:rPr lang="el-GR" dirty="0" err="1"/>
              <a:t>φλαβονοειδή</a:t>
            </a:r>
            <a:r>
              <a:rPr lang="el-GR" dirty="0"/>
              <a:t>, όπως η </a:t>
            </a:r>
            <a:r>
              <a:rPr lang="el-GR" dirty="0" err="1"/>
              <a:t>κουερκετίνη</a:t>
            </a:r>
            <a:r>
              <a:rPr lang="el-GR" dirty="0"/>
              <a:t>, έχουν συσχετιστεί με τη μείωση της αρτηριακής πίεσης και την ενίσχυση της κυκλοφορίας του αίματος.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305435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err="1" smtClean="0"/>
              <a:t>Φλαβονοειδή</a:t>
            </a:r>
            <a:endParaRPr lang="el-GR" dirty="0" smtClean="0"/>
          </a:p>
          <a:p>
            <a:r>
              <a:rPr lang="el-GR" b="1" dirty="0"/>
              <a:t>Αντιφλεγμονώδης Δράση</a:t>
            </a:r>
            <a:r>
              <a:rPr lang="el-GR" dirty="0"/>
              <a:t>: Τα </a:t>
            </a:r>
            <a:r>
              <a:rPr lang="el-GR" dirty="0" err="1"/>
              <a:t>φλαβονοειδή</a:t>
            </a:r>
            <a:r>
              <a:rPr lang="el-GR" dirty="0"/>
              <a:t> μειώνουν τη φλεγμονή στον οργανισμό, κάτι που είναι χρήσιμο για την πρόληψη ασθενειών όπως η αρθρίτιδα, οι </a:t>
            </a:r>
            <a:r>
              <a:rPr lang="el-GR" dirty="0" err="1"/>
              <a:t>αυτοάνοσες</a:t>
            </a:r>
            <a:r>
              <a:rPr lang="el-GR" dirty="0"/>
              <a:t> διαταραχές και άλλες φλεγμονώδεις καταστάσεις.</a:t>
            </a:r>
          </a:p>
          <a:p>
            <a:r>
              <a:rPr lang="el-GR" b="1" dirty="0"/>
              <a:t>Υγεία των Ματιών</a:t>
            </a:r>
            <a:r>
              <a:rPr lang="el-GR" dirty="0"/>
              <a:t>: Η </a:t>
            </a:r>
            <a:r>
              <a:rPr lang="el-GR" dirty="0" err="1"/>
              <a:t>λουτεΐνη</a:t>
            </a:r>
            <a:r>
              <a:rPr lang="el-GR" dirty="0"/>
              <a:t> και η </a:t>
            </a:r>
            <a:r>
              <a:rPr lang="el-GR" dirty="0" err="1"/>
              <a:t>ζεαξανθίνη</a:t>
            </a:r>
            <a:r>
              <a:rPr lang="el-GR" dirty="0"/>
              <a:t>, που ανήκουν στην κατηγορία των </a:t>
            </a:r>
            <a:r>
              <a:rPr lang="el-GR" dirty="0" err="1"/>
              <a:t>φλαβονοειδών</a:t>
            </a:r>
            <a:r>
              <a:rPr lang="el-GR" dirty="0"/>
              <a:t>, προστατεύουν τα μάτια από την επιβλαβή δράση του μπλε φωτός και βοηθούν στην αποτροπή εκφυλιστικών παθήσεων του αμφιβληστροειδούς, όπως η ηλικιακή εκφύλιση της </a:t>
            </a:r>
            <a:r>
              <a:rPr lang="el-GR" dirty="0" err="1"/>
              <a:t>ωχράς</a:t>
            </a:r>
            <a:r>
              <a:rPr lang="el-GR" dirty="0"/>
              <a:t> κηλίδας.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122319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err="1" smtClean="0"/>
              <a:t>Φλαβονοειδή</a:t>
            </a:r>
            <a:endParaRPr lang="el-GR" dirty="0" smtClean="0"/>
          </a:p>
          <a:p>
            <a:r>
              <a:rPr lang="el-GR" b="1" dirty="0"/>
              <a:t>Αντικαρκινική Δράση</a:t>
            </a:r>
            <a:r>
              <a:rPr lang="el-GR" dirty="0"/>
              <a:t>: Μερικά </a:t>
            </a:r>
            <a:r>
              <a:rPr lang="el-GR" dirty="0" err="1"/>
              <a:t>φλαβονοειδή</a:t>
            </a:r>
            <a:r>
              <a:rPr lang="el-GR" dirty="0"/>
              <a:t> έχουν δείξει υπόσχεση στην καταπολέμηση του καρκίνου μέσω μηχανισμών όπως η αναστολή της ανάπτυξης καρκινικών κυττάρων και η προώθηση της απόπτωσης (κυτταρικός θάνατος) των καρκινικών κυττάρων.</a:t>
            </a:r>
          </a:p>
          <a:p>
            <a:r>
              <a:rPr lang="el-GR" b="1" dirty="0" err="1"/>
              <a:t>Νευροπροστατευτική</a:t>
            </a:r>
            <a:r>
              <a:rPr lang="el-GR" b="1" dirty="0"/>
              <a:t> Δράση</a:t>
            </a:r>
            <a:r>
              <a:rPr lang="el-GR" dirty="0"/>
              <a:t>: Έχουν επίσης διερευνηθεί για τις επιδράσεις τους στον εγκέφαλο, με κάποια </a:t>
            </a:r>
            <a:r>
              <a:rPr lang="el-GR" dirty="0" err="1"/>
              <a:t>φλαβονοειδή</a:t>
            </a:r>
            <a:r>
              <a:rPr lang="el-GR" dirty="0"/>
              <a:t> να συνδέονται με την προστασία από νευρολογικές διαταραχές, όπως η άνοια και η νόσος του </a:t>
            </a:r>
            <a:r>
              <a:rPr lang="el-GR" dirty="0" err="1"/>
              <a:t>Alzheimer</a:t>
            </a:r>
            <a:r>
              <a:rPr lang="el-GR" dirty="0"/>
              <a:t>.</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699423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7500" lnSpcReduction="20000"/>
          </a:bodyPr>
          <a:lstStyle/>
          <a:p>
            <a:r>
              <a:rPr lang="el-GR" dirty="0" err="1" smtClean="0"/>
              <a:t>Φλαβονοειδή</a:t>
            </a:r>
            <a:endParaRPr lang="el-GR" dirty="0" smtClean="0"/>
          </a:p>
          <a:p>
            <a:r>
              <a:rPr lang="el-GR" dirty="0"/>
              <a:t>Τα </a:t>
            </a:r>
            <a:r>
              <a:rPr lang="el-GR" dirty="0" err="1"/>
              <a:t>φλαβονοειδή</a:t>
            </a:r>
            <a:r>
              <a:rPr lang="el-GR" dirty="0"/>
              <a:t> βρίσκονται σε πλήθος τροφών, κυρίως φυτικής προέλευσης:</a:t>
            </a:r>
          </a:p>
          <a:p>
            <a:pPr>
              <a:buFont typeface="Arial"/>
              <a:buChar char="•"/>
            </a:pPr>
            <a:r>
              <a:rPr lang="el-GR" b="1" dirty="0"/>
              <a:t>Φρούτα</a:t>
            </a:r>
            <a:r>
              <a:rPr lang="el-GR" dirty="0"/>
              <a:t>: Μούρα (π.χ., βατόμουρα, φράουλες), μήλα, αχλάδια, εσπεριδοειδή (π.χ., πορτοκάλια, λεμόνια).</a:t>
            </a:r>
          </a:p>
          <a:p>
            <a:pPr>
              <a:buFont typeface="Arial"/>
              <a:buChar char="•"/>
            </a:pPr>
            <a:r>
              <a:rPr lang="el-GR" b="1" dirty="0"/>
              <a:t>Λαχανικά</a:t>
            </a:r>
            <a:r>
              <a:rPr lang="el-GR" dirty="0"/>
              <a:t>: Πράσινα φυλλώδη λαχανικά (όπως το σπανάκι), πιπεριές, μπρόκολο.</a:t>
            </a:r>
          </a:p>
          <a:p>
            <a:pPr>
              <a:buFont typeface="Arial"/>
              <a:buChar char="•"/>
            </a:pPr>
            <a:r>
              <a:rPr lang="el-GR" b="1" dirty="0"/>
              <a:t>Αφέψημα</a:t>
            </a:r>
            <a:r>
              <a:rPr lang="el-GR" dirty="0"/>
              <a:t>: Καφές και τσάι (ιδιαίτερα το πράσινο τσάι, το οποίο είναι πλούσιο σε </a:t>
            </a:r>
            <a:r>
              <a:rPr lang="el-GR" dirty="0" err="1"/>
              <a:t>φλαβονοειδή</a:t>
            </a:r>
            <a:r>
              <a:rPr lang="el-GR" dirty="0"/>
              <a:t>).</a:t>
            </a:r>
          </a:p>
          <a:p>
            <a:pPr>
              <a:buFont typeface="Arial"/>
              <a:buChar char="•"/>
            </a:pPr>
            <a:r>
              <a:rPr lang="el-GR" b="1" dirty="0"/>
              <a:t>Όσπρια και Σόγια</a:t>
            </a:r>
            <a:r>
              <a:rPr lang="el-GR" dirty="0"/>
              <a:t>: </a:t>
            </a:r>
            <a:r>
              <a:rPr lang="el-GR" dirty="0" err="1"/>
              <a:t>Ισοφλαβόνες</a:t>
            </a:r>
            <a:r>
              <a:rPr lang="el-GR" dirty="0"/>
              <a:t> βρίσκονται κυρίως στα όσπρια και στη σόγια.</a:t>
            </a:r>
          </a:p>
          <a:p>
            <a:pPr>
              <a:buFont typeface="Arial"/>
              <a:buChar char="•"/>
            </a:pPr>
            <a:r>
              <a:rPr lang="el-GR" b="1" dirty="0"/>
              <a:t>Κρασί</a:t>
            </a:r>
            <a:r>
              <a:rPr lang="el-GR" dirty="0"/>
              <a:t>: Το κόκκινο κρασί περιέχει </a:t>
            </a:r>
            <a:r>
              <a:rPr lang="el-GR" dirty="0" err="1"/>
              <a:t>φλαβονοειδή</a:t>
            </a:r>
            <a:r>
              <a:rPr lang="el-GR" dirty="0"/>
              <a:t>, ιδιαίτερα τις </a:t>
            </a:r>
            <a:r>
              <a:rPr lang="el-GR" dirty="0" err="1"/>
              <a:t>ανθοκυανίνες</a:t>
            </a:r>
            <a:r>
              <a:rPr lang="el-GR" dirty="0"/>
              <a:t>.</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2084025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err="1" smtClean="0"/>
              <a:t>Κατεχολ</a:t>
            </a:r>
            <a:r>
              <a:rPr lang="el-GR" dirty="0" smtClean="0"/>
              <a:t>-μελαμίνες</a:t>
            </a:r>
          </a:p>
          <a:p>
            <a:r>
              <a:rPr lang="el-GR" dirty="0"/>
              <a:t>Οι </a:t>
            </a:r>
            <a:r>
              <a:rPr lang="el-GR" b="1" dirty="0" err="1"/>
              <a:t>κατεχολ</a:t>
            </a:r>
            <a:r>
              <a:rPr lang="el-GR" b="1" dirty="0"/>
              <a:t>-μελαμίνες</a:t>
            </a:r>
            <a:r>
              <a:rPr lang="el-GR" dirty="0"/>
              <a:t> δεν αποτελούν μια κοινώς γνωστή ή ευρέως αναγνωρισμένη ομάδα χημικών ενώσεων με την ίδια ευχέρεια όπως τα </a:t>
            </a:r>
            <a:r>
              <a:rPr lang="el-GR" dirty="0" err="1"/>
              <a:t>φλαβονοειδή</a:t>
            </a:r>
            <a:r>
              <a:rPr lang="el-GR" dirty="0"/>
              <a:t> ή τα </a:t>
            </a:r>
            <a:r>
              <a:rPr lang="el-GR" dirty="0" err="1"/>
              <a:t>καροτενοειδή</a:t>
            </a:r>
            <a:r>
              <a:rPr lang="el-GR" dirty="0"/>
              <a:t>. Ωστόσο, μπορεί να αναφέρονται σε δύο διαφορετικές, αλλά σχετικές χημικές κατηγορίες: τις </a:t>
            </a:r>
            <a:r>
              <a:rPr lang="el-GR" b="1" dirty="0" err="1"/>
              <a:t>κατεχόλες</a:t>
            </a:r>
            <a:r>
              <a:rPr lang="el-GR" dirty="0"/>
              <a:t> και τις </a:t>
            </a:r>
            <a:r>
              <a:rPr lang="el-GR" b="1" dirty="0"/>
              <a:t>μελαμίνες</a:t>
            </a:r>
            <a:r>
              <a:rPr lang="el-GR" dirty="0"/>
              <a:t>, που είναι δύο διαφορετικές κατηγορίες ενώσεων, αλλά που μερικές φορές συνδέονται μεταξύ τους σε ορισμένα πλαίσια, όπως η χημεία των τροφίμων ή η περιβαλλοντική χημεία.</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776603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smtClean="0"/>
              <a:t>Τανίνες</a:t>
            </a:r>
          </a:p>
          <a:p>
            <a:r>
              <a:rPr lang="el-GR" dirty="0"/>
              <a:t>Οι </a:t>
            </a:r>
            <a:r>
              <a:rPr lang="el-GR" b="1" dirty="0"/>
              <a:t>τανίνες</a:t>
            </a:r>
            <a:r>
              <a:rPr lang="el-GR" dirty="0"/>
              <a:t> είναι μια ομάδα </a:t>
            </a:r>
            <a:r>
              <a:rPr lang="el-GR" dirty="0" err="1"/>
              <a:t>πολυφαινολικών</a:t>
            </a:r>
            <a:r>
              <a:rPr lang="el-GR" dirty="0"/>
              <a:t> ενώσεων που βρίσκονται σε πολλά φυτά, ιδιαίτερα σε φρούτα, φύλλα, σπόρους, και φλοιούς. Οι τανίνες έχουν ισχυρές </a:t>
            </a:r>
            <a:r>
              <a:rPr lang="el-GR" b="1" dirty="0"/>
              <a:t>αντιοξειδωτικές</a:t>
            </a:r>
            <a:r>
              <a:rPr lang="el-GR" dirty="0"/>
              <a:t>, </a:t>
            </a:r>
            <a:r>
              <a:rPr lang="el-GR" b="1" dirty="0"/>
              <a:t>αντιφλεγμονώδεις</a:t>
            </a:r>
            <a:r>
              <a:rPr lang="el-GR" dirty="0"/>
              <a:t>, και </a:t>
            </a:r>
            <a:r>
              <a:rPr lang="el-GR" b="1" dirty="0" err="1"/>
              <a:t>αντιβακτηριακές</a:t>
            </a:r>
            <a:r>
              <a:rPr lang="el-GR" dirty="0"/>
              <a:t> ιδιότητες και παίζουν ρόλο στην προστασία των φυτών από τα παράσιτα και τη βλάβη από την υπεριώδη ακτινοβολία. Στην ανθρώπινη διατροφή, οι τανίνες επηρεάζουν τη γεύση και την υφή των τροφίμων και των ποτών και παρέχουν διάφορα οφέλη για την υγεία.</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884536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smtClean="0"/>
              <a:t>Τανίνες</a:t>
            </a:r>
          </a:p>
          <a:p>
            <a:r>
              <a:rPr lang="el-GR" b="1" dirty="0" err="1"/>
              <a:t>Κονδενωμένες</a:t>
            </a:r>
            <a:r>
              <a:rPr lang="el-GR" b="1" dirty="0"/>
              <a:t> Τανίνες (ή </a:t>
            </a:r>
            <a:r>
              <a:rPr lang="el-GR" b="1" dirty="0" err="1"/>
              <a:t>Προανθοκυανιδίνες</a:t>
            </a:r>
            <a:r>
              <a:rPr lang="el-GR" b="1" dirty="0"/>
              <a:t>)</a:t>
            </a:r>
            <a:r>
              <a:rPr lang="el-GR" dirty="0"/>
              <a:t>:</a:t>
            </a:r>
          </a:p>
          <a:p>
            <a:pPr>
              <a:buFont typeface="Arial"/>
              <a:buChar char="•"/>
            </a:pPr>
            <a:r>
              <a:rPr lang="el-GR" dirty="0"/>
              <a:t>Αυτές οι τανίνες είναι πολυμερείς </a:t>
            </a:r>
            <a:r>
              <a:rPr lang="el-GR" dirty="0" err="1"/>
              <a:t>φαινολικές</a:t>
            </a:r>
            <a:r>
              <a:rPr lang="el-GR" dirty="0"/>
              <a:t> ενώσεις, που σχηματίζουν μεγάλες αλυσίδες και είναι λιγότερο </a:t>
            </a:r>
            <a:r>
              <a:rPr lang="el-GR" dirty="0" err="1"/>
              <a:t>υδατοδιαλυτές</a:t>
            </a:r>
            <a:r>
              <a:rPr lang="el-GR" dirty="0"/>
              <a:t> από τις </a:t>
            </a:r>
            <a:r>
              <a:rPr lang="el-GR" dirty="0" err="1"/>
              <a:t>υδρολυμένες</a:t>
            </a:r>
            <a:r>
              <a:rPr lang="el-GR" dirty="0"/>
              <a:t> τανίνες.</a:t>
            </a:r>
          </a:p>
          <a:p>
            <a:pPr>
              <a:buFont typeface="Arial"/>
              <a:buChar char="•"/>
            </a:pPr>
            <a:r>
              <a:rPr lang="el-GR" dirty="0"/>
              <a:t>Παράγονται κυρίως σε τροφές όπως τα </a:t>
            </a:r>
            <a:r>
              <a:rPr lang="el-GR" b="1" dirty="0"/>
              <a:t>σταφύλια</a:t>
            </a:r>
            <a:r>
              <a:rPr lang="el-GR" dirty="0"/>
              <a:t>, τα </a:t>
            </a:r>
            <a:r>
              <a:rPr lang="el-GR" b="1" dirty="0"/>
              <a:t>βατόμουρα</a:t>
            </a:r>
            <a:r>
              <a:rPr lang="el-GR" dirty="0"/>
              <a:t>, και άλλους καρπούς, καθώς και σε ορισμένα φυτά όπως το </a:t>
            </a:r>
            <a:r>
              <a:rPr lang="el-GR" b="1" dirty="0"/>
              <a:t>τσάι</a:t>
            </a:r>
            <a:r>
              <a:rPr lang="el-GR" dirty="0"/>
              <a:t> και το </a:t>
            </a:r>
            <a:r>
              <a:rPr lang="el-GR" b="1" dirty="0"/>
              <a:t>κρασί</a:t>
            </a:r>
            <a:r>
              <a:rPr lang="el-GR" dirty="0"/>
              <a:t>.</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800207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ΤΕΤΡΑΠΥΡΟΛΕΣ:</a:t>
            </a:r>
          </a:p>
          <a:p>
            <a:r>
              <a:rPr lang="el-GR" dirty="0" smtClean="0"/>
              <a:t>Αιμοσφαιρίνη/κόκκινο\αίμα</a:t>
            </a:r>
          </a:p>
          <a:p>
            <a:r>
              <a:rPr lang="el-GR" dirty="0" smtClean="0"/>
              <a:t>Μυοσφαιρίνη\κόκκινο\κρέας</a:t>
            </a:r>
          </a:p>
          <a:p>
            <a:r>
              <a:rPr lang="el-GR" dirty="0" smtClean="0"/>
              <a:t>Χλωροφύλλες\πράσινο\λαχανικά</a:t>
            </a:r>
          </a:p>
          <a:p>
            <a:r>
              <a:rPr lang="el-GR" dirty="0" err="1" smtClean="0"/>
              <a:t>Φυκοκυανομπιλίνες</a:t>
            </a:r>
            <a:r>
              <a:rPr lang="el-GR" dirty="0" smtClean="0"/>
              <a:t>\</a:t>
            </a:r>
            <a:r>
              <a:rPr lang="el-GR" dirty="0" err="1" smtClean="0"/>
              <a:t>μπλέ</a:t>
            </a:r>
            <a:r>
              <a:rPr lang="el-GR" dirty="0" smtClean="0"/>
              <a:t> ή κόκκινο\</a:t>
            </a:r>
            <a:r>
              <a:rPr lang="el-GR" dirty="0" err="1" smtClean="0"/>
              <a:t>κυανοβακτήρια</a:t>
            </a:r>
            <a:endParaRPr lang="el-GR" dirty="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304682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smtClean="0"/>
              <a:t>Τανίνες</a:t>
            </a:r>
          </a:p>
          <a:p>
            <a:r>
              <a:rPr lang="el-GR" b="1" dirty="0" err="1"/>
              <a:t>Υδρολυμένες</a:t>
            </a:r>
            <a:r>
              <a:rPr lang="el-GR" b="1" dirty="0"/>
              <a:t> Τανίνες</a:t>
            </a:r>
            <a:r>
              <a:rPr lang="el-GR" dirty="0"/>
              <a:t>:</a:t>
            </a:r>
          </a:p>
          <a:p>
            <a:pPr>
              <a:buFont typeface="Arial"/>
              <a:buChar char="•"/>
            </a:pPr>
            <a:r>
              <a:rPr lang="el-GR" dirty="0"/>
              <a:t>Αυτές οι τανίνες είναι συνήθως μικρότερες και πιο </a:t>
            </a:r>
            <a:r>
              <a:rPr lang="el-GR" dirty="0" err="1"/>
              <a:t>υδατοδιαλυτές</a:t>
            </a:r>
            <a:r>
              <a:rPr lang="el-GR" dirty="0"/>
              <a:t>, και αποτελούνται από </a:t>
            </a:r>
            <a:r>
              <a:rPr lang="el-GR" dirty="0" err="1"/>
              <a:t>φαινολικές</a:t>
            </a:r>
            <a:r>
              <a:rPr lang="el-GR" dirty="0"/>
              <a:t> ομάδες που μπορούν να διασπαστούν εύκολα σε νερό.</a:t>
            </a:r>
          </a:p>
          <a:p>
            <a:pPr>
              <a:buFont typeface="Arial"/>
              <a:buChar char="•"/>
            </a:pPr>
            <a:r>
              <a:rPr lang="el-GR" dirty="0"/>
              <a:t>Εμφανίζονται κυρίως σε τρόφιμα όπως τα </a:t>
            </a:r>
            <a:r>
              <a:rPr lang="el-GR" b="1" dirty="0"/>
              <a:t>σταφύλια</a:t>
            </a:r>
            <a:r>
              <a:rPr lang="el-GR" dirty="0"/>
              <a:t>, το </a:t>
            </a:r>
            <a:r>
              <a:rPr lang="el-GR" b="1" dirty="0"/>
              <a:t>τσάι</a:t>
            </a:r>
            <a:r>
              <a:rPr lang="el-GR" dirty="0"/>
              <a:t>, και τα </a:t>
            </a:r>
            <a:r>
              <a:rPr lang="el-GR" b="1" dirty="0"/>
              <a:t>καρύδια</a:t>
            </a:r>
            <a:r>
              <a:rPr lang="el-GR" dirty="0"/>
              <a:t>.</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337226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smtClean="0"/>
              <a:t>Τανίνες</a:t>
            </a:r>
          </a:p>
          <a:p>
            <a:r>
              <a:rPr lang="el-GR" b="1" dirty="0"/>
              <a:t>Γεύση</a:t>
            </a:r>
            <a:r>
              <a:rPr lang="el-GR" dirty="0"/>
              <a:t>:</a:t>
            </a:r>
          </a:p>
          <a:p>
            <a:pPr>
              <a:buFont typeface="Arial"/>
              <a:buChar char="•"/>
            </a:pPr>
            <a:r>
              <a:rPr lang="el-GR" dirty="0"/>
              <a:t>Οι τανίνες προσδίδουν </a:t>
            </a:r>
            <a:r>
              <a:rPr lang="el-GR" b="1" dirty="0"/>
              <a:t>στυπτική γεύση</a:t>
            </a:r>
            <a:r>
              <a:rPr lang="el-GR" dirty="0"/>
              <a:t> (ένα αίσθημα ξηρότητας στο στόμα) και γι' αυτό είναι πιο έντονες σε τρόφιμα και ποτά όπως το </a:t>
            </a:r>
            <a:r>
              <a:rPr lang="el-GR" b="1" dirty="0"/>
              <a:t>κόκκινο κρασί</a:t>
            </a:r>
            <a:r>
              <a:rPr lang="el-GR" dirty="0"/>
              <a:t>, το </a:t>
            </a:r>
            <a:r>
              <a:rPr lang="el-GR" b="1" dirty="0"/>
              <a:t>τσάι</a:t>
            </a:r>
            <a:r>
              <a:rPr lang="el-GR" dirty="0"/>
              <a:t>, και τα </a:t>
            </a:r>
            <a:r>
              <a:rPr lang="el-GR" b="1" dirty="0"/>
              <a:t>καρύδια</a:t>
            </a:r>
            <a:r>
              <a:rPr lang="el-GR" dirty="0"/>
              <a:t>.</a:t>
            </a:r>
          </a:p>
          <a:p>
            <a:pPr>
              <a:buFont typeface="Arial"/>
              <a:buChar char="•"/>
            </a:pPr>
            <a:r>
              <a:rPr lang="el-GR" dirty="0"/>
              <a:t>Αυτό το στυπτικό αίσθημα προέρχεται από την ικανότητα των τανινών να δεσμεύουν πρωτεΐνες και άλλα οργανικά συστατικά, επηρεάζοντας τη γεύση και την υφή του τροφίμου.</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817180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smtClean="0"/>
              <a:t>Τανίνες</a:t>
            </a:r>
          </a:p>
          <a:p>
            <a:r>
              <a:rPr lang="el-GR" b="1" dirty="0"/>
              <a:t>Αντιοξειδωτική Δράση</a:t>
            </a:r>
            <a:r>
              <a:rPr lang="el-GR" dirty="0"/>
              <a:t>:</a:t>
            </a:r>
          </a:p>
          <a:p>
            <a:pPr>
              <a:buFont typeface="Arial"/>
              <a:buChar char="•"/>
            </a:pPr>
            <a:r>
              <a:rPr lang="el-GR" dirty="0"/>
              <a:t>Οι τανίνες έχουν ισχυρές </a:t>
            </a:r>
            <a:r>
              <a:rPr lang="el-GR" b="1" dirty="0"/>
              <a:t>αντιοξειδωτικές ιδιότητες</a:t>
            </a:r>
            <a:r>
              <a:rPr lang="el-GR" dirty="0"/>
              <a:t>, που βοηθούν στην προστασία των κυττάρων από τη ζημιά που προκαλούν οι </a:t>
            </a:r>
            <a:r>
              <a:rPr lang="el-GR" b="1" dirty="0"/>
              <a:t>ελεύθερες ρίζες</a:t>
            </a:r>
            <a:r>
              <a:rPr lang="el-GR" dirty="0"/>
              <a:t>. Αυτό τις καθιστά χρήσιμες για την πρόληψη διαταραχών που σχετίζονται με το οξειδωτικό στρες, όπως ο καρκίνος, οι καρδιοαγγειακές παθήσεις και η γήρανση του δέρματος.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709398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smtClean="0"/>
              <a:t>Τανίνες</a:t>
            </a:r>
          </a:p>
          <a:p>
            <a:r>
              <a:rPr lang="el-GR" b="1" dirty="0"/>
              <a:t>Αντιφλεγμονώδης Δράση</a:t>
            </a:r>
            <a:r>
              <a:rPr lang="el-GR" dirty="0"/>
              <a:t>:</a:t>
            </a:r>
          </a:p>
          <a:p>
            <a:pPr>
              <a:buFont typeface="Arial"/>
              <a:buChar char="•"/>
            </a:pPr>
            <a:r>
              <a:rPr lang="el-GR" dirty="0"/>
              <a:t>Οι τανίνες καταπολεμούν τη φλεγμονή, η οποία σχετίζεται με πολλές χρόνιες ασθένειες όπως η </a:t>
            </a:r>
            <a:r>
              <a:rPr lang="el-GR" b="1" dirty="0"/>
              <a:t>αρθρίτιδα</a:t>
            </a:r>
            <a:r>
              <a:rPr lang="el-GR" dirty="0"/>
              <a:t> και η </a:t>
            </a:r>
            <a:r>
              <a:rPr lang="el-GR" b="1" dirty="0"/>
              <a:t>καρδιοπάθεια</a:t>
            </a:r>
            <a:r>
              <a:rPr lang="el-GR" dirty="0"/>
              <a:t>. Η αντιφλεγμονώδης δράση τους μπορεί να βοηθήσει στην ανακούφιση από πόνους και ενοχλήσεις που σχετίζονται με αυτές τις καταστάσεις.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664111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a:bodyPr>
          <a:lstStyle/>
          <a:p>
            <a:r>
              <a:rPr lang="el-GR" dirty="0" smtClean="0"/>
              <a:t>Τανίνες</a:t>
            </a:r>
          </a:p>
          <a:p>
            <a:r>
              <a:rPr lang="el-GR" b="1" dirty="0" err="1"/>
              <a:t>Αντιβακτηριακή</a:t>
            </a:r>
            <a:r>
              <a:rPr lang="el-GR" b="1" dirty="0"/>
              <a:t> και </a:t>
            </a:r>
            <a:r>
              <a:rPr lang="el-GR" b="1" dirty="0" err="1"/>
              <a:t>Αντιμυκητιακή</a:t>
            </a:r>
            <a:r>
              <a:rPr lang="el-GR" b="1" dirty="0"/>
              <a:t> Δράση</a:t>
            </a:r>
            <a:r>
              <a:rPr lang="el-GR" dirty="0"/>
              <a:t>:</a:t>
            </a:r>
          </a:p>
          <a:p>
            <a:pPr>
              <a:buFont typeface="Arial"/>
              <a:buChar char="•"/>
            </a:pPr>
            <a:r>
              <a:rPr lang="el-GR" dirty="0"/>
              <a:t>Οι τανίνες έχουν επίσης </a:t>
            </a:r>
            <a:r>
              <a:rPr lang="el-GR" b="1" dirty="0" err="1"/>
              <a:t>αντιβακτηριακές</a:t>
            </a:r>
            <a:r>
              <a:rPr lang="el-GR" dirty="0"/>
              <a:t> και </a:t>
            </a:r>
            <a:r>
              <a:rPr lang="el-GR" b="1" dirty="0" err="1"/>
              <a:t>αντιμυκητιακές</a:t>
            </a:r>
            <a:r>
              <a:rPr lang="el-GR" dirty="0"/>
              <a:t> ιδιότητες. Βοηθούν στην καταπολέμηση λοιμώξεων και στην πρόληψη της ανάπτυξης παθογόνων μικροοργανισμών στον οργανισμό. Αυτές οι ιδιότητες τις καθιστούν χρήσιμες σε παραδοσιακές θεραπείες για λοιμώξεις του στόματος και του λαιμού, αλλά και σε φαρμακευτικά σκευάσματα.</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356799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smtClean="0"/>
              <a:t>Τανίνες</a:t>
            </a:r>
          </a:p>
          <a:p>
            <a:r>
              <a:rPr lang="el-GR" b="1" dirty="0"/>
              <a:t>Στυπτικές Ιδιότητες</a:t>
            </a:r>
            <a:r>
              <a:rPr lang="el-GR" dirty="0"/>
              <a:t>:</a:t>
            </a:r>
          </a:p>
          <a:p>
            <a:pPr>
              <a:buFont typeface="Arial"/>
              <a:buChar char="•"/>
            </a:pPr>
            <a:r>
              <a:rPr lang="el-GR" dirty="0"/>
              <a:t>Οι τανίνες έχουν την ικανότητα να </a:t>
            </a:r>
            <a:r>
              <a:rPr lang="el-GR" b="1" dirty="0"/>
              <a:t>σφίγγουν</a:t>
            </a:r>
            <a:r>
              <a:rPr lang="el-GR" dirty="0"/>
              <a:t> τους ιστούς και να μειώνουν την αιμορραγία, γεγονός που τις καθιστά χρήσιμες στην παραδοσιακή ιατρική για τη θεραπεία </a:t>
            </a:r>
            <a:r>
              <a:rPr lang="el-GR" b="1" dirty="0"/>
              <a:t>τραυμάτων</a:t>
            </a:r>
            <a:r>
              <a:rPr lang="el-GR" dirty="0"/>
              <a:t> και </a:t>
            </a:r>
            <a:r>
              <a:rPr lang="el-GR" b="1" dirty="0"/>
              <a:t>εκδορών</a:t>
            </a:r>
            <a:r>
              <a:rPr lang="el-GR" dirty="0"/>
              <a:t>.</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6094141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0000" lnSpcReduction="20000"/>
          </a:bodyPr>
          <a:lstStyle/>
          <a:p>
            <a:r>
              <a:rPr lang="el-GR" dirty="0" smtClean="0"/>
              <a:t>Τανίνες</a:t>
            </a:r>
          </a:p>
          <a:p>
            <a:r>
              <a:rPr lang="el-GR" dirty="0"/>
              <a:t>Οι τανίνες υπάρχουν σε μια ποικιλία τροφίμων και ποτών. Ορισμένες από τις πιο γνωστές πηγές περιλαμβάνουν:</a:t>
            </a:r>
          </a:p>
          <a:p>
            <a:pPr>
              <a:buFont typeface="+mj-lt"/>
              <a:buAutoNum type="arabicPeriod"/>
            </a:pPr>
            <a:r>
              <a:rPr lang="el-GR" b="1" dirty="0"/>
              <a:t>Τσάι</a:t>
            </a:r>
            <a:r>
              <a:rPr lang="el-GR" dirty="0"/>
              <a:t> (κυρίως το μαύρο και το πράσινο τσάι)</a:t>
            </a:r>
          </a:p>
          <a:p>
            <a:pPr>
              <a:buFont typeface="+mj-lt"/>
              <a:buAutoNum type="arabicPeriod"/>
            </a:pPr>
            <a:r>
              <a:rPr lang="el-GR" b="1" dirty="0"/>
              <a:t>Κρασί</a:t>
            </a:r>
            <a:r>
              <a:rPr lang="el-GR" dirty="0"/>
              <a:t> (ειδικά το κόκκινο κρασί, λόγω της περιεκτικότητάς του σε φλούδες σταφυλιών)</a:t>
            </a:r>
          </a:p>
          <a:p>
            <a:pPr>
              <a:buFont typeface="+mj-lt"/>
              <a:buAutoNum type="arabicPeriod"/>
            </a:pPr>
            <a:r>
              <a:rPr lang="el-GR" b="1" dirty="0"/>
              <a:t>Φρούτα</a:t>
            </a:r>
            <a:r>
              <a:rPr lang="el-GR" dirty="0"/>
              <a:t>: Σταφύλια, βατόμουρα, φράουλες, ρόδια</a:t>
            </a:r>
          </a:p>
          <a:p>
            <a:pPr>
              <a:buFont typeface="+mj-lt"/>
              <a:buAutoNum type="arabicPeriod"/>
            </a:pPr>
            <a:r>
              <a:rPr lang="el-GR" b="1" dirty="0"/>
              <a:t>Ξηροί Καρποί</a:t>
            </a:r>
            <a:r>
              <a:rPr lang="el-GR" dirty="0"/>
              <a:t>: Καρύδια, αμύγδαλα</a:t>
            </a:r>
          </a:p>
          <a:p>
            <a:pPr>
              <a:buFont typeface="+mj-lt"/>
              <a:buAutoNum type="arabicPeriod"/>
            </a:pPr>
            <a:r>
              <a:rPr lang="el-GR" b="1" dirty="0"/>
              <a:t>Μπαχαρικά και Βότανα</a:t>
            </a:r>
            <a:r>
              <a:rPr lang="el-GR" dirty="0"/>
              <a:t>: </a:t>
            </a:r>
            <a:r>
              <a:rPr lang="el-GR" dirty="0" err="1"/>
              <a:t>Κουρκουμάς</a:t>
            </a:r>
            <a:r>
              <a:rPr lang="el-GR" dirty="0"/>
              <a:t>, κανέλα, βανίλια</a:t>
            </a:r>
          </a:p>
          <a:p>
            <a:pPr>
              <a:buFont typeface="+mj-lt"/>
              <a:buAutoNum type="arabicPeriod"/>
            </a:pPr>
            <a:r>
              <a:rPr lang="el-GR" b="1" dirty="0"/>
              <a:t>Σοκολάτα</a:t>
            </a:r>
            <a:r>
              <a:rPr lang="el-GR" dirty="0"/>
              <a:t> (ειδικά η μαύρη σοκολάτα με υψηλή περιεκτικότητα σε κακάο)</a:t>
            </a:r>
          </a:p>
          <a:p>
            <a:pPr>
              <a:buFont typeface="+mj-lt"/>
              <a:buAutoNum type="arabicPeriod"/>
            </a:pPr>
            <a:r>
              <a:rPr lang="el-GR" b="1" dirty="0"/>
              <a:t>Ξύλο και Φλοιός</a:t>
            </a:r>
            <a:r>
              <a:rPr lang="el-GR" dirty="0"/>
              <a:t>: Ορισμένα δέντρα, όπως η βελανιδιά, περιέχουν τανίνες στον φλοιό τους.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5404182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70000" lnSpcReduction="20000"/>
          </a:bodyPr>
          <a:lstStyle/>
          <a:p>
            <a:r>
              <a:rPr lang="el-GR" dirty="0" smtClean="0"/>
              <a:t>Τανίνες</a:t>
            </a:r>
          </a:p>
          <a:p>
            <a:r>
              <a:rPr lang="el-GR" dirty="0"/>
              <a:t>Οι τανίνες υπάρχουν σε μια ποικιλία τροφίμων και ποτών. Ορισμένες από τις πιο γνωστές πηγές περιλαμβάνουν:</a:t>
            </a:r>
          </a:p>
          <a:p>
            <a:pPr>
              <a:buFont typeface="+mj-lt"/>
              <a:buAutoNum type="arabicPeriod"/>
            </a:pPr>
            <a:r>
              <a:rPr lang="el-GR" b="1" dirty="0"/>
              <a:t>Τσάι</a:t>
            </a:r>
            <a:r>
              <a:rPr lang="el-GR" dirty="0"/>
              <a:t> (κυρίως το μαύρο και το πράσινο τσάι)</a:t>
            </a:r>
          </a:p>
          <a:p>
            <a:pPr>
              <a:buFont typeface="+mj-lt"/>
              <a:buAutoNum type="arabicPeriod"/>
            </a:pPr>
            <a:r>
              <a:rPr lang="el-GR" b="1" dirty="0"/>
              <a:t>Κρασί</a:t>
            </a:r>
            <a:r>
              <a:rPr lang="el-GR" dirty="0"/>
              <a:t> (ειδικά το κόκκινο κρασί, λόγω της περιεκτικότητάς του σε φλούδες σταφυλιών)</a:t>
            </a:r>
          </a:p>
          <a:p>
            <a:pPr>
              <a:buFont typeface="+mj-lt"/>
              <a:buAutoNum type="arabicPeriod"/>
            </a:pPr>
            <a:r>
              <a:rPr lang="el-GR" b="1" dirty="0"/>
              <a:t>Φρούτα</a:t>
            </a:r>
            <a:r>
              <a:rPr lang="el-GR" dirty="0"/>
              <a:t>: Σταφύλια, βατόμουρα, φράουλες, ρόδια</a:t>
            </a:r>
          </a:p>
          <a:p>
            <a:pPr>
              <a:buFont typeface="+mj-lt"/>
              <a:buAutoNum type="arabicPeriod"/>
            </a:pPr>
            <a:r>
              <a:rPr lang="el-GR" b="1" dirty="0"/>
              <a:t>Ξηροί Καρποί</a:t>
            </a:r>
            <a:r>
              <a:rPr lang="el-GR" dirty="0"/>
              <a:t>: Καρύδια, αμύγδαλα</a:t>
            </a:r>
          </a:p>
          <a:p>
            <a:pPr>
              <a:buFont typeface="+mj-lt"/>
              <a:buAutoNum type="arabicPeriod"/>
            </a:pPr>
            <a:r>
              <a:rPr lang="el-GR" b="1" dirty="0"/>
              <a:t>Μπαχαρικά και Βότανα</a:t>
            </a:r>
            <a:r>
              <a:rPr lang="el-GR" dirty="0"/>
              <a:t>: </a:t>
            </a:r>
            <a:r>
              <a:rPr lang="el-GR" dirty="0" err="1"/>
              <a:t>Κουρκουμάς</a:t>
            </a:r>
            <a:r>
              <a:rPr lang="el-GR" dirty="0"/>
              <a:t>, κανέλα, βανίλια</a:t>
            </a:r>
          </a:p>
          <a:p>
            <a:pPr>
              <a:buFont typeface="+mj-lt"/>
              <a:buAutoNum type="arabicPeriod"/>
            </a:pPr>
            <a:r>
              <a:rPr lang="el-GR" b="1" dirty="0"/>
              <a:t>Σοκολάτα</a:t>
            </a:r>
            <a:r>
              <a:rPr lang="el-GR" dirty="0"/>
              <a:t> (ειδικά η μαύρη σοκολάτα με υψηλή περιεκτικότητα σε κακάο)</a:t>
            </a:r>
          </a:p>
          <a:p>
            <a:pPr>
              <a:buFont typeface="+mj-lt"/>
              <a:buAutoNum type="arabicPeriod"/>
            </a:pPr>
            <a:r>
              <a:rPr lang="el-GR" b="1" dirty="0"/>
              <a:t>Ξύλο και Φλοιός</a:t>
            </a:r>
            <a:r>
              <a:rPr lang="el-GR" dirty="0"/>
              <a:t>: Ορισμένα δέντρα, όπως η βελανιδιά, περιέχουν τανίνες στον φλοιό τους.</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62108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ΚΑΡΟΤΕΝΟΕΙΔΗ:</a:t>
            </a:r>
          </a:p>
          <a:p>
            <a:r>
              <a:rPr lang="el-GR" dirty="0" smtClean="0"/>
              <a:t>Καροτένια\κίτρινο-κόκκινο\λαχανικά</a:t>
            </a:r>
          </a:p>
          <a:p>
            <a:r>
              <a:rPr lang="el-GR" dirty="0" smtClean="0"/>
              <a:t>Ξανθοφύλλες\κίτρινο-κόκκινο\</a:t>
            </a:r>
            <a:r>
              <a:rPr lang="el-GR" dirty="0"/>
              <a:t>λ</a:t>
            </a:r>
            <a:r>
              <a:rPr lang="el-GR" dirty="0" smtClean="0"/>
              <a:t>αχανικά</a:t>
            </a:r>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3682767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ΠΟΛΥΦΑΙΝΟΛΙΚΕΣ ΕΝΩΣΕΙΣ:</a:t>
            </a:r>
          </a:p>
          <a:p>
            <a:r>
              <a:rPr lang="el-GR" dirty="0" err="1" smtClean="0"/>
              <a:t>Φλαβονοειδή</a:t>
            </a:r>
            <a:r>
              <a:rPr lang="el-GR" dirty="0" smtClean="0"/>
              <a:t>\υποκίτρινο\</a:t>
            </a:r>
            <a:r>
              <a:rPr lang="el-GR" dirty="0" err="1" smtClean="0"/>
              <a:t>τσά</a:t>
            </a:r>
            <a:r>
              <a:rPr lang="el-GR" dirty="0" smtClean="0"/>
              <a:t>ι</a:t>
            </a:r>
          </a:p>
          <a:p>
            <a:r>
              <a:rPr lang="el-GR" dirty="0" err="1" smtClean="0"/>
              <a:t>Ανθοκυανίνες</a:t>
            </a:r>
            <a:r>
              <a:rPr lang="el-GR" dirty="0" smtClean="0"/>
              <a:t>\κόκκινο-</a:t>
            </a:r>
            <a:r>
              <a:rPr lang="el-GR" dirty="0" err="1" smtClean="0"/>
              <a:t>μπλέ</a:t>
            </a:r>
            <a:r>
              <a:rPr lang="el-GR" dirty="0" smtClean="0"/>
              <a:t>\κρασιά</a:t>
            </a:r>
          </a:p>
          <a:p>
            <a:r>
              <a:rPr lang="el-GR" dirty="0" smtClean="0"/>
              <a:t>Τανίνες\καφέ\κρασιά</a:t>
            </a:r>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292720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ΑΛΚΑΛΟΕΙΔΗ:</a:t>
            </a:r>
          </a:p>
          <a:p>
            <a:r>
              <a:rPr lang="el-GR" dirty="0" err="1" smtClean="0"/>
              <a:t>Βεταλαϊνες</a:t>
            </a:r>
            <a:r>
              <a:rPr lang="el-GR" dirty="0" smtClean="0"/>
              <a:t>\κόκκινο </a:t>
            </a:r>
            <a:r>
              <a:rPr lang="el-GR" dirty="0" err="1" smtClean="0"/>
              <a:t>βιολέ</a:t>
            </a:r>
            <a:r>
              <a:rPr lang="el-GR" dirty="0" smtClean="0"/>
              <a:t> προς κίτρινο</a:t>
            </a:r>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584966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smtClean="0"/>
              <a:t>Χλωροφύλλες</a:t>
            </a:r>
          </a:p>
          <a:p>
            <a:r>
              <a:rPr lang="el-GR" dirty="0"/>
              <a:t>Η </a:t>
            </a:r>
            <a:r>
              <a:rPr lang="el-GR" b="1" dirty="0"/>
              <a:t>χλωροφύλλη</a:t>
            </a:r>
            <a:r>
              <a:rPr lang="el-GR" dirty="0"/>
              <a:t> είναι η πράσινη χρωστική ουσία που βρίσκεται κυρίως στα φυτά και είναι υπεύθυνη για τη διαδικασία της </a:t>
            </a:r>
            <a:r>
              <a:rPr lang="el-GR" b="1" dirty="0"/>
              <a:t>φωτοσύνθεσης</a:t>
            </a:r>
            <a:r>
              <a:rPr lang="el-GR" dirty="0"/>
              <a:t>. Αυτή η διαδικασία επιτρέπει στα φυτά να μετατρέπουν την ηλιακή ενέργεια σε χημική ενέργεια, που χρησιμοποιείται για την παραγωγή τροφής. Η χλωροφύλλη απορροφά το φως κυρίως από τις μπλε και κόκκινες περιοχές του φάσματος και αντανακλά το πράσινο φως, γι' αυτό και τα φυτά φαίνονται πράσινα.</a:t>
            </a:r>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4264336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r>
              <a:rPr lang="el-GR" dirty="0" smtClean="0"/>
              <a:t>Χλωροφύλλες</a:t>
            </a:r>
          </a:p>
          <a:p>
            <a:r>
              <a:rPr lang="el-GR" dirty="0"/>
              <a:t>Η χλωροφύλλη χρησιμοποιείται και ως </a:t>
            </a:r>
            <a:r>
              <a:rPr lang="el-GR" b="1" dirty="0"/>
              <a:t>φυσική χρωστική τροφίμων</a:t>
            </a:r>
            <a:r>
              <a:rPr lang="el-GR" dirty="0"/>
              <a:t>. Στα τρόφιμα, η χλωροφύλλη μπορεί να χρησιμοποιηθεί για να προσδώσει πράσινο χρώμα, ιδιαίτερα σε προϊόντα όπως τα </a:t>
            </a:r>
            <a:r>
              <a:rPr lang="el-GR" b="1" dirty="0"/>
              <a:t>παγωτά</a:t>
            </a:r>
            <a:r>
              <a:rPr lang="el-GR" dirty="0"/>
              <a:t>, τα </a:t>
            </a:r>
            <a:r>
              <a:rPr lang="el-GR" b="1" dirty="0"/>
              <a:t>ποτά</a:t>
            </a:r>
            <a:r>
              <a:rPr lang="el-GR" dirty="0"/>
              <a:t>, τα </a:t>
            </a:r>
            <a:r>
              <a:rPr lang="el-GR" b="1" dirty="0"/>
              <a:t>ζαχαρώδη προϊόντα</a:t>
            </a:r>
            <a:r>
              <a:rPr lang="el-GR" dirty="0"/>
              <a:t> και κάποια </a:t>
            </a:r>
            <a:r>
              <a:rPr lang="el-GR" b="1" dirty="0"/>
              <a:t>καλλυντικά</a:t>
            </a:r>
            <a:r>
              <a:rPr lang="el-GR" dirty="0"/>
              <a:t>.</a:t>
            </a:r>
          </a:p>
          <a:p>
            <a:pPr>
              <a:buFont typeface="Arial"/>
              <a:buChar char="•"/>
            </a:pPr>
            <a:r>
              <a:rPr lang="el-GR" b="1" dirty="0"/>
              <a:t>Χλωροφύλλη α</a:t>
            </a:r>
            <a:r>
              <a:rPr lang="el-GR" dirty="0"/>
              <a:t> και </a:t>
            </a:r>
            <a:r>
              <a:rPr lang="el-GR" b="1" dirty="0"/>
              <a:t>χλωροφύλλη β</a:t>
            </a:r>
            <a:r>
              <a:rPr lang="el-GR" dirty="0"/>
              <a:t> χρησιμοποιούνται συχνά ως πρόσθετα τροφίμων με τους κωδικούς </a:t>
            </a:r>
            <a:r>
              <a:rPr lang="el-GR" b="1" dirty="0"/>
              <a:t>E140</a:t>
            </a:r>
            <a:r>
              <a:rPr lang="el-GR" dirty="0"/>
              <a:t> και </a:t>
            </a:r>
            <a:r>
              <a:rPr lang="el-GR" b="1" dirty="0"/>
              <a:t>E141</a:t>
            </a:r>
            <a:r>
              <a:rPr lang="el-GR" dirty="0"/>
              <a:t> στην Ευρωπαϊκή Ένωση, ανάλογα με τον τύπο.</a:t>
            </a:r>
          </a:p>
          <a:p>
            <a:pPr marL="742950" lvl="1" indent="-285750">
              <a:buFont typeface="Arial"/>
              <a:buChar char="•"/>
            </a:pPr>
            <a:r>
              <a:rPr lang="el-GR" b="1" dirty="0"/>
              <a:t>E140</a:t>
            </a:r>
            <a:r>
              <a:rPr lang="el-GR" dirty="0"/>
              <a:t>: Χλωροφύλλη από φυτικά εκχυλίσματα.</a:t>
            </a:r>
          </a:p>
          <a:p>
            <a:pPr marL="742950" lvl="1" indent="-285750">
              <a:buFont typeface="Arial"/>
              <a:buChar char="•"/>
            </a:pPr>
            <a:r>
              <a:rPr lang="el-GR" b="1" dirty="0"/>
              <a:t>E141</a:t>
            </a:r>
            <a:r>
              <a:rPr lang="el-GR" dirty="0"/>
              <a:t>: Συγκρίσιμη χρωστική που προκύπτει από τη σύνθεση της χλωροφύλλης και είναι πιο σταθερή.</a:t>
            </a:r>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65014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err="1" smtClean="0"/>
              <a:t>Καροτενοειδή</a:t>
            </a:r>
            <a:endParaRPr lang="el-GR" dirty="0" smtClean="0"/>
          </a:p>
          <a:p>
            <a:r>
              <a:rPr lang="el-GR" dirty="0"/>
              <a:t>Τα </a:t>
            </a:r>
            <a:r>
              <a:rPr lang="el-GR" b="1" dirty="0" err="1"/>
              <a:t>καροτενοειδή</a:t>
            </a:r>
            <a:r>
              <a:rPr lang="el-GR" dirty="0"/>
              <a:t> είναι μια ομάδα φυσικών χρωστικών ουσιών που ανήκουν στην οικογένεια των </a:t>
            </a:r>
            <a:r>
              <a:rPr lang="el-GR" b="1" dirty="0"/>
              <a:t>φαινολών</a:t>
            </a:r>
            <a:r>
              <a:rPr lang="el-GR" dirty="0"/>
              <a:t> και βρίσκονται σε πολλά φρούτα, λαχανικά και φυτά. Αυτές οι ουσίες είναι υπεύθυνες για τα έντονα πορτοκαλί, κόκκινα και κίτρινα χρώματα που παρατηρούνται σε προϊόντα όπως τα καρότα, οι ντομάτες, τα φρούτα όπως το πεπόνι και οι πιπεριές.</a:t>
            </a:r>
            <a:endParaRPr lang="el-GR" dirty="0" smtClean="0"/>
          </a:p>
          <a:p>
            <a:endParaRPr lang="el-GR" dirty="0" smtClean="0"/>
          </a:p>
        </p:txBody>
      </p:sp>
      <p:sp>
        <p:nvSpPr>
          <p:cNvPr id="3" name="Τίτλος 2"/>
          <p:cNvSpPr>
            <a:spLocks noGrp="1"/>
          </p:cNvSpPr>
          <p:nvPr>
            <p:ph type="title"/>
          </p:nvPr>
        </p:nvSpPr>
        <p:spPr/>
        <p:txBody>
          <a:bodyPr>
            <a:normAutofit fontScale="90000"/>
          </a:bodyPr>
          <a:lstStyle/>
          <a:p>
            <a:r>
              <a:rPr lang="el-GR" dirty="0"/>
              <a:t>ΧΡΩΣΤΙΚΕΣ ΤΡΟΦΙΜΩΝ</a:t>
            </a:r>
            <a:br>
              <a:rPr lang="el-GR" dirty="0"/>
            </a:br>
            <a:endParaRPr lang="el-GR" dirty="0"/>
          </a:p>
        </p:txBody>
      </p:sp>
    </p:spTree>
    <p:extLst>
      <p:ext uri="{BB962C8B-B14F-4D97-AF65-F5344CB8AC3E}">
        <p14:creationId xmlns:p14="http://schemas.microsoft.com/office/powerpoint/2010/main" val="19797576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121</TotalTime>
  <Words>2213</Words>
  <Application>Microsoft Office PowerPoint</Application>
  <PresentationFormat>Προβολή στην οθόνη (4:3)</PresentationFormat>
  <Paragraphs>170</Paragraphs>
  <Slides>37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37</vt:i4>
      </vt:variant>
    </vt:vector>
  </HeadingPairs>
  <TitlesOfParts>
    <vt:vector size="38" baseType="lpstr">
      <vt:lpstr>Κυματομορφή</vt:lpstr>
      <vt:lpstr>ΦΥΣΙΚΟΧΗΜΕΙΑ ΤΡΟΦΙΜΩΝ</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lpstr>ΧΡΩΣΤΙΚΕΣ ΤΡΟΦΙΜΩΝ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ΦΥΣΙΚΟΧΗΜΕΙΑ ΤΡΟΦΙΜΩΝ</dc:title>
  <dc:creator>Δημήτρης</dc:creator>
  <cp:lastModifiedBy>Δημήτρης</cp:lastModifiedBy>
  <cp:revision>6</cp:revision>
  <dcterms:created xsi:type="dcterms:W3CDTF">2025-01-07T09:39:44Z</dcterms:created>
  <dcterms:modified xsi:type="dcterms:W3CDTF">2025-01-07T11:41:38Z</dcterms:modified>
</cp:coreProperties>
</file>