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67" r:id="rId8"/>
    <p:sldId id="268" r:id="rId9"/>
    <p:sldId id="273" r:id="rId10"/>
    <p:sldId id="269" r:id="rId11"/>
    <p:sldId id="270" r:id="rId12"/>
    <p:sldId id="263" r:id="rId13"/>
    <p:sldId id="271" r:id="rId14"/>
    <p:sldId id="292" r:id="rId15"/>
    <p:sldId id="259" r:id="rId16"/>
    <p:sldId id="261" r:id="rId17"/>
    <p:sldId id="262" r:id="rId18"/>
    <p:sldId id="260" r:id="rId19"/>
    <p:sldId id="274" r:id="rId20"/>
    <p:sldId id="276" r:id="rId21"/>
    <p:sldId id="278" r:id="rId22"/>
    <p:sldId id="277" r:id="rId23"/>
    <p:sldId id="275" r:id="rId24"/>
    <p:sldId id="272" r:id="rId25"/>
    <p:sldId id="280" r:id="rId26"/>
    <p:sldId id="281" r:id="rId27"/>
    <p:sldId id="279" r:id="rId28"/>
    <p:sldId id="283" r:id="rId29"/>
    <p:sldId id="284" r:id="rId30"/>
    <p:sldId id="285" r:id="rId31"/>
    <p:sldId id="289" r:id="rId32"/>
    <p:sldId id="287" r:id="rId33"/>
    <p:sldId id="288" r:id="rId34"/>
    <p:sldId id="290" r:id="rId35"/>
    <p:sldId id="282" r:id="rId36"/>
    <p:sldId id="291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08" autoAdjust="0"/>
  </p:normalViewPr>
  <p:slideViewPr>
    <p:cSldViewPr>
      <p:cViewPr>
        <p:scale>
          <a:sx n="66" d="100"/>
          <a:sy n="66" d="100"/>
        </p:scale>
        <p:origin x="-168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08A422-BEE4-4FCA-BB6F-AF58D65EFAAB}" type="datetimeFigureOut">
              <a:rPr lang="el-GR" smtClean="0"/>
              <a:pPr/>
              <a:t>14/11/2024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F448CB-E515-4864-AA56-99229DB8E8F5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F%85%CF%81%CE%AE%CE%BD%CE%B1%CF%82_(%CE%B2%CE%B9%CE%BF%CE%BB%CE%BF%CE%B3%CE%AF%CE%B1_%CE%BA%CF%85%CF%84%CF%84%CE%AC%CF%81%CE%BF%CF%85)" TargetMode="External"/><Relationship Id="rId2" Type="http://schemas.openxmlformats.org/officeDocument/2006/relationships/hyperlink" Target="https://el.wikipedia.org/wiki/%CE%9A%CF%8D%CF%84%CF%84%CE%B1%CF%81%CE%B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l.wikipedia.org/wiki/%CE%91%CF%81%CE%BA%CF%84%CE%B9%CE%BA%CF%8C%CE%BB%CE%B5%CE%BE%CE%B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2%CF%8C%CF%84%CE%B1%CE%BD%CE%B1" TargetMode="External"/><Relationship Id="rId2" Type="http://schemas.openxmlformats.org/officeDocument/2006/relationships/hyperlink" Target="https://www.healthview.gr/75909/sex-ayta-einai-ta-4-afrodisiaka-votana-poy-anevazoyn-ti-limpinto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2"/>
                </a:solidFill>
              </a:rPr>
              <a:t>Εισαγωγή στη Φαρμακολογία</a:t>
            </a:r>
            <a:endParaRPr lang="el-GR" dirty="0">
              <a:solidFill>
                <a:schemeClr val="bg2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3000372"/>
            <a:ext cx="7786742" cy="171451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2"/>
                </a:solidFill>
              </a:rPr>
              <a:t>Τι είναι φάρμακο</a:t>
            </a:r>
            <a:r>
              <a:rPr lang="en-US" sz="2400" b="1" dirty="0" smtClean="0">
                <a:solidFill>
                  <a:schemeClr val="bg2"/>
                </a:solidFill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2"/>
                </a:solidFill>
              </a:rPr>
              <a:t>Πως αλληλεπιδρά με τον </a:t>
            </a:r>
            <a:r>
              <a:rPr lang="en-US" sz="2400" b="1" dirty="0" smtClean="0">
                <a:solidFill>
                  <a:schemeClr val="bg2"/>
                </a:solidFill>
              </a:rPr>
              <a:t>    </a:t>
            </a:r>
            <a:r>
              <a:rPr lang="el-GR" sz="2400" b="1" dirty="0" smtClean="0">
                <a:solidFill>
                  <a:schemeClr val="bg2"/>
                </a:solidFill>
              </a:rPr>
              <a:t>ανθρώπινο οργανισμό</a:t>
            </a:r>
            <a:r>
              <a:rPr lang="en-US" sz="2400" b="1" dirty="0" smtClean="0">
                <a:solidFill>
                  <a:schemeClr val="bg2"/>
                </a:solidFill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2"/>
                </a:solidFill>
              </a:rPr>
              <a:t>Ποιοι παράγ</a:t>
            </a:r>
            <a:r>
              <a:rPr lang="el-GR" sz="2400" b="1" dirty="0">
                <a:solidFill>
                  <a:schemeClr val="bg2"/>
                </a:solidFill>
              </a:rPr>
              <a:t>ο</a:t>
            </a:r>
            <a:r>
              <a:rPr lang="el-GR" sz="2400" b="1" dirty="0" smtClean="0">
                <a:solidFill>
                  <a:schemeClr val="bg2"/>
                </a:solidFill>
              </a:rPr>
              <a:t>ντες επηρεάζουν τη δράση του</a:t>
            </a:r>
            <a:r>
              <a:rPr lang="en-US" sz="2400" b="1" dirty="0" smtClean="0">
                <a:solidFill>
                  <a:schemeClr val="bg2"/>
                </a:solidFill>
              </a:rPr>
              <a:t>;</a:t>
            </a:r>
            <a:endParaRPr lang="en-US" sz="2400" b="1" dirty="0">
              <a:solidFill>
                <a:schemeClr val="bg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l-GR" dirty="0" smtClean="0"/>
              <a:t>     Τα φάρμακα χωρίζονται σε εσωτερικής ή εξωτερικής χρήσης και περιέχουν τις δραστικές ουσίες και τα έκδοχα. </a:t>
            </a:r>
            <a:endParaRPr lang="el-GR" dirty="0"/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     Ουσία , είναι κάθε ύλη, που ανεξάρτητα από την προέλευσή της ταξινομείται σε διάφορες κατηγορίες. </a:t>
            </a:r>
          </a:p>
          <a:p>
            <a:pPr algn="just">
              <a:buNone/>
            </a:pPr>
            <a:endParaRPr lang="el-GR" dirty="0"/>
          </a:p>
          <a:p>
            <a:pPr algn="just"/>
            <a:r>
              <a:rPr lang="el-GR" dirty="0" smtClean="0"/>
              <a:t> ανθρώπινη: πχ αίμα ή παράγωγα ανθρώπινου αίματος </a:t>
            </a:r>
            <a:endParaRPr lang="el-GR" dirty="0"/>
          </a:p>
          <a:p>
            <a:pPr algn="just"/>
            <a:r>
              <a:rPr lang="el-GR" dirty="0" smtClean="0"/>
              <a:t>Ζωική: πχ μικρόβια, τμήματα οργάνων, ζωικές εκροές, τοξίνες </a:t>
            </a:r>
          </a:p>
          <a:p>
            <a:pPr algn="just"/>
            <a:r>
              <a:rPr lang="el-GR" dirty="0" smtClean="0"/>
              <a:t>Φυτική: φυτικές εκκρίσεις, εκχυλίσματα</a:t>
            </a:r>
          </a:p>
          <a:p>
            <a:pPr algn="just"/>
            <a:r>
              <a:rPr lang="el-GR" dirty="0" smtClean="0"/>
              <a:t> χημική: όπως είναι τα χημικά στοιχεία, χημικές ύλες που υπάρχουν στην φύση και χημικά προϊόντα που δημιουργούνται κατόπιν χημικής μετατροπής ή σύνθεσης.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r>
              <a:rPr lang="el-GR" sz="2800" b="1" dirty="0" smtClean="0"/>
              <a:t>Δραστική ουσία</a:t>
            </a:r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endParaRPr lang="el-GR" sz="2000" dirty="0"/>
          </a:p>
          <a:p>
            <a:pPr algn="just">
              <a:buNone/>
            </a:pPr>
            <a:r>
              <a:rPr lang="el-GR" sz="2000" dirty="0" smtClean="0"/>
              <a:t>κάθε ουσία ή μίγμα ουσιών που συμβάλλει στην παραγωγή ενός φαρμάκου και η οποία, όταν χρησιμοποιείται στην παρασκευή του, γίνεται ενεργό συστατικό του εν λόγω προϊόντος που πρόκειται να ασκήσει φαρμακολογική, ανοσολογική ή μεταβολική δράση ώστε να λάβει χώρα η αποκατάσταση ,διόρθωση ή τροποποίηση των φυσιολογικών λειτουργιών ή να γίνει ιατρική διάγνωση</a:t>
            </a:r>
          </a:p>
          <a:p>
            <a:pPr algn="just">
              <a:buNone/>
            </a:pPr>
            <a:endParaRPr lang="el-GR" sz="2000" dirty="0"/>
          </a:p>
          <a:p>
            <a:pPr algn="just">
              <a:buNone/>
            </a:pPr>
            <a:endParaRPr lang="el-GR" sz="2000" dirty="0" smtClean="0"/>
          </a:p>
          <a:p>
            <a:pPr algn="just">
              <a:buNone/>
            </a:pPr>
            <a:endParaRPr lang="el-GR" sz="2000" dirty="0"/>
          </a:p>
          <a:p>
            <a:pPr algn="just">
              <a:buNone/>
            </a:pPr>
            <a:r>
              <a:rPr lang="el-GR" sz="2800" b="1" dirty="0" smtClean="0"/>
              <a:t> Έκδοχα </a:t>
            </a:r>
          </a:p>
          <a:p>
            <a:pPr algn="just">
              <a:buNone/>
            </a:pPr>
            <a:endParaRPr lang="el-GR" sz="2000" dirty="0"/>
          </a:p>
          <a:p>
            <a:pPr algn="just">
              <a:buNone/>
            </a:pPr>
            <a:r>
              <a:rPr lang="el-GR" sz="2000" dirty="0" smtClean="0"/>
              <a:t>Αποτελούν ουσίες </a:t>
            </a:r>
            <a:r>
              <a:rPr lang="el-GR" sz="2000" dirty="0"/>
              <a:t>χωρίς φαρμακευτική δράση, οι οποίες προστίθενται στις διάφορες φαρμακομορφές με σκοπό τη βελτίωση κάποιου χαρακτηριστικού τους (χρώση, αφή, οσμή, όψη, γεύση) ή να βοηθήσουν στην καλύτερη απορρόφηση, κατανομή, διάλυση και δράση της δραστικής </a:t>
            </a:r>
            <a:r>
              <a:rPr lang="el-GR" sz="2000" dirty="0" smtClean="0"/>
              <a:t>ουσίας. Είναι απολύτως απαραίτητα για την τελική μορφή του προϊόντος αλλά και για την χημική του σταθερότητα</a:t>
            </a:r>
            <a:endParaRPr lang="el-G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06896" y="186376"/>
            <a:ext cx="8229600" cy="1514432"/>
          </a:xfrm>
        </p:spPr>
        <p:txBody>
          <a:bodyPr/>
          <a:lstStyle/>
          <a:p>
            <a:r>
              <a:rPr lang="el-GR" dirty="0" smtClean="0"/>
              <a:t>Χορήγηση των φαρμάκων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    Τα </a:t>
            </a:r>
            <a:r>
              <a:rPr lang="el-GR" dirty="0"/>
              <a:t>φάρμακα μπορούν να χορηγηθούν από τις </a:t>
            </a:r>
            <a:r>
              <a:rPr lang="el-GR" dirty="0" smtClean="0"/>
              <a:t>εξής οδούς:</a:t>
            </a:r>
          </a:p>
          <a:p>
            <a:pPr>
              <a:buNone/>
            </a:pPr>
            <a:endParaRPr lang="el-GR" dirty="0"/>
          </a:p>
          <a:p>
            <a:r>
              <a:rPr lang="el-GR" dirty="0"/>
              <a:t>Στόμα (εισπνοές ή κατάποση)</a:t>
            </a:r>
          </a:p>
          <a:p>
            <a:r>
              <a:rPr lang="el-GR" dirty="0"/>
              <a:t>Ορθό</a:t>
            </a:r>
          </a:p>
          <a:p>
            <a:r>
              <a:rPr lang="el-GR" dirty="0"/>
              <a:t>Μύτη (εισπνοές)</a:t>
            </a:r>
          </a:p>
          <a:p>
            <a:r>
              <a:rPr lang="el-GR" dirty="0"/>
              <a:t>Αυτί</a:t>
            </a:r>
          </a:p>
          <a:p>
            <a:r>
              <a:rPr lang="el-GR" dirty="0"/>
              <a:t>Δέρμα (επάλειψη)</a:t>
            </a:r>
          </a:p>
          <a:p>
            <a:r>
              <a:rPr lang="el-GR" dirty="0"/>
              <a:t>Μάτι</a:t>
            </a:r>
          </a:p>
          <a:p>
            <a:r>
              <a:rPr lang="el-GR" dirty="0"/>
              <a:t>Ενέσιμες μορφές (υποδόρια, ενδομυϊκά ή ενδοφλέβια χορήγηση)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el-GR" dirty="0" smtClean="0"/>
              <a:t>Φαρμακοτεχνικές </a:t>
            </a:r>
            <a:r>
              <a:rPr lang="el-GR" dirty="0" smtClean="0"/>
              <a:t>Μορφές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Δισκία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Κάψουλες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Υπόθετα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Εναιωρήματα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Απλά διαλύματα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Σιρόπια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Βάμματα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Ενέσιμα δ/τα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Οφθαλμικά δ/τα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Αλοιφές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Εμπλουτισμένα αυτοκόλλητα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Εισπνεόμενα</a:t>
            </a:r>
          </a:p>
          <a:p>
            <a:pPr marL="514350" indent="-514350"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332656"/>
            <a:ext cx="8604448" cy="576064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000" b="1" dirty="0" smtClean="0"/>
          </a:p>
          <a:p>
            <a:pPr algn="just">
              <a:buNone/>
            </a:pPr>
            <a:r>
              <a:rPr lang="el-GR" sz="2000" b="1" dirty="0" smtClean="0"/>
              <a:t>Μορφές </a:t>
            </a:r>
            <a:r>
              <a:rPr lang="el-GR" sz="2000" b="1" dirty="0" smtClean="0"/>
              <a:t>δόσης</a:t>
            </a:r>
          </a:p>
          <a:p>
            <a:pPr algn="just">
              <a:buNone/>
            </a:pPr>
            <a:endParaRPr lang="el-GR" sz="2000" b="1" dirty="0" smtClean="0"/>
          </a:p>
          <a:p>
            <a:pPr algn="just">
              <a:buNone/>
            </a:pPr>
            <a:r>
              <a:rPr lang="el-GR" sz="2000" b="1" dirty="0" smtClean="0"/>
              <a:t> 1. Εφάπαξ δόση… εφάπαξ, για να δράσει σε ένα χρονικό διάστημα εντός του οποίου δεν πρέπει να χορηγηθεί εκ νέου</a:t>
            </a:r>
          </a:p>
          <a:p>
            <a:pPr algn="just">
              <a:buNone/>
            </a:pPr>
            <a:r>
              <a:rPr lang="el-GR" sz="2000" b="1" dirty="0" smtClean="0"/>
              <a:t> 2. Ημερήσια δόση… Το ποσόν του φαρμάκου που δύναται να χορηγηθεί κατά την διάρκεια του 24ωρου κατανεμημένο σε μικρότερα ποσά </a:t>
            </a:r>
          </a:p>
          <a:p>
            <a:pPr algn="just">
              <a:buNone/>
            </a:pPr>
            <a:r>
              <a:rPr lang="el-GR" sz="2000" b="1" dirty="0" smtClean="0"/>
              <a:t>3. Δόση κορεσμού… Η μέγιστη δυνατή δόση χορηγούμενη ποικιλοτρόπως ώστε να επιτευχθεί ικανή πυκνότητα στο αίμα προς επίτευξη επιθυμητού αποτελέσματος </a:t>
            </a:r>
          </a:p>
          <a:p>
            <a:pPr algn="just">
              <a:buNone/>
            </a:pPr>
            <a:r>
              <a:rPr lang="el-GR" sz="2000" b="1" dirty="0" smtClean="0"/>
              <a:t>4. Δόση συντήρησης… Ποσότητα φαρμάκου ώστε να παραμείνει σταθερά η πυκνότητά του στο αίμα δηλ. η στάθμη κορεσμού. Η δόση συντήρησης εξαρτάται από την ποσότητα και τον ρυθμό αποβολής του φαρμάκου</a:t>
            </a:r>
          </a:p>
          <a:p>
            <a:pPr algn="just">
              <a:buNone/>
            </a:pPr>
            <a:r>
              <a:rPr lang="el-GR" sz="2000" b="1" dirty="0" smtClean="0"/>
              <a:t> 5. Ελάχιστη δόση… Το μικρότερο ποσό φαρμάκου που μπορεί να προκαλέσει θεραπευτικό αποτέλεσμα</a:t>
            </a:r>
            <a:endParaRPr lang="el-GR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u="sng" dirty="0"/>
              <a:t>Φ</a:t>
            </a:r>
            <a:r>
              <a:rPr lang="el-GR" u="sng" dirty="0" smtClean="0"/>
              <a:t>αρμακολογία</a:t>
            </a:r>
            <a:endParaRPr lang="el-GR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Η επίδραση των φαρμάκων στο ανθρώπινο σώμα</a:t>
            </a:r>
            <a:r>
              <a:rPr lang="en-US" dirty="0" smtClean="0"/>
              <a:t> </a:t>
            </a:r>
            <a:r>
              <a:rPr lang="el-GR" dirty="0" smtClean="0"/>
              <a:t>ονομάζεται </a:t>
            </a:r>
            <a:r>
              <a:rPr lang="el-GR" b="1" dirty="0" smtClean="0">
                <a:solidFill>
                  <a:srgbClr val="FF0000"/>
                </a:solidFill>
              </a:rPr>
              <a:t>φαρμακοδυναμική</a:t>
            </a:r>
            <a:r>
              <a:rPr lang="el-GR" dirty="0" smtClean="0"/>
              <a:t> ενώ η πορεία του</a:t>
            </a:r>
            <a:r>
              <a:rPr lang="en-US" dirty="0" smtClean="0"/>
              <a:t> </a:t>
            </a:r>
            <a:r>
              <a:rPr lang="el-GR" dirty="0" smtClean="0"/>
              <a:t>φαρμάκου εντός του ανθρωπίνου σώματος ονομάζεται </a:t>
            </a:r>
            <a:r>
              <a:rPr lang="el-GR" b="1" dirty="0" err="1" smtClean="0">
                <a:solidFill>
                  <a:srgbClr val="FF0000"/>
                </a:solidFill>
              </a:rPr>
              <a:t>φαρμακοκινητική</a:t>
            </a:r>
            <a:r>
              <a:rPr lang="el-GR" dirty="0" smtClean="0"/>
              <a:t>. 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The_relationship_between_Pharmacokinetics_and_Pharmacodynam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u="sng" dirty="0" smtClean="0"/>
              <a:t>Φαρμακολογία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Φαρμακοκινητική:</a:t>
            </a:r>
          </a:p>
          <a:p>
            <a:pPr algn="just">
              <a:buNone/>
            </a:pPr>
            <a:r>
              <a:rPr lang="el-GR" sz="2400" dirty="0"/>
              <a:t> </a:t>
            </a:r>
            <a:r>
              <a:rPr lang="el-GR" sz="2400" dirty="0" smtClean="0"/>
              <a:t>    Η </a:t>
            </a:r>
            <a:r>
              <a:rPr lang="el-GR" sz="2400" b="1" dirty="0" smtClean="0"/>
              <a:t>φαρμακοκινητική</a:t>
            </a:r>
            <a:r>
              <a:rPr lang="el-GR" sz="2400" dirty="0" smtClean="0"/>
              <a:t>, η</a:t>
            </a:r>
            <a:r>
              <a:rPr lang="en-US" sz="2400" dirty="0" smtClean="0"/>
              <a:t> </a:t>
            </a:r>
            <a:r>
              <a:rPr lang="el-GR" sz="2400" dirty="0" smtClean="0"/>
              <a:t>οποία αποτελεί                          αναμφίβολα έναν από τους σημαντικότερους   σύγχρονους κλάδους της φαρμακολογίας, περιγράφει κατά τρόπο ποσοτικό τις δυναμικές αυξομειώσεις της συγκέντρωσης του στο</a:t>
            </a:r>
            <a:r>
              <a:rPr lang="en-US" sz="2400" dirty="0" smtClean="0"/>
              <a:t> </a:t>
            </a:r>
            <a:r>
              <a:rPr lang="el-GR" sz="2400" dirty="0" smtClean="0"/>
              <a:t>αίμα και στους διάφορους ιστούς. </a:t>
            </a:r>
          </a:p>
          <a:p>
            <a:pPr algn="just">
              <a:buNone/>
            </a:pPr>
            <a:endParaRPr lang="el-GR" sz="2400" dirty="0"/>
          </a:p>
          <a:p>
            <a:pPr algn="just">
              <a:buNone/>
            </a:pPr>
            <a:r>
              <a:rPr lang="el-GR" sz="2400" dirty="0" smtClean="0"/>
              <a:t>     Οι δυναμικές</a:t>
            </a:r>
            <a:r>
              <a:rPr lang="en-US" sz="2400" dirty="0" smtClean="0"/>
              <a:t> </a:t>
            </a:r>
            <a:r>
              <a:rPr lang="el-GR" sz="2400" dirty="0" smtClean="0"/>
              <a:t>αυτές μεταβολές στη συγκέντρωση του φαρμάκου εκφράζονται σε συσχετισμό με τη χρονική διάρκεια από τη χορήγηση μέχρι την αποβολή του.</a:t>
            </a:r>
          </a:p>
          <a:p>
            <a:pPr algn="just"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u="sng" dirty="0" smtClean="0"/>
              <a:t>Φαρμακολογία</a:t>
            </a:r>
            <a:endParaRPr lang="el-GR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Φαρμακοδυναμική:</a:t>
            </a:r>
          </a:p>
          <a:p>
            <a:pPr algn="just">
              <a:buNone/>
            </a:pPr>
            <a:r>
              <a:rPr lang="el-GR" dirty="0"/>
              <a:t> </a:t>
            </a:r>
            <a:r>
              <a:rPr lang="el-GR" dirty="0" smtClean="0"/>
              <a:t>     Η</a:t>
            </a:r>
            <a:r>
              <a:rPr lang="el-GR" dirty="0"/>
              <a:t> </a:t>
            </a:r>
            <a:r>
              <a:rPr lang="el-GR" b="1" dirty="0"/>
              <a:t>Φαρμακοδυναμική</a:t>
            </a:r>
            <a:r>
              <a:rPr lang="el-GR" dirty="0"/>
              <a:t> αποτελεί έναν από τους κλάδους της</a:t>
            </a:r>
            <a:r>
              <a:rPr lang="el-GR" u="sng" dirty="0"/>
              <a:t> </a:t>
            </a:r>
            <a:r>
              <a:rPr lang="el-GR" u="sng" dirty="0" smtClean="0"/>
              <a:t>Φαρμακολογίας</a:t>
            </a:r>
            <a:r>
              <a:rPr lang="el-GR" dirty="0"/>
              <a:t> και ασχολείται με το μηχανισμό δράσης μίας ουσίας (ενός </a:t>
            </a:r>
            <a:r>
              <a:rPr lang="el-GR" dirty="0" smtClean="0"/>
              <a:t>φαρμάκου) </a:t>
            </a:r>
            <a:r>
              <a:rPr lang="el-GR" dirty="0"/>
              <a:t>και λιγότερο με τη δράση του φαρμάκου αυτού στον </a:t>
            </a:r>
            <a:r>
              <a:rPr lang="el-GR" dirty="0" smtClean="0"/>
              <a:t>οργανισμό. </a:t>
            </a:r>
          </a:p>
          <a:p>
            <a:pPr algn="just">
              <a:buNone/>
            </a:pPr>
            <a:r>
              <a:rPr lang="el-GR" dirty="0"/>
              <a:t> </a:t>
            </a:r>
            <a:r>
              <a:rPr lang="el-GR" dirty="0" smtClean="0"/>
              <a:t>     Το </a:t>
            </a:r>
            <a:r>
              <a:rPr lang="el-GR" dirty="0"/>
              <a:t>αντικείμενο της έγκειται στο μηχανισμό αλληλεπίδρασης της ουσίας με τα </a:t>
            </a:r>
            <a:r>
              <a:rPr lang="el-GR" dirty="0">
                <a:hlinkClick r:id="rId2" tooltip="Κύτταρο"/>
              </a:rPr>
              <a:t>κύτταρα</a:t>
            </a:r>
            <a:r>
              <a:rPr lang="el-GR" dirty="0"/>
              <a:t>-στόχους με ειδικούς υποδοχείς που βρίσκονται είτε στην κυτταρική επιφάνεια είτε στον </a:t>
            </a:r>
            <a:r>
              <a:rPr lang="el-GR" dirty="0">
                <a:hlinkClick r:id="rId3" tooltip="Πυρήνας (βιολογία κυττάρου)"/>
              </a:rPr>
              <a:t>πυρήνα</a:t>
            </a:r>
            <a:r>
              <a:rPr lang="el-GR" dirty="0"/>
              <a:t>. </a:t>
            </a:r>
          </a:p>
          <a:p>
            <a:pPr algn="just">
              <a:buNone/>
            </a:pPr>
            <a:r>
              <a:rPr lang="el-GR" dirty="0" smtClean="0"/>
              <a:t>      Σε </a:t>
            </a:r>
            <a:r>
              <a:rPr lang="el-GR" dirty="0"/>
              <a:t>κάθε περίπτωση ο σχηματισμός του συμπλέγματος φαρμάκου-υποδοχέα οδηγεί σε μια βιολογική απάντηση και το μέγεθος της απάντησης είναι ανάλογο προς το πλήθος των συμπλεγμάτων φαρμάκων-υποδοχέα δηλαδή ισχύει</a:t>
            </a:r>
            <a:r>
              <a:rPr lang="el-GR" dirty="0" smtClean="0"/>
              <a:t>: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endParaRPr lang="el-GR" dirty="0"/>
          </a:p>
          <a:p>
            <a:pPr algn="just">
              <a:buNone/>
            </a:pPr>
            <a:r>
              <a:rPr lang="el-GR" dirty="0" smtClean="0"/>
              <a:t>      Φάρμακο </a:t>
            </a:r>
            <a:r>
              <a:rPr lang="el-GR" dirty="0"/>
              <a:t>+ Υποδοχέας &lt;---&gt; Σύμπλεγμα φαρμάκου-υποδοχέα ---&gt; Βιολογική Δράση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Καμπύλη συγκέντρωσης –χρόνου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806"/>
            <a:ext cx="8229600" cy="414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φάρμακο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400" dirty="0" smtClean="0"/>
              <a:t>           Συμφώνα με τον </a:t>
            </a:r>
            <a:r>
              <a:rPr lang="en-US" sz="2400" dirty="0" smtClean="0"/>
              <a:t>WHO (World Health Organization)</a:t>
            </a:r>
            <a:r>
              <a:rPr lang="el-GR" sz="2400" dirty="0"/>
              <a:t>:</a:t>
            </a:r>
            <a:endParaRPr lang="el-GR" sz="2400" dirty="0" smtClean="0"/>
          </a:p>
          <a:p>
            <a:pPr algn="just">
              <a:buNone/>
            </a:pPr>
            <a:endParaRPr lang="el-GR" sz="2400" dirty="0"/>
          </a:p>
          <a:p>
            <a:pPr algn="just">
              <a:buNone/>
            </a:pPr>
            <a:endParaRPr lang="el-GR" sz="2400" dirty="0" smtClean="0"/>
          </a:p>
          <a:p>
            <a:pPr algn="just">
              <a:buNone/>
            </a:pPr>
            <a:r>
              <a:rPr lang="el-GR" sz="2400" dirty="0" smtClean="0"/>
              <a:t>     «Κάθε ουσία ή μίγμα ουσιών, που παράγεται, προσφέρεται προς πώληση, ή παρουσιάζεται για χρήση ...στη διάγνωση, στη θεραπεία, στον μετριασμό ή στην πρόληψη νόσου, μη φυσιολογικής φυσικής κατάστασης, ή των συμπτωμάτων τους στον άνθρωπο ή στα ζώα καθώς και για χρήση...στην αποκατάσταση, τη διόρθωση, ή τη μεταβολή οργανικών λειτουργιών στον άνθρωπο ή τα ζώα κλπ».</a:t>
            </a:r>
            <a:endParaRPr lang="el-G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u="sng" dirty="0" smtClean="0"/>
              <a:t>Φαρμακοκινητική </a:t>
            </a:r>
            <a:br>
              <a:rPr lang="el-GR" u="sng" dirty="0" smtClean="0"/>
            </a:br>
            <a:endParaRPr lang="el-GR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l-GR" dirty="0"/>
          </a:p>
          <a:p>
            <a:r>
              <a:rPr lang="el-GR" dirty="0"/>
              <a:t>Αναπαριστά τη χρονική εξέλιξη της συγκέντρωσης του φαρμάκου στο πλάσμα </a:t>
            </a:r>
            <a:endParaRPr lang="el-GR" dirty="0" smtClean="0"/>
          </a:p>
          <a:p>
            <a:pPr>
              <a:buNone/>
            </a:pPr>
            <a:endParaRPr lang="el-GR" dirty="0"/>
          </a:p>
          <a:p>
            <a:r>
              <a:rPr lang="el-GR" dirty="0"/>
              <a:t>Εξαρτάται από το ρυθμό απορρόφησης και το ρυθμό απομάκρυνσης του φαρμάκου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u="sng" dirty="0"/>
              <a:t>Φ</a:t>
            </a:r>
            <a:r>
              <a:rPr lang="el-GR" u="sng" dirty="0" smtClean="0"/>
              <a:t>αρμακοκινητική</a:t>
            </a:r>
            <a:endParaRPr lang="el-GR" u="sng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lnSpcReduction="10000"/>
          </a:bodyPr>
          <a:lstStyle/>
          <a:p>
            <a:endParaRPr lang="el-GR" sz="2400" dirty="0"/>
          </a:p>
          <a:p>
            <a:r>
              <a:rPr lang="el-GR" sz="2400" dirty="0"/>
              <a:t>Η οδός χορήγησης (από του στόματος – παρεντερική) επηρεάζει σε μεγάλο βαθμό το ρυθμό μεταβολής της συγκέντρωσης του φαρμάκου στο πλάσμα </a:t>
            </a:r>
          </a:p>
          <a:p>
            <a:r>
              <a:rPr lang="el-GR" sz="2400" dirty="0" smtClean="0"/>
              <a:t>Επηρεάζει </a:t>
            </a:r>
            <a:r>
              <a:rPr lang="el-GR" sz="2400" dirty="0"/>
              <a:t>επίσης το ρυθμό εμφάνισης μεταβολικών προϊόντων του φαρμάκου στο πλάσμα</a:t>
            </a:r>
          </a:p>
          <a:p>
            <a:endParaRPr lang="el-G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6434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l"/>
            <a:r>
              <a:rPr lang="el-GR" u="sng" dirty="0"/>
              <a:t>Φ</a:t>
            </a:r>
            <a:r>
              <a:rPr lang="el-GR" u="sng" dirty="0" smtClean="0"/>
              <a:t>αρμακοκινητική</a:t>
            </a:r>
            <a:endParaRPr lang="el-GR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400" dirty="0"/>
              <a:t> </a:t>
            </a:r>
            <a:r>
              <a:rPr lang="el-GR" sz="2400" dirty="0" smtClean="0"/>
              <a:t>    Τα θέματα της </a:t>
            </a:r>
            <a:r>
              <a:rPr lang="el-GR" sz="2400" dirty="0" err="1" smtClean="0"/>
              <a:t>φαρμακοκινητικής</a:t>
            </a:r>
            <a:r>
              <a:rPr lang="el-GR" sz="2400" dirty="0" smtClean="0"/>
              <a:t> μπορούν να συνοψιστούν με το </a:t>
            </a:r>
            <a:r>
              <a:rPr lang="el-GR" sz="2400" u="none" strike="noStrike" dirty="0" smtClean="0">
                <a:hlinkClick r:id="rId2" tooltip="Αρκτικόλεξο"/>
              </a:rPr>
              <a:t>ακρωνύμιο</a:t>
            </a:r>
            <a:r>
              <a:rPr lang="el-GR" sz="2400" b="1" dirty="0" smtClean="0"/>
              <a:t> LADME</a:t>
            </a:r>
            <a:r>
              <a:rPr lang="el-GR" sz="2400" dirty="0" smtClean="0"/>
              <a:t>:</a:t>
            </a:r>
          </a:p>
          <a:p>
            <a:r>
              <a:rPr lang="el-GR" sz="2400" dirty="0" smtClean="0"/>
              <a:t> αποδέσμευση</a:t>
            </a:r>
          </a:p>
          <a:p>
            <a:r>
              <a:rPr lang="el-GR" sz="2400" dirty="0" smtClean="0"/>
              <a:t>απορρόφηση</a:t>
            </a:r>
          </a:p>
          <a:p>
            <a:r>
              <a:rPr lang="el-GR" sz="2400" dirty="0" smtClean="0"/>
              <a:t>κατανομή</a:t>
            </a:r>
          </a:p>
          <a:p>
            <a:r>
              <a:rPr lang="el-GR" sz="2400" dirty="0" smtClean="0"/>
              <a:t>μεταβολισμός και </a:t>
            </a:r>
          </a:p>
          <a:p>
            <a:r>
              <a:rPr lang="el-GR" sz="2400" dirty="0" smtClean="0"/>
              <a:t>απέκκριση ενός δεδομένου παράγοντα από το σώμα μας.</a:t>
            </a:r>
            <a:endParaRPr lang="el-GR" sz="2400" dirty="0"/>
          </a:p>
        </p:txBody>
      </p:sp>
      <p:pic>
        <p:nvPicPr>
          <p:cNvPr id="6" name="5 - Θέση περιεχομένου" descr="illustration_korr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1714488"/>
            <a:ext cx="5143504" cy="378621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Απορρόφηση &amp; Κατανομή ενός φαρμάκου από τις διάφορες οδούς χορήγησης στη κυκλοφορία</a:t>
            </a:r>
            <a:endParaRPr lang="el-GR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2866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Διαπερατότητα κυτταρικής μεμβράνης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34701"/>
            <a:ext cx="8229600" cy="39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el-GR" dirty="0" smtClean="0"/>
          </a:p>
          <a:p>
            <a:pPr algn="just"/>
            <a:r>
              <a:rPr lang="el-GR" dirty="0" smtClean="0"/>
              <a:t>Χρόνος </a:t>
            </a:r>
            <a:r>
              <a:rPr lang="el-GR" dirty="0" err="1" smtClean="0"/>
              <a:t>ημιζωής</a:t>
            </a:r>
            <a:r>
              <a:rPr lang="el-GR" dirty="0" smtClean="0"/>
              <a:t> (ή ημίσειας ζωής) t1/2 είναι ο χρόνος που απαιτείται για τη μεταβολή της συγκέντρωσης του φαρμάκου κατά 50%</a:t>
            </a:r>
          </a:p>
          <a:p>
            <a:pPr algn="just"/>
            <a:r>
              <a:rPr lang="el-GR" dirty="0" smtClean="0"/>
              <a:t>O </a:t>
            </a:r>
            <a:r>
              <a:rPr lang="el-GR" dirty="0" smtClean="0"/>
              <a:t>t1/2 είναι αντιστρόφως ανάλογος προς την κάθαρση και ευθέως ανάλογος προς τον όγκο κατανομής</a:t>
            </a:r>
          </a:p>
          <a:p>
            <a:pPr algn="just"/>
            <a:r>
              <a:rPr lang="el-GR" dirty="0" smtClean="0"/>
              <a:t>Διάφορες </a:t>
            </a:r>
            <a:r>
              <a:rPr lang="el-GR" dirty="0" smtClean="0"/>
              <a:t>κλινικές καταστάσεις συνεπάγονται αύξηση του t1/2. Όταν ένας ασθενής πάσχει από μια διαταραχή που μεταβάλλει τον t1/2του φαρμάκου, απαιτείται προσαρμογή της δοσολογίας. Αυτό συμβαίνει γιατί η σταθερή κατάσταση επηρεάζεται από τους παράγοντες που μεταβάλλουν τον t1/2</a:t>
            </a:r>
          </a:p>
          <a:p>
            <a:pPr algn="just"/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620713"/>
            <a:ext cx="8820150" cy="5505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Κλινικές καταστάσεις που συνεπάγονται αύξηση του t1/2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Όταν η ροή του πλάσματος στους νεφρούς είναι ελαττωμένη, όπως π.χ. συμβαίνει στην καρδιακή ανεπάρκεια ή στην αιμορραγία</a:t>
            </a:r>
          </a:p>
          <a:p>
            <a:r>
              <a:rPr lang="el-GR" dirty="0" smtClean="0"/>
              <a:t>Με την ταυτόχρονη χορήγηση δεύτερου φαρμάκου, που εκτοπίζει το πρώτο από την </a:t>
            </a:r>
            <a:r>
              <a:rPr lang="el-GR" dirty="0" err="1" smtClean="0"/>
              <a:t>αλβουμίνη</a:t>
            </a:r>
            <a:r>
              <a:rPr lang="el-GR" dirty="0" smtClean="0"/>
              <a:t> και με τον τρόπο αυτό αυξάνει τον όγκο κατανομής του πρώτου φαρμάκου</a:t>
            </a:r>
          </a:p>
          <a:p>
            <a:r>
              <a:rPr lang="el-GR" dirty="0" smtClean="0"/>
              <a:t>Όταν μειώνεται η νεφρική κάθαρση, π.χ. σε νεφρική νόσο</a:t>
            </a:r>
          </a:p>
          <a:p>
            <a:r>
              <a:rPr lang="el-GR" dirty="0" smtClean="0"/>
              <a:t>Όταν μειώνεται ο μεταβολισμός, όπως συμβαίνει για παράδειγμα όταν ένα δεύτερο φάρμακο αναστέλλει τη </a:t>
            </a:r>
            <a:r>
              <a:rPr lang="el-GR" dirty="0" err="1" smtClean="0"/>
              <a:t>βιομετατροπή</a:t>
            </a:r>
            <a:r>
              <a:rPr lang="el-GR" dirty="0" smtClean="0"/>
              <a:t> του πρώτου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7775" y="2510631"/>
            <a:ext cx="66484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188640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/>
              <a:t>Υποδοχείς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Οι υποδοχείς είναι </a:t>
            </a:r>
            <a:r>
              <a:rPr lang="el-GR" sz="2000" b="1" dirty="0" smtClean="0"/>
              <a:t>εξειδικευμένα </a:t>
            </a:r>
            <a:r>
              <a:rPr lang="el-GR" sz="2000" b="1" dirty="0" err="1" smtClean="0"/>
              <a:t>μακρομόρια</a:t>
            </a:r>
            <a:r>
              <a:rPr lang="el-GR" sz="2000" b="1" dirty="0" smtClean="0"/>
              <a:t>-στόχοι, όπου προσδένεται το φάρμακο προκειμένου να ασκήσει την φαρμακολογική του δράση.</a:t>
            </a:r>
            <a:endParaRPr lang="en-US" sz="2000" b="1" dirty="0" smtClean="0"/>
          </a:p>
          <a:p>
            <a:pPr algn="just"/>
            <a:endParaRPr lang="en-US" sz="2000" b="1" dirty="0" smtClean="0"/>
          </a:p>
          <a:p>
            <a:pPr algn="just"/>
            <a:endParaRPr lang="el-GR" sz="2000" b="1" dirty="0" smtClean="0"/>
          </a:p>
          <a:p>
            <a:pPr algn="just"/>
            <a:r>
              <a:rPr lang="el-GR" sz="2000" dirty="0" smtClean="0"/>
              <a:t>Πατέρας της θεωρίας των υποδοχέων είναι ο </a:t>
            </a:r>
            <a:r>
              <a:rPr lang="el-GR" sz="2000" dirty="0" err="1" smtClean="0"/>
              <a:t>JohnNewportLangley</a:t>
            </a:r>
            <a:r>
              <a:rPr lang="el-GR" sz="2000" dirty="0" smtClean="0"/>
              <a:t>(1878). Τη θεωρία συμπλήρωσε ο </a:t>
            </a:r>
            <a:r>
              <a:rPr lang="el-GR" sz="2000" dirty="0" err="1" smtClean="0"/>
              <a:t>PaulEhrlich</a:t>
            </a:r>
            <a:r>
              <a:rPr lang="el-GR" sz="2000" dirty="0" smtClean="0"/>
              <a:t>(1905).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Τα φάρμακα, όταν συνδέονται με τον υποδοχέα, έχουν ένα βιολογικό αποτέλεσμα. Το βιολογικό αποτέλεσμα είναι ανάλογο του αριθμού των κατειλημμένων υποδοχέων. </a:t>
            </a:r>
            <a:endParaRPr lang="en-US" sz="2000" dirty="0" smtClean="0"/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ΟΣΟ το δυνατόν περισσότεροι υποδοχείς  έχουν καταληφθεί από το φάρμακο</a:t>
            </a:r>
            <a:r>
              <a:rPr lang="en-US" sz="2000" dirty="0" smtClean="0"/>
              <a:t> </a:t>
            </a:r>
            <a:r>
              <a:rPr lang="el-GR" sz="2000" dirty="0" smtClean="0"/>
              <a:t>ΤΟΣΟ μεγαλύτερο το </a:t>
            </a:r>
            <a:r>
              <a:rPr lang="el-GR" sz="2000" dirty="0" err="1" smtClean="0"/>
              <a:t>βιολογικο</a:t>
            </a:r>
            <a:r>
              <a:rPr lang="el-GR" sz="2000" dirty="0" smtClean="0"/>
              <a:t> </a:t>
            </a:r>
            <a:r>
              <a:rPr lang="el-GR" sz="2000" dirty="0" err="1" smtClean="0"/>
              <a:t>αποτελεσμα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115616" y="908720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Υποδοχείς</a:t>
            </a:r>
          </a:p>
          <a:p>
            <a:pPr algn="just"/>
            <a:endParaRPr lang="el-GR" b="1" dirty="0" smtClean="0"/>
          </a:p>
          <a:p>
            <a:pPr algn="just"/>
            <a:r>
              <a:rPr lang="el-GR" b="1" dirty="0" smtClean="0"/>
              <a:t>Οι υποδοχείς υπάρχουν φυσιολογικά σε όλα τα κύτταρα, επειδή αποτελούν το κλειδί της ενδοκυττάριας επικοινωνίας (μεταφέρουν την πληροφορία -σήμα από το ένα κύτταρο στο άλλο).</a:t>
            </a:r>
          </a:p>
          <a:p>
            <a:pPr algn="just"/>
            <a:endParaRPr lang="el-GR" b="1" dirty="0" smtClean="0"/>
          </a:p>
          <a:p>
            <a:pPr algn="just"/>
            <a:r>
              <a:rPr lang="el-GR" b="1" dirty="0" smtClean="0"/>
              <a:t>Στους ίδιους υποδοχείς που επιτελούν φυσιολογικές λειτουργίες έρχονται και συνδέονται τα φάρμακα, προκειμένου να αλλάξει η λειτουργία του βιολογικού υποστρώματος. </a:t>
            </a:r>
          </a:p>
          <a:p>
            <a:pPr algn="just"/>
            <a:endParaRPr lang="el-GR" b="1" dirty="0" smtClean="0"/>
          </a:p>
          <a:p>
            <a:pPr algn="just"/>
            <a:endParaRPr lang="el-GR" b="1" dirty="0" smtClean="0"/>
          </a:p>
          <a:p>
            <a:pPr algn="just"/>
            <a:r>
              <a:rPr lang="el-GR" b="1" dirty="0" smtClean="0"/>
              <a:t>Το φάρμακο ταιριάζει στον υποδοχέα, όπως το κλειδί στην κλειδαριά &amp;  παρουσιάζουν εκλεκτικότητα προς μια ομάδα υποδοχέων. </a:t>
            </a:r>
          </a:p>
          <a:p>
            <a:pPr algn="just"/>
            <a:endParaRPr lang="el-GR" b="1" dirty="0" smtClean="0"/>
          </a:p>
          <a:p>
            <a:pPr algn="just"/>
            <a:endParaRPr lang="el-GR" b="1" dirty="0" smtClean="0"/>
          </a:p>
          <a:p>
            <a:endParaRPr lang="el-GR" b="1" dirty="0" smtClean="0"/>
          </a:p>
          <a:p>
            <a:endParaRPr lang="el-GR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115616" y="481399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Το μέτρο της φαρμακολογικής δράσης κάποιου φαρμάκου χαρακτηρίζεται ως αποτελεσματικότητα.</a:t>
            </a:r>
            <a:endParaRPr lang="el-G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φάρμακο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el-GR" dirty="0" smtClean="0"/>
              <a:t>Αναφορές </a:t>
            </a:r>
            <a:r>
              <a:rPr lang="el-GR" dirty="0"/>
              <a:t>για την χρήση και για τις δράσεις των φαρμάκων βρίσκουμε σε πολύ παλαιά κείμενα. Η</a:t>
            </a:r>
            <a:r>
              <a:rPr lang="el-GR" b="1" dirty="0"/>
              <a:t> λέξη φάρμακο είναι κατά βάση ομηρική και σημαίνει «</a:t>
            </a:r>
            <a:r>
              <a:rPr lang="el-GR" b="1" dirty="0">
                <a:hlinkClick r:id="rId2"/>
              </a:rPr>
              <a:t>βοτάνι</a:t>
            </a:r>
            <a:r>
              <a:rPr lang="el-GR" b="1" dirty="0"/>
              <a:t>»,</a:t>
            </a:r>
            <a:r>
              <a:rPr lang="el-GR" dirty="0"/>
              <a:t> δηλαδή φυτό με κάποια βιολογική δράση</a:t>
            </a:r>
            <a:r>
              <a:rPr lang="el-GR" dirty="0" smtClean="0"/>
              <a:t>.</a:t>
            </a:r>
            <a:endParaRPr lang="en-US" dirty="0" smtClean="0"/>
          </a:p>
          <a:p>
            <a:pPr algn="just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l-GR" dirty="0" smtClean="0"/>
              <a:t>Παρόλα αυτά σήμερα δίνεται </a:t>
            </a:r>
            <a:r>
              <a:rPr lang="el-GR" dirty="0"/>
              <a:t>βαρύτητα στη παρασκευή της ουσίας και όχι εκείνης που υφίσταται αυτούσια στη </a:t>
            </a:r>
            <a:r>
              <a:rPr lang="el-GR" dirty="0" smtClean="0"/>
              <a:t>φύση</a:t>
            </a:r>
            <a:r>
              <a:rPr lang="el-GR" baseline="30000" dirty="0"/>
              <a:t> </a:t>
            </a:r>
            <a:r>
              <a:rPr lang="el-GR" dirty="0" smtClean="0"/>
              <a:t>όπως </a:t>
            </a:r>
            <a:r>
              <a:rPr lang="el-GR" dirty="0"/>
              <a:t>π.χ. τα </a:t>
            </a:r>
            <a:r>
              <a:rPr lang="el-GR" dirty="0">
                <a:hlinkClick r:id="rId3" tooltip="Βότανα"/>
              </a:rPr>
              <a:t>βότανα</a:t>
            </a:r>
            <a:r>
              <a:rPr lang="el-GR" dirty="0"/>
              <a:t>. </a:t>
            </a:r>
            <a:endParaRPr lang="el-GR" dirty="0" smtClean="0"/>
          </a:p>
          <a:p>
            <a:pPr algn="just">
              <a:buNone/>
            </a:pPr>
            <a:r>
              <a:rPr lang="el-GR" dirty="0"/>
              <a:t> </a:t>
            </a:r>
            <a:r>
              <a:rPr lang="el-GR" dirty="0" smtClean="0"/>
              <a:t>   Επίσης </a:t>
            </a:r>
            <a:r>
              <a:rPr lang="el-GR" dirty="0"/>
              <a:t>ο ορισμός αφορά ουσίες για χρήση σε ανθρώπους και ζώα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7768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33265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1" dirty="0" smtClean="0"/>
          </a:p>
          <a:p>
            <a:r>
              <a:rPr lang="el-GR" b="1" dirty="0" smtClean="0"/>
              <a:t>Αγωνιστής: Φάρμακο που αλληλεπιδρώντας με τον υποδοχέα προκαλεί βιολογικό αποτέλεσμα</a:t>
            </a:r>
          </a:p>
          <a:p>
            <a:endParaRPr lang="el-GR" b="1" dirty="0" smtClean="0"/>
          </a:p>
          <a:p>
            <a:r>
              <a:rPr lang="el-GR" b="1" dirty="0" smtClean="0"/>
              <a:t>Μερικός αγωνιστής: Φάρμακο που προκαλεί μικρότερο φαρμακολογικό αποτέλεσμα από έναν αγωνιστή</a:t>
            </a:r>
          </a:p>
          <a:p>
            <a:endParaRPr lang="el-GR" b="1" dirty="0" smtClean="0"/>
          </a:p>
          <a:p>
            <a:r>
              <a:rPr lang="el-GR" b="1" dirty="0" smtClean="0"/>
              <a:t>Ανταγωνιστής: Φάρμακο που αλληλεπιδρά με έναν υποδοχέα και εμποδίζει τη δράση ενός αγωνιστή, χωρίς να ενεργοποιεί τον υποδοχέα από μόνο του. Μπορεί να είναι αναστρέψιμος ή μη αναστρέψιμος</a:t>
            </a:r>
          </a:p>
          <a:p>
            <a:endParaRPr lang="el-GR" b="1" dirty="0" smtClean="0"/>
          </a:p>
          <a:p>
            <a:r>
              <a:rPr lang="el-GR" b="1" dirty="0" smtClean="0"/>
              <a:t>Αναστρέψιμοι ανταγωνιστές:</a:t>
            </a:r>
          </a:p>
          <a:p>
            <a:endParaRPr lang="el-GR" b="1" dirty="0" smtClean="0"/>
          </a:p>
          <a:p>
            <a:r>
              <a:rPr lang="el-GR" b="1" dirty="0" smtClean="0"/>
              <a:t>1.Συναγωνιστικοί: Αλληλεπιδρούν με τους υποδοχείς στην ίδια θέση όπου δεσμεύεται και ο αγωνιστής</a:t>
            </a:r>
          </a:p>
          <a:p>
            <a:endParaRPr lang="el-GR" b="1" dirty="0" smtClean="0"/>
          </a:p>
          <a:p>
            <a:r>
              <a:rPr lang="el-GR" b="1" dirty="0" smtClean="0"/>
              <a:t>2.Μη συναγωνιστικοί: Δεσμεύονται στον υποδοχέα σε θέση διαφορετική από τη θέση δέσμευσης του αγωνιστή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67544" y="1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ΠΟΣΟΤΙΚΕΣ ΠΑΡΑΜΕΤΡΟΙ ΣΤΗ ΦΑΡΜΑΚΟΔΥΝΑΜΙΚΗ</a:t>
            </a:r>
          </a:p>
          <a:p>
            <a:endParaRPr lang="el-GR" b="1" dirty="0" smtClean="0"/>
          </a:p>
          <a:p>
            <a:r>
              <a:rPr lang="el-GR" b="1" dirty="0" smtClean="0"/>
              <a:t>Αποτελεσματικότητα: Το μέγιστο θεραπευτικό αποτέλεσμα που προκαλείται από ένα φάρμακο</a:t>
            </a:r>
          </a:p>
          <a:p>
            <a:endParaRPr lang="el-GR" b="1" dirty="0" smtClean="0"/>
          </a:p>
          <a:p>
            <a:r>
              <a:rPr lang="el-GR" b="1" dirty="0" smtClean="0"/>
              <a:t>Ισχύς: Μέτρο της ποσότητας του φαρμάκου που απαιτείται για να προκαλέσει ένα συγκεκριμένο βιολογικό αποτέλεσμα. Όσο χαμηλότερη είναι η δόση που απαιτείται, τόσο ισχυρότερο είναι το φάρμακο</a:t>
            </a:r>
          </a:p>
          <a:p>
            <a:endParaRPr lang="el-GR" b="1" dirty="0" smtClean="0"/>
          </a:p>
          <a:p>
            <a:r>
              <a:rPr lang="el-GR" b="1" dirty="0" smtClean="0"/>
              <a:t>Μέση δραστική δόση, ED50 (</a:t>
            </a:r>
            <a:r>
              <a:rPr lang="el-GR" b="1" dirty="0" err="1" smtClean="0"/>
              <a:t>effective</a:t>
            </a:r>
            <a:r>
              <a:rPr lang="el-GR" b="1" dirty="0" smtClean="0"/>
              <a:t> </a:t>
            </a:r>
            <a:r>
              <a:rPr lang="el-GR" b="1" dirty="0" err="1" smtClean="0"/>
              <a:t>dose</a:t>
            </a:r>
            <a:r>
              <a:rPr lang="el-GR" b="1" dirty="0" smtClean="0"/>
              <a:t>): Η δόση του φαρμάκου που παράγει το 50% του μέγιστου αποτελέσματος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4984"/>
            <a:ext cx="799288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260649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Η συγκέντρωση του φαρμάκου στο αίμα είναι καλός δείκτης για το εάν έχει δοθεί η σωστή δόση για να επιφέρει ένα ικανοποιητικό θεραπευτικό αποτέλεσμα</a:t>
            </a:r>
          </a:p>
          <a:p>
            <a:endParaRPr lang="el-GR" dirty="0" smtClean="0"/>
          </a:p>
          <a:p>
            <a:r>
              <a:rPr lang="el-GR" dirty="0" smtClean="0"/>
              <a:t>Οι παράγοντες που επηρεάζουν την συγκέντρωση του φαρμάκου στο αίμα είναι: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1.Η δόση. Όσο μεγαλύτερη είναι η δόση, τόσο μεγαλύτερη θα είναι και η συγκέντρωση του φαρμάκου στο αίμα</a:t>
            </a:r>
          </a:p>
          <a:p>
            <a:endParaRPr lang="el-GR" dirty="0" smtClean="0"/>
          </a:p>
          <a:p>
            <a:r>
              <a:rPr lang="el-GR" dirty="0" smtClean="0"/>
              <a:t>2.Η οδός χορήγησης, από την οποία εξαρτάται και ο ρυθμός  απορρόφησης του φαρμάκου</a:t>
            </a:r>
          </a:p>
          <a:p>
            <a:endParaRPr lang="el-GR" dirty="0" smtClean="0"/>
          </a:p>
          <a:p>
            <a:r>
              <a:rPr lang="el-GR" dirty="0" smtClean="0"/>
              <a:t>3.Η κατανομή του φαρμάκου. Σημαντικός παράγοντας που καθορίζει τη συγκέντρωση του φαρμάκου στο αίμα, καθώς και τη δραστικότητα και τη θεραπευτική χρησιμότητα του φαρμάκου</a:t>
            </a:r>
          </a:p>
          <a:p>
            <a:endParaRPr lang="el-GR" dirty="0" smtClean="0"/>
          </a:p>
          <a:p>
            <a:r>
              <a:rPr lang="el-GR" dirty="0" smtClean="0"/>
              <a:t>4.Ο ρυθμός εξουδετέρωσης του φαρμάκου. Όσο ταχύτερα ο οργανισμός διασπάσει ή αποβάλλει ένα φάρμακο, τόσο ταχύτερα θα μειωθούν τα επίπεδά του στο αίμα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1886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ΒΑΣΙΚΕΣ ΑΡΧΕΣ ΦΑΡΜΑΚΟΔΥΝΑΜΙΚΗΣ </a:t>
            </a:r>
          </a:p>
          <a:p>
            <a:pPr algn="just"/>
            <a:r>
              <a:rPr lang="el-GR" dirty="0" smtClean="0"/>
              <a:t>Το </a:t>
            </a:r>
            <a:r>
              <a:rPr lang="el-GR" dirty="0" smtClean="0"/>
              <a:t>φάρμακο για να δράσει πρέπει πρώτα να βρεθεί μέσα στον οργανισμό, σε επαφή με τα κύτταρα-στόχους</a:t>
            </a:r>
          </a:p>
          <a:p>
            <a:pPr algn="just"/>
            <a:r>
              <a:rPr lang="el-GR" dirty="0" smtClean="0"/>
              <a:t>ΕΞΩΤΕΡΙΚΟΙ ΦΡΑΓΜΟΙ ΕΙΣΟΔΟΥ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1.Δέρμα (κερατίνη, σμήγμα) → Ισχυρός</a:t>
            </a:r>
          </a:p>
          <a:p>
            <a:pPr algn="just"/>
            <a:r>
              <a:rPr lang="el-GR" dirty="0" smtClean="0"/>
              <a:t>2.Βλεννογόνοι πεπτικού → Μικρής ισχύος</a:t>
            </a:r>
          </a:p>
          <a:p>
            <a:pPr algn="just"/>
            <a:r>
              <a:rPr lang="el-GR" dirty="0" smtClean="0"/>
              <a:t>3.Αναπνευστικός βλεννογόνος. → Μικρής ισχύος</a:t>
            </a:r>
          </a:p>
          <a:p>
            <a:pPr algn="just"/>
            <a:r>
              <a:rPr lang="el-GR" dirty="0" smtClean="0"/>
              <a:t>4.Επιπεφυκότας. → Μικρής ισχύος</a:t>
            </a:r>
          </a:p>
          <a:p>
            <a:pPr algn="just"/>
            <a:r>
              <a:rPr lang="el-GR" dirty="0" smtClean="0"/>
              <a:t>5.Βλεννογόνοι ουρογεννητικού → Ισχυρός </a:t>
            </a:r>
          </a:p>
          <a:p>
            <a:pPr algn="just"/>
            <a:r>
              <a:rPr lang="el-GR" dirty="0" smtClean="0"/>
              <a:t>Παράκαμψη των φραγμών εισόδου δημιουργεί η παρεντερική χορήγηση φαρμάκου, με ένεση (υποδόρια, ενδομυϊκά κλπ) 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323528" y="393305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ΕΣΩΤΕΡΙΚΟΙ ΦΡΑΓΜΟΙ</a:t>
            </a:r>
          </a:p>
          <a:p>
            <a:pPr algn="just"/>
            <a:r>
              <a:rPr lang="el-GR" dirty="0" smtClean="0"/>
              <a:t>1.Αιματοεγκεφαλικός.Μεταξύ τριχοειδών και νευρογλοιακών κυττάρων δεν υπάρχει ουσιαστικά </a:t>
            </a:r>
            <a:r>
              <a:rPr lang="el-GR" dirty="0" err="1" smtClean="0"/>
              <a:t>περιτριχοειδική</a:t>
            </a:r>
            <a:r>
              <a:rPr lang="el-GR" dirty="0" smtClean="0"/>
              <a:t> σχισμή. Έτσι τα φάρμακα διηθούνται δύσκολα προς τον εγκεφαλικό ιστό </a:t>
            </a:r>
          </a:p>
          <a:p>
            <a:pPr algn="just"/>
            <a:r>
              <a:rPr lang="el-GR" dirty="0" smtClean="0"/>
              <a:t>2.Αιματοπλακουντικός. Πολύ σημαντικός για την φαρμακευτικής αιτιολογίας </a:t>
            </a:r>
            <a:r>
              <a:rPr lang="el-GR" dirty="0" err="1" smtClean="0"/>
              <a:t>τερατογένεση</a:t>
            </a:r>
            <a:r>
              <a:rPr lang="el-GR" dirty="0" smtClean="0"/>
              <a:t> η οποία είναι συνήθως </a:t>
            </a:r>
            <a:r>
              <a:rPr lang="el-GR" dirty="0" err="1" smtClean="0"/>
              <a:t>δοσοεξαρτώμενη</a:t>
            </a:r>
            <a:r>
              <a:rPr lang="el-GR" dirty="0" smtClean="0"/>
              <a:t> και </a:t>
            </a:r>
            <a:r>
              <a:rPr lang="el-GR" dirty="0" err="1" smtClean="0"/>
              <a:t>χρονοεξαρτώμενη</a:t>
            </a:r>
            <a:r>
              <a:rPr lang="el-GR" dirty="0" smtClean="0"/>
              <a:t>. Ιδιαίτερα κρίσιμες οι πρώτες εβδομάδες της εγκυμοσύνης</a:t>
            </a:r>
          </a:p>
          <a:p>
            <a:pPr algn="just"/>
            <a:r>
              <a:rPr lang="el-GR" dirty="0" smtClean="0"/>
              <a:t>3.Αιματομαστικός. Όχι ιδιαίτερα ισχυρός, επηρεάζει το βρέφος κατά την περίοδο του θηλασμού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39552" y="335846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err="1" smtClean="0"/>
              <a:t>Οδοι</a:t>
            </a:r>
            <a:r>
              <a:rPr lang="en-US" dirty="0" smtClean="0"/>
              <a:t> </a:t>
            </a:r>
            <a:r>
              <a:rPr lang="el-GR" dirty="0" err="1" smtClean="0"/>
              <a:t>χορηγησης</a:t>
            </a:r>
            <a:r>
              <a:rPr lang="en-US" dirty="0" smtClean="0"/>
              <a:t> </a:t>
            </a:r>
            <a:r>
              <a:rPr lang="el-GR" dirty="0" err="1" smtClean="0"/>
              <a:t>φαρμακων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Χορήγηση από το στόμα (</a:t>
            </a:r>
            <a:r>
              <a:rPr lang="el-GR" dirty="0" err="1" smtClean="0"/>
              <a:t>per</a:t>
            </a:r>
            <a:r>
              <a:rPr lang="el-GR" dirty="0" smtClean="0"/>
              <a:t> </a:t>
            </a:r>
            <a:r>
              <a:rPr lang="el-GR" dirty="0" err="1" smtClean="0"/>
              <a:t>os</a:t>
            </a:r>
            <a:r>
              <a:rPr lang="el-GR" dirty="0" smtClean="0"/>
              <a:t>): αποτελεί τη συνηθέστερη οδό χορήγησης, αλλά και την πιο ασταθή, καθώς το φάρμακο ακολουθεί τον πιο πολύπλοκο δρόμο μέχρι τους ιστούς. Ελάχιστα φάρμακα </a:t>
            </a:r>
            <a:r>
              <a:rPr lang="el-GR" dirty="0" err="1" smtClean="0"/>
              <a:t>απορροφούνταιαπό</a:t>
            </a:r>
            <a:r>
              <a:rPr lang="el-GR" dirty="0" smtClean="0"/>
              <a:t> το στομάχι, η κύρια πύλη εισόδου του φαρμάκου στη συστηματική κυκλοφορία είναι τ </a:t>
            </a:r>
            <a:r>
              <a:rPr lang="el-GR" b="1" dirty="0" smtClean="0"/>
              <a:t>δωδεκαδάκτυλο. </a:t>
            </a:r>
            <a:endParaRPr lang="en-US" b="1" dirty="0" smtClean="0"/>
          </a:p>
          <a:p>
            <a:pPr algn="just"/>
            <a:endParaRPr lang="el-GR" b="1" dirty="0" smtClean="0"/>
          </a:p>
          <a:p>
            <a:pPr algn="just"/>
            <a:r>
              <a:rPr lang="el-GR" dirty="0" smtClean="0"/>
              <a:t>Η παρουσία τροφής επηρεάζει το χρόνο γαστρικής κένωσης, με αποτέλεσμα τα φάρμακα που καταστρέφονται σε όξινο περιβάλλον όπως π.χ. η πενικιλίνη να μην είναι διαθέσιμα για απορρόφηση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l-GR" dirty="0" smtClean="0"/>
              <a:t>. </a:t>
            </a:r>
          </a:p>
          <a:p>
            <a:pPr algn="just"/>
            <a:r>
              <a:rPr lang="el-GR" dirty="0" smtClean="0"/>
              <a:t>Η εντερική επικάλυψη των φαρμάκων τα  προστατεύει από την επίδραση του οξέος και μπορεί να προστατεύσει από γαστρικό ερεθισμό</a:t>
            </a:r>
          </a:p>
          <a:p>
            <a:pPr algn="just"/>
            <a:r>
              <a:rPr lang="el-GR" dirty="0" smtClean="0"/>
              <a:t>Με την κατάλληλη φαρμακοτεχνική μορφή η αποδέσμευση ενός φαρμάκου μπορεί να παρατείνεται κι έτσι έχουμε σκευάσματα παρατεταμένης αποδέσμευσης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Παράγοντες που επηρεάζουν την δράση των φαρμάκων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467544" y="170080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sz="3200" b="1" dirty="0" smtClean="0"/>
          </a:p>
          <a:p>
            <a:pPr marL="400050" indent="-400050" algn="just">
              <a:buFont typeface="+mj-lt"/>
              <a:buAutoNum type="romanLcPeriod"/>
            </a:pPr>
            <a:r>
              <a:rPr lang="el-GR" sz="3200" b="1" dirty="0" err="1" smtClean="0"/>
              <a:t>Αντοχή–Εθισμός</a:t>
            </a:r>
            <a:endParaRPr lang="el-GR" sz="3200" b="1" dirty="0" smtClean="0"/>
          </a:p>
          <a:p>
            <a:pPr marL="400050" indent="-400050" algn="just">
              <a:buFont typeface="+mj-lt"/>
              <a:buAutoNum type="romanLcPeriod"/>
            </a:pPr>
            <a:r>
              <a:rPr lang="el-GR" sz="3200" b="1" dirty="0" smtClean="0"/>
              <a:t>Εξάρτηση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sz="3200" b="1" dirty="0" smtClean="0"/>
              <a:t>Ανταγωνισμός και συνέργεια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sz="3200" b="1" dirty="0" smtClean="0"/>
              <a:t>Άλλοι παράγοντες  </a:t>
            </a:r>
            <a:r>
              <a:rPr lang="el-GR" sz="3200" b="1" dirty="0" err="1" smtClean="0"/>
              <a:t>οπως</a:t>
            </a:r>
            <a:r>
              <a:rPr lang="el-GR" sz="3200" b="1" dirty="0" smtClean="0"/>
              <a:t>  το </a:t>
            </a:r>
            <a:r>
              <a:rPr lang="el-GR" sz="3200" b="1" dirty="0" err="1" smtClean="0"/>
              <a:t>φυλλο</a:t>
            </a:r>
            <a:r>
              <a:rPr lang="el-GR" sz="3200" b="1" dirty="0" smtClean="0"/>
              <a:t>, το </a:t>
            </a:r>
            <a:r>
              <a:rPr lang="el-GR" sz="3200" b="1" dirty="0" err="1" smtClean="0"/>
              <a:t>βαρος</a:t>
            </a:r>
            <a:r>
              <a:rPr lang="el-GR" sz="3200" b="1" dirty="0" smtClean="0"/>
              <a:t>, η </a:t>
            </a:r>
            <a:r>
              <a:rPr lang="el-GR" sz="3200" b="1" dirty="0" err="1" smtClean="0"/>
              <a:t>καταγωγη</a:t>
            </a:r>
            <a:r>
              <a:rPr lang="el-GR" sz="3200" b="1" dirty="0" smtClean="0"/>
              <a:t>, η νεφρική </a:t>
            </a:r>
            <a:r>
              <a:rPr lang="el-GR" sz="3200" b="1" dirty="0" err="1" smtClean="0"/>
              <a:t>λειτουργια</a:t>
            </a:r>
            <a:r>
              <a:rPr lang="el-GR" sz="3200" b="1" dirty="0" smtClean="0"/>
              <a:t>, η ηπατική λειτουργία, αντιδράσεις ευαισθησίας, αλλεργία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l-GR" sz="3200" b="1" dirty="0" smtClean="0"/>
              <a:t>Αντιδράσεις τοξικότητας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Φαρμακευτική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/>
              <a:t>    Είναι η επιστήμη που ασχολείται με το φάρμακο και ο φαρμακοποιός είναι ο επιστήμονας που γνωρίζει τη σύνθεση, της ιδιότητες, της αλληλεπιδράσεις και τη χρήση των φαρμάκων.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14348" y="285728"/>
            <a:ext cx="78581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/>
              <a:t>          Φαρμακοποιία (Pharmacopoeia)</a:t>
            </a:r>
          </a:p>
          <a:p>
            <a:pPr algn="just"/>
            <a:endParaRPr lang="el-GR" sz="2400" dirty="0"/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• Η νομοθετική εξάρτηση του φαρμάκου δημιούργησε την ανάγκη υπάρξεως επίσημων προδιαγραφών, προτύπων και μεθόδων ελέγχου.</a:t>
            </a:r>
          </a:p>
          <a:p>
            <a:pPr algn="just"/>
            <a:endParaRPr lang="el-GR" sz="2400" dirty="0" smtClean="0"/>
          </a:p>
          <a:p>
            <a:pPr algn="just"/>
            <a:r>
              <a:rPr lang="el-GR" sz="2400" dirty="0" smtClean="0"/>
              <a:t> • Το επίσημο βιβλίο που εκδίδεται συνήθως υπό την εποπτεία της αντίστοιχης κυβέρνησης (Εθνική Αρχή), συντάσσεται από αρμόδια Επιτροπή αναγνωρισμένη από την Πολιτεία και περιλαμβάνει: – κατάλογο φαρμάκων αναγνωρισμένης αξίας, – τις προδιαγραφές τους, – τις μεθόδους ελέγχου και – τα πρότυπα.</a:t>
            </a:r>
          </a:p>
          <a:p>
            <a:pPr algn="just"/>
            <a:endParaRPr lang="el-G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Φαρμακοποιία (</a:t>
            </a:r>
            <a:r>
              <a:rPr lang="en-US" dirty="0" smtClean="0"/>
              <a:t>Pharmacopoeia)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 smtClean="0"/>
              <a:t>Η πρώτη επίσημη Ελληνική Φαρμακοποιία (ΕΦ Ι) κυκλοφόρησε το 1837 και γράφτηκε στα Ελληνικά και Λατινικά</a:t>
            </a:r>
            <a:endParaRPr lang="en-US" dirty="0" smtClean="0"/>
          </a:p>
          <a:p>
            <a:pPr algn="just">
              <a:buNone/>
            </a:pPr>
            <a:endParaRPr lang="en-US" dirty="0"/>
          </a:p>
          <a:p>
            <a:pPr algn="just"/>
            <a:r>
              <a:rPr lang="el-GR" dirty="0" smtClean="0"/>
              <a:t>Ήταν στην πράξη, μετάφραση της Βαυαρικής Φαρμακοποιίας.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Φαρμακοποιία (Pharmacopoeia)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Περιλάμβανε:</a:t>
            </a:r>
            <a:endParaRPr lang="en-US" dirty="0" smtClean="0"/>
          </a:p>
          <a:p>
            <a:r>
              <a:rPr lang="el-GR" dirty="0" smtClean="0"/>
              <a:t>  α΄ ύλες,</a:t>
            </a:r>
            <a:endParaRPr lang="en-US" dirty="0" smtClean="0"/>
          </a:p>
          <a:p>
            <a:r>
              <a:rPr lang="el-GR" dirty="0" smtClean="0"/>
              <a:t>  σκευάσματα, </a:t>
            </a:r>
            <a:endParaRPr lang="en-US" dirty="0" smtClean="0"/>
          </a:p>
          <a:p>
            <a:r>
              <a:rPr lang="el-GR" dirty="0" smtClean="0"/>
              <a:t> μεθόδους ελέγχου, </a:t>
            </a:r>
            <a:endParaRPr lang="en-US" dirty="0" smtClean="0"/>
          </a:p>
          <a:p>
            <a:r>
              <a:rPr lang="el-GR" dirty="0" smtClean="0"/>
              <a:t> κατάλογο δηλητηρίων και αντιδότων, </a:t>
            </a:r>
            <a:endParaRPr lang="en-US" dirty="0" smtClean="0"/>
          </a:p>
          <a:p>
            <a:r>
              <a:rPr lang="el-GR" dirty="0" smtClean="0"/>
              <a:t> ετυμολογικό λεξικό φαρμάκων </a:t>
            </a:r>
            <a:endParaRPr lang="en-US" dirty="0" smtClean="0"/>
          </a:p>
          <a:p>
            <a:r>
              <a:rPr lang="el-GR" dirty="0" smtClean="0"/>
              <a:t>και στοιχεία ελληνικών ιαματικών πηγών.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Φαρμακοποιία (Pharmacopoeia)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57366"/>
            <a:ext cx="8229600" cy="4367978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Πενήντα χρόνια αργότερα, μετά τον ορισμό αλλεπάλληλων επιτροπών, το 1974, τέθηκε σε κυκλοφορία η Τρίτη Ελληνική Φαρμακοποιία (ΕΦ ΙΙΙ). </a:t>
            </a:r>
            <a:endParaRPr lang="en-US" dirty="0" smtClean="0"/>
          </a:p>
          <a:p>
            <a:r>
              <a:rPr lang="el-GR" dirty="0" smtClean="0"/>
              <a:t> Η Φαρμακοποιία αυτή δεν απετέλεσε συμπλήρωση ή αναθεώρηση της ΕΦ ΙΙ, αλλά γράφτηκε εξ αρχής και περιλάμβανε: 1) Πρόλογο (με το ιστορικό της επίσημης Ελληνικής Φαρμακοποιίας), </a:t>
            </a:r>
            <a:endParaRPr lang="en-US" dirty="0" smtClean="0"/>
          </a:p>
          <a:p>
            <a:r>
              <a:rPr lang="el-GR" dirty="0" smtClean="0"/>
              <a:t>2) Εισαγωγή (στοιχεία τρόπου συντάξεως, ερμηνευτικές πληροφορίες χρήσεως, συντμήσεις και σύμβολα), </a:t>
            </a:r>
            <a:endParaRPr lang="en-US" dirty="0" smtClean="0"/>
          </a:p>
          <a:p>
            <a:r>
              <a:rPr lang="el-GR" dirty="0" smtClean="0"/>
              <a:t>3) Μονογραφίες (άρθρα) των φαρμάκων, φυσικών και χημικών, όπως και μερικά γαληνικά σκευάσματά τους, </a:t>
            </a:r>
            <a:endParaRPr lang="en-US" dirty="0" smtClean="0"/>
          </a:p>
          <a:p>
            <a:r>
              <a:rPr lang="el-GR" dirty="0" smtClean="0"/>
              <a:t>4) Γενικό μέρος (γενικές μεθόδους ελέγχου και αντιδραστήρια), </a:t>
            </a:r>
            <a:endParaRPr lang="en-US" dirty="0" smtClean="0"/>
          </a:p>
          <a:p>
            <a:r>
              <a:rPr lang="el-GR" dirty="0" smtClean="0"/>
              <a:t>5) Πίνακες (χρήσιμους στους χρήστες), </a:t>
            </a:r>
            <a:endParaRPr lang="en-US" dirty="0" smtClean="0"/>
          </a:p>
          <a:p>
            <a:r>
              <a:rPr lang="el-GR" dirty="0" smtClean="0"/>
              <a:t>6) Πίνακα μονογραφιών (με ένδειξη του συντάκτη)</a:t>
            </a:r>
            <a:endParaRPr lang="en-US" dirty="0" smtClean="0"/>
          </a:p>
          <a:p>
            <a:r>
              <a:rPr lang="el-GR" dirty="0" smtClean="0"/>
              <a:t> 7) Ευρετήρια ελληνικών και ξενόγλωσσων όρων.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l-GR" dirty="0" smtClean="0"/>
              <a:t>Σύνολο 1400 σελίδες.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Ονόματα Φαρμάκων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dirty="0" smtClean="0"/>
              <a:t>    Τα φάρμακα έχουν τρία ή περισσότερα ονόματα περιλαμβάνοντας: </a:t>
            </a:r>
          </a:p>
          <a:p>
            <a:pPr algn="just"/>
            <a:r>
              <a:rPr lang="el-GR" b="1" dirty="0" smtClean="0">
                <a:solidFill>
                  <a:schemeClr val="accent2"/>
                </a:solidFill>
              </a:rPr>
              <a:t>χημική ονομασία </a:t>
            </a:r>
            <a:r>
              <a:rPr lang="el-GR" dirty="0" smtClean="0"/>
              <a:t>προκύπτει με βάση τους κανόνες της ονοματολογίας των χημικών ενώσεων ενώ το</a:t>
            </a:r>
          </a:p>
          <a:p>
            <a:pPr algn="just"/>
            <a:r>
              <a:rPr lang="el-GR" b="1" dirty="0" smtClean="0">
                <a:solidFill>
                  <a:schemeClr val="accent2"/>
                </a:solidFill>
              </a:rPr>
              <a:t>εμπορική ονομασία </a:t>
            </a:r>
            <a:r>
              <a:rPr lang="el-GR" dirty="0" smtClean="0"/>
              <a:t>αναγράφεται πάντα με κεφαλαία γράμματα και επιλέγεται από τον κατασκευαστή.</a:t>
            </a:r>
          </a:p>
          <a:p>
            <a:pPr algn="just"/>
            <a:r>
              <a:rPr lang="el-GR" b="1" dirty="0" smtClean="0">
                <a:solidFill>
                  <a:schemeClr val="accent2"/>
                </a:solidFill>
              </a:rPr>
              <a:t>γενική ονομασία </a:t>
            </a:r>
            <a:r>
              <a:rPr lang="el-GR" dirty="0" smtClean="0"/>
              <a:t>του παραπέμπει σε ένα κοινό καθιερωμένο όνομα, ανεξάρτητα από τον κατασκευαστή του. </a:t>
            </a:r>
          </a:p>
          <a:p>
            <a:pPr algn="just"/>
            <a:r>
              <a:rPr lang="el-GR" dirty="0" smtClean="0"/>
              <a:t>Για παράδειγμα, η χημική ονομασία της ασπιρίνης (γενική ονομασία) είναι ακετυλοσαλικυλικό οξύ (acetylsalicylic acid) και η εμπορική της ονομασία Aspirin</a:t>
            </a:r>
          </a:p>
          <a:p>
            <a:pPr algn="just"/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15707</TotalTime>
  <Words>1964</Words>
  <Application>Microsoft Office PowerPoint</Application>
  <PresentationFormat>Προβολή στην οθόνη (4:3)</PresentationFormat>
  <Paragraphs>230</Paragraphs>
  <Slides>36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Ροή</vt:lpstr>
      <vt:lpstr>Εισαγωγή στη Φαρμακολογία</vt:lpstr>
      <vt:lpstr>Τι είναι φάρμακο;</vt:lpstr>
      <vt:lpstr>Τι είναι φάρμακο;</vt:lpstr>
      <vt:lpstr>Φαρμακευτική</vt:lpstr>
      <vt:lpstr>Διαφάνεια 5</vt:lpstr>
      <vt:lpstr>Φαρμακοποιία (Pharmacopoeia)</vt:lpstr>
      <vt:lpstr> Φαρμακοποιία (Pharmacopoeia)</vt:lpstr>
      <vt:lpstr> Φαρμακοποιία (Pharmacopoeia)</vt:lpstr>
      <vt:lpstr>Ονόματα Φαρμάκων</vt:lpstr>
      <vt:lpstr>Διαφάνεια 10</vt:lpstr>
      <vt:lpstr>Διαφάνεια 11</vt:lpstr>
      <vt:lpstr>Χορήγηση των φαρμάκων</vt:lpstr>
      <vt:lpstr>Φαρμακοτεχνικές Μορφές</vt:lpstr>
      <vt:lpstr>Διαφάνεια 14</vt:lpstr>
      <vt:lpstr>Φαρμακολογία</vt:lpstr>
      <vt:lpstr>Διαφάνεια 16</vt:lpstr>
      <vt:lpstr>Φαρμακολογία</vt:lpstr>
      <vt:lpstr>Φαρμακολογία</vt:lpstr>
      <vt:lpstr>Καμπύλη συγκέντρωσης –χρόνου</vt:lpstr>
      <vt:lpstr>Φαρμακοκινητική  </vt:lpstr>
      <vt:lpstr>Φαρμακοκινητική</vt:lpstr>
      <vt:lpstr>Φαρμακοκινητική</vt:lpstr>
      <vt:lpstr>Απορρόφηση &amp; Κατανομή ενός φαρμάκου από τις διάφορες οδούς χορήγησης στη κυκλοφορία</vt:lpstr>
      <vt:lpstr>Διαπερατότητα κυτταρικής μεμβράνης 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Παράγοντες που επηρεάζουν την δράση των φαρμάκων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Φαρμακολογία</dc:title>
  <dc:creator>User</dc:creator>
  <cp:lastModifiedBy>User</cp:lastModifiedBy>
  <cp:revision>109</cp:revision>
  <dcterms:created xsi:type="dcterms:W3CDTF">2024-11-02T09:51:00Z</dcterms:created>
  <dcterms:modified xsi:type="dcterms:W3CDTF">2024-11-14T22:08:58Z</dcterms:modified>
</cp:coreProperties>
</file>