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94" r:id="rId2"/>
  </p:sldMasterIdLst>
  <p:notesMasterIdLst>
    <p:notesMasterId r:id="rId39"/>
  </p:notesMasterIdLst>
  <p:sldIdLst>
    <p:sldId id="294" r:id="rId3"/>
    <p:sldId id="298" r:id="rId4"/>
    <p:sldId id="297" r:id="rId5"/>
    <p:sldId id="295" r:id="rId6"/>
    <p:sldId id="296" r:id="rId7"/>
    <p:sldId id="278" r:id="rId8"/>
    <p:sldId id="279" r:id="rId9"/>
    <p:sldId id="280" r:id="rId10"/>
    <p:sldId id="281" r:id="rId11"/>
    <p:sldId id="282" r:id="rId12"/>
    <p:sldId id="283" r:id="rId13"/>
    <p:sldId id="318" r:id="rId14"/>
    <p:sldId id="286" r:id="rId15"/>
    <p:sldId id="288" r:id="rId16"/>
    <p:sldId id="336" r:id="rId17"/>
    <p:sldId id="290" r:id="rId18"/>
    <p:sldId id="332" r:id="rId19"/>
    <p:sldId id="333" r:id="rId20"/>
    <p:sldId id="334" r:id="rId21"/>
    <p:sldId id="335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274" r:id="rId36"/>
    <p:sldId id="304" r:id="rId37"/>
    <p:sldId id="275" r:id="rId3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89350" autoAdjust="0"/>
  </p:normalViewPr>
  <p:slideViewPr>
    <p:cSldViewPr snapToGrid="0">
      <p:cViewPr varScale="1">
        <p:scale>
          <a:sx n="64" d="100"/>
          <a:sy n="64" d="100"/>
        </p:scale>
        <p:origin x="-96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A45CA-6E4B-472E-8742-3826CB164F80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82AA3-BA78-4C40-AE87-63F3C60923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822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Από τον τίτλο</a:t>
            </a:r>
            <a:r>
              <a:rPr lang="el-GR" baseline="0" dirty="0" smtClean="0"/>
              <a:t> του μαθήματος με τι φαντάζεστε ότι θα ασχοληθούμε;</a:t>
            </a:r>
          </a:p>
          <a:p>
            <a:r>
              <a:rPr lang="el-GR" baseline="0" smtClean="0"/>
              <a:t>Γιατί χρειάζεται το μάθημα στην ειδικότητά σας;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82AA3-BA78-4C40-AE87-63F3C609230B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3506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Ποιον τομέα</a:t>
            </a:r>
            <a:r>
              <a:rPr lang="el-GR" baseline="0" dirty="0" smtClean="0"/>
              <a:t> θεωρείτε εσείς περισσότερο ενδιαφέρων;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C4D58-E30E-4DBD-8374-9676FFF04E05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0647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βίντεο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C4D58-E30E-4DBD-8374-9676FFF04E05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3201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82AA3-BA78-4C40-AE87-63F3C609230B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6908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82AA3-BA78-4C40-AE87-63F3C609230B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503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593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613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0876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2517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6994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8421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2175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1728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566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62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91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0089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624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35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731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96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561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948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412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DDDDDD"/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DDDDDD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6968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436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DDDDDD"/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DDDDDD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116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0317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81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7944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65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020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648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96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009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300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764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3C07D-4D44-4B48-ADBA-8E08AEBF637B}" type="datetimeFigureOut">
              <a:rPr lang="el-GR" smtClean="0"/>
              <a:t>23/10/2024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667FF3-8C8A-49CD-B6DE-5A4541E45C6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77614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3C07D-4D44-4B48-ADBA-8E08AEBF637B}" type="datetimeFigureOut">
              <a:rPr lang="el-GR" smtClean="0">
                <a:solidFill>
                  <a:prstClr val="white">
                    <a:tint val="75000"/>
                  </a:prstClr>
                </a:solidFill>
              </a:rPr>
              <a:pPr/>
              <a:t>23/10/2024</a:t>
            </a:fld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667FF3-8C8A-49CD-B6DE-5A4541E45C6A}" type="slidenum">
              <a:rPr lang="el-GR" smtClean="0">
                <a:solidFill>
                  <a:srgbClr val="DDDDDD"/>
                </a:solidFill>
              </a:rPr>
              <a:pPr/>
              <a:t>‹#›</a:t>
            </a:fld>
            <a:endParaRPr lang="el-GR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3020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Hrmiy4W9C0&amp;t=19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seps.gr/" TargetMode="External"/><Relationship Id="rId2" Type="http://schemas.openxmlformats.org/officeDocument/2006/relationships/hyperlink" Target="https://elpse.com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latin typeface="Calibri" panose="020F0502020204030204" pitchFamily="34" charset="0"/>
              </a:rPr>
              <a:t>Εισαγωγή στη Γενική Ψυχολογία</a:t>
            </a:r>
            <a:br>
              <a:rPr lang="el-GR" b="1" dirty="0" smtClean="0">
                <a:latin typeface="Calibri" panose="020F0502020204030204" pitchFamily="34" charset="0"/>
              </a:rPr>
            </a:br>
            <a:r>
              <a:rPr lang="el-GR" sz="3600" b="1" dirty="0" smtClean="0">
                <a:latin typeface="Calibri" panose="020F0502020204030204" pitchFamily="34" charset="0"/>
              </a:rPr>
              <a:t>Α΄ εξάμηνο</a:t>
            </a:r>
            <a:endParaRPr lang="el-GR" sz="3600" b="1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003" y="4331330"/>
            <a:ext cx="9144000" cy="1655762"/>
          </a:xfrm>
        </p:spPr>
        <p:txBody>
          <a:bodyPr>
            <a:noAutofit/>
          </a:bodyPr>
          <a:lstStyle/>
          <a:p>
            <a:r>
              <a:rPr lang="el-GR" sz="2000" b="1" dirty="0" smtClean="0">
                <a:latin typeface="Calibri" panose="020F0502020204030204" pitchFamily="34" charset="0"/>
              </a:rPr>
              <a:t>Ειδικότητα: Βοηθός Εργοθεραπείας</a:t>
            </a:r>
          </a:p>
          <a:p>
            <a:r>
              <a:rPr lang="el-GR" sz="2000" b="1" dirty="0" smtClean="0">
                <a:latin typeface="Calibri" panose="020F0502020204030204" pitchFamily="34" charset="0"/>
              </a:rPr>
              <a:t>Μαρία Δημητριάδου</a:t>
            </a:r>
            <a:r>
              <a:rPr lang="en-US" sz="2000" b="1" dirty="0" smtClean="0">
                <a:latin typeface="Calibri" panose="020F0502020204030204" pitchFamily="34" charset="0"/>
              </a:rPr>
              <a:t> </a:t>
            </a:r>
            <a:endParaRPr lang="el-GR" sz="2000" b="1" dirty="0" smtClean="0">
              <a:latin typeface="Calibri" panose="020F0502020204030204" pitchFamily="34" charset="0"/>
            </a:endParaRPr>
          </a:p>
          <a:p>
            <a:r>
              <a:rPr lang="el-GR" sz="2000" b="1" dirty="0" smtClean="0">
                <a:latin typeface="Calibri" panose="020F0502020204030204" pitchFamily="34" charset="0"/>
              </a:rPr>
              <a:t>Ψυχολόγος Μ</a:t>
            </a:r>
            <a:r>
              <a:rPr lang="en-US" sz="2000" b="1" dirty="0">
                <a:latin typeface="Calibri" panose="020F0502020204030204" pitchFamily="34" charset="0"/>
              </a:rPr>
              <a:t>.</a:t>
            </a:r>
            <a:r>
              <a:rPr lang="el-GR" sz="2000" b="1" dirty="0">
                <a:latin typeface="Calibri" panose="020F0502020204030204" pitchFamily="34" charset="0"/>
              </a:rPr>
              <a:t>Α</a:t>
            </a:r>
            <a:r>
              <a:rPr lang="en-US" sz="2000" b="1" dirty="0">
                <a:latin typeface="Calibri" panose="020F0502020204030204" pitchFamily="34" charset="0"/>
              </a:rPr>
              <a:t>.,</a:t>
            </a:r>
            <a:r>
              <a:rPr lang="el-GR" sz="2000" b="1" dirty="0">
                <a:latin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</a:rPr>
              <a:t>M.Sc.</a:t>
            </a:r>
            <a:endParaRPr lang="el-GR" sz="2000" b="1" dirty="0">
              <a:latin typeface="Calibri" panose="020F0502020204030204" pitchFamily="34" charset="0"/>
            </a:endParaRPr>
          </a:p>
          <a:p>
            <a:endParaRPr lang="el-GR" sz="2000" b="1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4534"/>
            <a:ext cx="3121152" cy="208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73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Συναφείς κλάδοι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Ψυχοθεραπεία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εφαρμογή της Ψυχολογίας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Ψυχανάλυση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μορφή ψυχοθεραπείας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Freud</a:t>
            </a:r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Ψυχιατρική: καταστολή ψυχοπαθολογίας, χορήγηση φαρμάκων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88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Βιολογικές βάσεις της Ψυχολογίας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209" y="1930400"/>
            <a:ext cx="5434917" cy="3881437"/>
          </a:xfrm>
        </p:spPr>
      </p:pic>
      <p:sp>
        <p:nvSpPr>
          <p:cNvPr id="3" name="Rectangle 2"/>
          <p:cNvSpPr/>
          <p:nvPr/>
        </p:nvSpPr>
        <p:spPr>
          <a:xfrm>
            <a:off x="8115979" y="3317120"/>
            <a:ext cx="1831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Εγκέφαλος</a:t>
            </a:r>
            <a:endParaRPr lang="el-GR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4689" y="5911867"/>
            <a:ext cx="6600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www.youtube.com/watch?v=vHrmiy4W9C0&amp;t=19s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835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6605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Ιστορική αναδρομή: Αρχαία Ελλάδα 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475" y="1971018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lvl="0" algn="just">
              <a:buClr>
                <a:srgbClr val="DDDDDD"/>
              </a:buClr>
            </a:pPr>
            <a:r>
              <a:rPr lang="el-GR" sz="2000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Ψυχολογία δεν ξεκίνησε ως επιστήμη με το χαρακτήρα που έχει σήμερα αλλά ως φιλοσοφική σκέψη. Τα βασικά ερωτήματα με τα οποία ασχολείται η Ψυχολογία απασχολούσαν τους ανθρώπους από την αρχή της ιστορίας τους και στα οποία αρχικά προσπάθησαν να απαντήσουν με φιλοσοφικό τρόπο.</a:t>
            </a:r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φιλοσοφική προσέγγιση-όχι επιστήμη με τον σημερινό χαρακτήρα</a:t>
            </a:r>
          </a:p>
          <a:p>
            <a:pPr lvl="2" algn="just"/>
            <a:r>
              <a:rPr lang="el-G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ορθολογική προσέγγιση για την ανθρώπινη </a:t>
            </a:r>
            <a:r>
              <a:rPr lang="el-GR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συμπεριφορά</a:t>
            </a:r>
            <a:endParaRPr lang="el-GR" sz="2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Προσωκρατικοί φιλόσοφοι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Τρεις μεγάλοι Έλληνες φιλόσοφοι: Σωκράτης (469-347 π.Χ.), Πλάτωνας (427-347 π.Χ.), Αριστοτέλης (385-322 π.Χ.):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Γιατροί Αλκμέων (5</a:t>
            </a:r>
            <a:r>
              <a:rPr lang="el-GR" sz="24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ος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αιώνας π.Χ.) &amp; Ιπποκράτης (460-377 π.Χ.)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Στωικοί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Επικούρειοι φιλόσοφοι</a:t>
            </a:r>
          </a:p>
          <a:p>
            <a:pPr algn="just"/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1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Ιστορική αναδρομή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Αναγέννηση </a:t>
            </a:r>
            <a:endParaRPr lang="el-G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91877"/>
            <a:ext cx="8596668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Δυο βασικοί φιλοσοφικοί προσανατολισμοί: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Νατιβισμός: Οι ανθρώπινες ικανότητες &amp; η προσωπικότητα είναι έμφυτες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Εμπειρισμός: Οι ανθρώπινες ικανότητες &amp; η προσωπικότητα αποκτώνται μέσω των εμπειριών μας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2 λόγια: Κληρονομικότητα ή περιβάλλον</a:t>
            </a:r>
            <a:r>
              <a:rPr lang="el-GR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el-GR" sz="24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r>
              <a:rPr lang="en-US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DEBATE</a:t>
            </a:r>
            <a:r>
              <a:rPr lang="el-GR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ομάδες, η καθεμία αναζητεί επιχειρήματα για να υποστηρίξει τη μία από τις 2 θέσεις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0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Ιστορική 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αναδρομή: Η Ψυχολογία ως Επιστήμη</a:t>
            </a:r>
            <a:endParaRPr lang="el-GR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7597236" cy="3880773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1879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Wilhelm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Wundt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ιδρύει το 1</a:t>
            </a:r>
            <a:r>
              <a:rPr lang="el-GR" sz="24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εργαστήρι πειραματικής ψυχολογίας στη Λειψία της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Γερμανίας</a:t>
            </a:r>
          </a:p>
          <a:p>
            <a:pPr algn="just"/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Σύγχρονος «πατέρας της επιστήμης της Ψυχολογίας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Μελέτησε την ανθρώπινη συμπεριφορά με συστηματικό τρόπο, χρησιμοποιώντας την επιστημονική μέθοδο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Ενδοσκόπηση: παρατήρηση του εαυτού σε επίπεδο σκέψεων και συναισθημάτων ως απάντηση σε αισθητηριακά ερεθίσματα- αλληλεπίδραση εσωτερικού και εξωτερικού κόσμου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904" y="2160589"/>
            <a:ext cx="3281931" cy="408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9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Ιστορική αναδρομή: Κυριότερες θεωρίες για τη διαμόρφωση της προσωπικότητας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544" y="1930400"/>
            <a:ext cx="8932092" cy="3880773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Ψυχαναλυτική: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Freud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(ασυνείδητο, συγκρούσεις, μηχανισμοί άμυνας)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Συμπεριφορισμός: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Watson, Skinner, Pavlov: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έμφαση σ αυτό που είναι άμεσα παρατηρήσιμο και η εξέλιξή της στη Γνωστική-Συμπεριφορική θεωρία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Προσωποκεντρική: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Rogers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έμφαση στον τρόπο με τον οποίο βλέπει το άτομο τον εαυτό του &amp; αυτοπραγμάτωση</a:t>
            </a:r>
          </a:p>
        </p:txBody>
      </p:sp>
    </p:spTree>
    <p:extLst>
      <p:ext uri="{BB962C8B-B14F-4D97-AF65-F5344CB8AC3E}">
        <p14:creationId xmlns:p14="http://schemas.microsoft.com/office/powerpoint/2010/main" val="33748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Σύνοψη ιστορικής αναδρομής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Αρχαίοι φιλόσοφοι</a:t>
            </a:r>
          </a:p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Αναγέννηση</a:t>
            </a:r>
          </a:p>
          <a:p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1879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Wilhelm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Wundt</a:t>
            </a:r>
          </a:p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Σύγχρονες θεωρίες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επαγγελματίας </a:t>
            </a:r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ψυχολόγος 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Ελλάδα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l-GR" sz="24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Πτυχιούχος </a:t>
            </a:r>
            <a:r>
              <a:rPr lang="el-GR" sz="24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Πανεπιστημιακού Τμήματος Ψυχολογίας ελληνικών ή αλλοδαπών ΑΕΙ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ο οποίος διαθέτει </a:t>
            </a:r>
            <a:r>
              <a:rPr lang="el-GR" sz="24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Άδεια ή Βεβαίωση Άσκησης Επαγγέλματος </a:t>
            </a:r>
            <a:r>
              <a:rPr lang="el-GR" sz="24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Ψυχολόγου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μπορεί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κάνει χρήση του τίτλου του Ψυχολόγου και να ασκεί ελεύθερα το επάγγελμα στον δημόσιο ή τον ιδιωτικό τομέα, σε όλη την ελληνική επικράτεια. </a:t>
            </a:r>
            <a:endParaRPr lang="el-GR" sz="2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έργο του Ψυχολόγου κατά την  άσκηση του επαγγέλματος του ορίζεται από το ν.991/79 (άρθρο 1, παρ.2): «Ο Ψυχολόγος στην άσκηση του επαγγέλματός </a:t>
            </a:r>
            <a:r>
              <a:rPr lang="el-GR" sz="24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 ερευνά και αξιολογεί την προσωπικότητα και την συμπεριφορά του ανθρώπου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4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εργάζεται με τις καθιερωμένες αρχές και μεθόδους της επιστήμης της ψυχολογίας για την αξιοποίηση και βελτίωσή του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146744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Επαγγελματικοί Σύλλογοι Ψυχολογίας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Σύλλογος Ελλήνων Ψυχολόγων (ΣΕΨ)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έτος ίδρυσης 1969: επιστημονικό και επαγγελματικό-θεσμικό ρόλο, κώδικας δεοντολογίας Ψυχολόγων</a:t>
            </a:r>
          </a:p>
          <a:p>
            <a:pPr algn="just"/>
            <a:r>
              <a:rPr lang="el-GR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Ελληνική Ψυχολογική Εταιρεία (ΕΛΨΕ)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έτος ίδρυσης 1990: προαγωγή έρευνας &amp; διδασκαλίας, επικοινωνία μεταξύ των  ψυχολόγων, διάδοση επιστημονικής γνώσης και εμπειρίας στο ευρύ κοινό και προαγωγή της ψυχικής υγείας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978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Κώδικας Δεοντολογίας Ψυχολόγων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981016" cy="451167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Βασικές αρχές ηθικής και δεοντολογίας:</a:t>
            </a:r>
          </a:p>
          <a:p>
            <a:pPr algn="just"/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έτουν τα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θεμέλια της ανάπτυξης και άσκησης της 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επιστήμης της Ψυχολογίας</a:t>
            </a:r>
          </a:p>
          <a:p>
            <a:pPr algn="just"/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βάσει </a:t>
            </a:r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αυτών των αρχών ενεργούν, καθοδηγούνται και δεσμεύονται 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ψυχολόγοι</a:t>
            </a:r>
          </a:p>
          <a:p>
            <a:pPr algn="just"/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Βασικές αρχές:</a:t>
            </a:r>
          </a:p>
          <a:p>
            <a:pPr lvl="1" algn="just"/>
            <a:r>
              <a:rPr lang="el-GR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Σεβασμός και Ανάπτυξη των Δικαιωμάτων και της Αξιοπρέπειας των </a:t>
            </a:r>
            <a:r>
              <a:rPr lang="el-GR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Ατόμων</a:t>
            </a:r>
          </a:p>
          <a:p>
            <a:pPr lvl="1" algn="just"/>
            <a:r>
              <a:rPr lang="el-GR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Επάρκεια</a:t>
            </a:r>
          </a:p>
          <a:p>
            <a:pPr lvl="1" algn="just"/>
            <a:r>
              <a:rPr lang="el-GR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Υπευθυνότητα</a:t>
            </a:r>
          </a:p>
          <a:p>
            <a:pPr lvl="1" algn="just"/>
            <a:r>
              <a:rPr lang="el-GR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Ακεραιότητα</a:t>
            </a:r>
            <a:endParaRPr lang="el-GR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64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</a:rPr>
              <a:t>Εισαγωγή στη Γενική Ψυχολογία</a:t>
            </a:r>
            <a:endParaRPr lang="el-GR" sz="1800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Θεωρητικό μάθημα</a:t>
            </a:r>
          </a:p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ώρες/εβδομάδα/Πέμπτη 5</a:t>
            </a:r>
            <a:r>
              <a:rPr lang="el-GR" sz="24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-6</a:t>
            </a:r>
            <a:r>
              <a:rPr lang="el-GR" sz="24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ώρα</a:t>
            </a:r>
          </a:p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ΣΑΕΚ Σίνδου</a:t>
            </a:r>
          </a:p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Α’ εξάμην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044878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Κλάδοι της Ψυχολογίας</a:t>
            </a:r>
            <a:b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σύμφωνα με την ΕΛΨΕ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57401"/>
            <a:ext cx="9166753" cy="4800600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el-GR" sz="15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Αναπτυξιακής Ψυχολογίας</a:t>
            </a:r>
          </a:p>
          <a:p>
            <a:pPr algn="just">
              <a:buFont typeface="+mj-lt"/>
              <a:buAutoNum type="arabicPeriod"/>
            </a:pPr>
            <a:r>
              <a:rPr lang="el-GR" sz="15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Γνωστικής Ψυχολογίας</a:t>
            </a:r>
          </a:p>
          <a:p>
            <a:pPr algn="just">
              <a:buFont typeface="+mj-lt"/>
              <a:buAutoNum type="arabicPeriod"/>
            </a:pPr>
            <a:r>
              <a:rPr lang="el-GR" sz="15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Διαπολιτισμικής Ψυχολογίας</a:t>
            </a:r>
          </a:p>
          <a:p>
            <a:pPr algn="just">
              <a:buFont typeface="+mj-lt"/>
              <a:buAutoNum type="arabicPeriod"/>
            </a:pPr>
            <a:r>
              <a:rPr lang="el-GR" sz="15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Εργασιακής &amp; Οργανωσιακής Ψυχολογίας</a:t>
            </a:r>
          </a:p>
          <a:p>
            <a:pPr algn="just">
              <a:buFont typeface="+mj-lt"/>
              <a:buAutoNum type="arabicPeriod"/>
            </a:pPr>
            <a:r>
              <a:rPr lang="el-GR" sz="15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Θετικής Ψυχολογίας</a:t>
            </a:r>
          </a:p>
          <a:p>
            <a:pPr algn="just">
              <a:buFont typeface="+mj-lt"/>
              <a:buAutoNum type="arabicPeriod"/>
            </a:pPr>
            <a:r>
              <a:rPr lang="el-GR" sz="15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Κλινικής Ψυχολογίας &amp; Ψυχολογίας της Υγείας</a:t>
            </a:r>
          </a:p>
          <a:p>
            <a:pPr algn="just">
              <a:buFont typeface="+mj-lt"/>
              <a:buAutoNum type="arabicPeriod"/>
            </a:pPr>
            <a:r>
              <a:rPr lang="el-GR" sz="15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Κοινωνικής Ψυχολογίας</a:t>
            </a:r>
          </a:p>
          <a:p>
            <a:pPr lvl="0" algn="just">
              <a:buClr>
                <a:srgbClr val="DDDDDD"/>
              </a:buClr>
              <a:buFont typeface="+mj-lt"/>
              <a:buAutoNum type="arabicPeriod"/>
            </a:pPr>
            <a:r>
              <a:rPr lang="el-GR" sz="15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Νευροψυχολογίας</a:t>
            </a:r>
          </a:p>
          <a:p>
            <a:pPr lvl="0" algn="just">
              <a:buClr>
                <a:srgbClr val="DDDDDD"/>
              </a:buClr>
              <a:buFont typeface="+mj-lt"/>
              <a:buAutoNum type="arabicPeriod"/>
            </a:pPr>
            <a:r>
              <a:rPr lang="el-GR" sz="15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Πολιτικής Ψυχολογίας</a:t>
            </a:r>
          </a:p>
          <a:p>
            <a:pPr lvl="0" algn="just">
              <a:buClr>
                <a:srgbClr val="DDDDDD"/>
              </a:buClr>
              <a:buFont typeface="+mj-lt"/>
              <a:buAutoNum type="arabicPeriod"/>
            </a:pPr>
            <a:r>
              <a:rPr lang="el-GR" sz="15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Συμβουλευτικής Ψυχολογίας</a:t>
            </a:r>
          </a:p>
          <a:p>
            <a:pPr lvl="0" algn="just">
              <a:buClr>
                <a:srgbClr val="DDDDDD"/>
              </a:buClr>
              <a:buFont typeface="+mj-lt"/>
              <a:buAutoNum type="arabicPeriod"/>
            </a:pPr>
            <a:r>
              <a:rPr lang="el-GR" sz="15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Σχολικής Ψυχολογίας</a:t>
            </a:r>
          </a:p>
          <a:p>
            <a:pPr lvl="0" algn="just">
              <a:buClr>
                <a:srgbClr val="DDDDDD"/>
              </a:buClr>
              <a:buFont typeface="+mj-lt"/>
              <a:buAutoNum type="arabicPeriod"/>
            </a:pPr>
            <a:r>
              <a:rPr lang="el-GR" sz="15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Ψυχολογίας της Δημιουργικότητας &amp; της Τέχνης</a:t>
            </a:r>
          </a:p>
          <a:p>
            <a:pPr lvl="0" algn="just">
              <a:buClr>
                <a:srgbClr val="DDDDDD"/>
              </a:buClr>
              <a:buFont typeface="+mj-lt"/>
              <a:buAutoNum type="arabicPeriod"/>
            </a:pPr>
            <a:r>
              <a:rPr lang="el-GR" sz="15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Ψυχολογίας των Μέσων &amp; της Τεχνολογίας</a:t>
            </a:r>
          </a:p>
          <a:p>
            <a:pPr algn="just">
              <a:buFont typeface="+mj-lt"/>
              <a:buAutoNum type="arabicPeriod"/>
            </a:pPr>
            <a:endParaRPr lang="el-GR" sz="15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2814638"/>
            <a:ext cx="551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3812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Αναπτυξιακής Ψυχολογίας</a:t>
            </a:r>
            <a:b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081029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Μελέτη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διά βίου ανθρώπινης </a:t>
            </a:r>
            <a:r>
              <a:rPr lang="el-GR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ανάπτυξης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στους εξής τομείς: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σωματικό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γνωστικό</a:t>
            </a:r>
          </a:p>
          <a:p>
            <a:pPr algn="just"/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λωσσικό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συναισθηματικό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κοινωνικό τομέα</a:t>
            </a:r>
          </a:p>
          <a:p>
            <a:pPr marL="0" indent="0" algn="just">
              <a:buNone/>
            </a:pP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Σημαντικός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την κατανόηση του τρόπου που οι άνθρωποι αναπτύσσονται, μαθαίνουν και προσαρμόζονται στις εκάστοτε συνθήκες. </a:t>
            </a:r>
          </a:p>
        </p:txBody>
      </p:sp>
    </p:spTree>
    <p:extLst>
      <p:ext uri="{BB962C8B-B14F-4D97-AF65-F5344CB8AC3E}">
        <p14:creationId xmlns:p14="http://schemas.microsoft.com/office/powerpoint/2010/main" val="853228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algn="ctr">
              <a:spcBef>
                <a:spcPts val="1000"/>
              </a:spcBef>
            </a:pPr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Γνωστικής Ψυχολογίας</a:t>
            </a:r>
            <a:b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sz="7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ελέτη </a:t>
            </a:r>
            <a:r>
              <a:rPr lang="el-G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 νου και της συμπεριφοράς μέσω ερωτημάτων που αφορούν στις </a:t>
            </a:r>
            <a:r>
              <a:rPr lang="el-GR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λειτουργίες: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αντίληψης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προσοχής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μνήμης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σκέψης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γλώσσας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συνείδησης</a:t>
            </a:r>
          </a:p>
          <a:p>
            <a:pPr marL="0" indent="0" algn="just">
              <a:buNone/>
            </a:pPr>
            <a:r>
              <a:rPr lang="el-GR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δηλαδή </a:t>
            </a:r>
            <a:r>
              <a:rPr lang="el-G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 δομή και την αναπαράσταση της γνώσης, και στις σχέσεις νόησης, συγκινήσεων, και διεργασιών </a:t>
            </a:r>
            <a:r>
              <a:rPr lang="el-GR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αυτορρύθμισης</a:t>
            </a:r>
            <a:endParaRPr lang="el-GR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161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Διαπολιτισμικής 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Ψυχολογίας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Ενδιαφέρεται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τη σχέση της συμπεριφοράς με τον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πολιτισμό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Ασχολείται με τη διακύμανση που παρατηρείται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μεταξύ πολιτισμικών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ομάδων, αλλά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εντός των πολιτισμικών ομάδων </a:t>
            </a:r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διαπολιτισμική μεθοδολογία εμπλουτίζει την ψυχολογική έρευνα και </a:t>
            </a:r>
            <a:r>
              <a:rPr lang="el-GR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συμβάλλει στην κατανόηση της ανθρώπινης συμπεριφοράς σε συνάρτηση με το κοινωνικο­πολιτισμικό </a:t>
            </a:r>
            <a:r>
              <a:rPr lang="el-GR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πλαίσιο</a:t>
            </a:r>
          </a:p>
          <a:p>
            <a:pPr algn="just"/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.χ. ανατολικές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δυτικές κουλτούρες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846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Εργασιακής &amp; Οργανωσιακής Ψυχολογίας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Αφορά στην εφαρμογή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των αρχών, θεωριών και μεθόδων της ψυχολογίας στον εργασιακό χώρο συνεισφέροντας στη βελτίωση της λειτουργίας των οργανισμών και της ποιότητας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ζωής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των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εργαζόμενων. Θέματα που απασχολούν τον κλάδο: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προσέλκυση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επιλογή, εκπαίδευση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αξιολόγηση προσωπικού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παρακίνηση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ανάπτυξη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 ανθρώπινου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δυναμικού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οργανωσιακή αλλαγή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ανάπτυξη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επικοινωνία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σταδιοδρομία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των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εργαζομένων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ηγεσία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οργανωσιακή κουλτούρα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εργασιακή ευημερία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εξισορρόπηση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προσωπικής/οικογενειακής και επαγγελματικής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ζωής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635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Θετικής Ψυχολογίας</a:t>
            </a:r>
            <a:b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Αφορά τα θετικά χαρακτηριστικά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στοιχεία της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ανθρώπινης ζωής.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Βασικές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έννοιες με τις οποίες ασχολείται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είναι: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θετικά στοιχεία του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χαρακτήρα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ψυχική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ανθεκτικότητα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βίωση θετικών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συναισθημάτων 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ροή, το απολαμβάνειν, το νόημα της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ζωής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αυτοσυμπόνια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αισιοδοξία και η ελπίδα</a:t>
            </a:r>
          </a:p>
        </p:txBody>
      </p:sp>
    </p:spTree>
    <p:extLst>
      <p:ext uri="{BB962C8B-B14F-4D97-AF65-F5344CB8AC3E}">
        <p14:creationId xmlns:p14="http://schemas.microsoft.com/office/powerpoint/2010/main" val="40499056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Κλινικής Ψυχολογίας &amp; Ψυχολογίας της Υγείας</a:t>
            </a:r>
            <a:b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046" y="2146301"/>
            <a:ext cx="9009591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Στοχεύει στην προαγωγή </a:t>
            </a:r>
            <a:r>
              <a:rPr lang="el-G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υγείας και της ψυχικής υγείας μέσω της ανάπτυξης και διάδοσης </a:t>
            </a:r>
            <a:r>
              <a:rPr lang="el-GR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παρεμβάσεων:</a:t>
            </a:r>
          </a:p>
          <a:p>
            <a:pPr algn="just"/>
            <a:r>
              <a:rPr lang="el-G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ρόληψης</a:t>
            </a:r>
          </a:p>
          <a:p>
            <a:pPr algn="just"/>
            <a:r>
              <a:rPr lang="el-GR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αξιολόγησης </a:t>
            </a:r>
          </a:p>
          <a:p>
            <a:pPr algn="just"/>
            <a:r>
              <a:rPr lang="el-G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l-GR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ντιμετώπισης</a:t>
            </a:r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σωματικών παθήσεων και ψυχικών </a:t>
            </a:r>
            <a:r>
              <a:rPr lang="el-GR" sz="2400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δυσκολιών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441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Κοινωνικής Ψυχολογίας</a:t>
            </a:r>
            <a:b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Μελετά τους ψυχολογικούς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παράγοντες και μηχανισμούς που ενέχονται στα κοινωνικά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φαινόμενα. Ερευνά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πώς σκέφτεται, αισθάνεται και συμπεριφέρεται το άτομο με τη φυσική ή νοητή παρουσία των άλλων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Πεδία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έρευνας της Κοινωνικής Ψυχολογίας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αποτελούν: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στερεότυπα, οι στάσεις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αποδόσεις κοινωνικής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αιτιότητας, 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διαπροσωπική αλληλεπίδραση και οι κοινωνικές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σχέσεις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δημιουργία ομάδων και τα ενδο-ομαδικά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φαινόμενα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κοινωνική επιρροή, η κοινωνική ταυτότητα και οι διομαδικές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σχέσεις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795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Νευροψυχολογίας</a:t>
            </a:r>
            <a:b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Μελετά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 σχέση ανάμεσα στη δομική και λειτουργική οργάνωση του κεντρικού νευρικού συστήματος. </a:t>
            </a:r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Στόχος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νευροψυχολογίας είναι η κατανόηση των γνωστικών και άλλων λειτουργιών στον άνθρωπο και του τρόπου με τον οποίο ρυθμίζουν την υγιή και την παθολογική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συμπεριφορά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Ασχολείται με την αξιολόγηση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αντιμετώπιση νευροψυχολογικών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διαταραχών π.χ. μνημονικές δυσκολίες, δυσκολίες στη συγκέντρωση και στην προσοχή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275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Πολιτικής Ψυχολογίας</a:t>
            </a:r>
            <a:b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047" y="2146302"/>
            <a:ext cx="8596668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νάλυση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των σχέσεων μεταξύ κοινωνιο-ψυχολογικών και πολιτικών διεργασιών. Ειδικότερα, η πολιτική ψυχολογία μελετά την ιδεολογία, την πολιτική σκέψη και συμπεριφορά ατόμων και ομάδων.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Θέματα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μελέτης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αποτελούν: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εθνικισμός, ο ρατσισμός, ο φασισμός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κοινωνικές συγκρούσεις και η κοινωνική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συνοχή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μετανάστευση, οι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ταυτότητες,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ηγεσία,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πολιτειότητα, </a:t>
            </a:r>
            <a:endParaRPr lang="el-GR" sz="2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δικαιώματα, 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πολιτική συμμετοχή και η συλλογική δράση, η εκλογική 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συμπεριφορά</a:t>
            </a: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πολιτική βία </a:t>
            </a:r>
            <a:endParaRPr lang="el-GR" sz="2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ριζοσπαστικοποίηση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33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Περίληψη μαθησιακής ενότητας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Εξοικείωση με την </a:t>
            </a:r>
            <a:r>
              <a:rPr lang="el-GR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ορολογία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Ψυχολογίας,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αλλά και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παροχή εξειδικευμένων γνώσεων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δεξιοτήτων σχετικών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το </a:t>
            </a:r>
            <a:r>
              <a:rPr lang="el-GR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γνωστικό αντικείμενο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Ψυχολογίας και των </a:t>
            </a:r>
            <a:r>
              <a:rPr lang="el-GR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επιμέρους τομέων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της.</a:t>
            </a: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Μελέτη ψυχολογικών φαινομένων και των λειτουργιών που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σχετίζονται με αυτά, όπως </a:t>
            </a:r>
            <a:r>
              <a:rPr lang="el-GR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διεργασίες του νου, το συναίσθημα, η ανάλυση της συμπεριφοράς, η ανάπτυξη της </a:t>
            </a:r>
            <a:r>
              <a:rPr lang="el-GR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προσωπικότητας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Επαφή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τις βασικότερες ψυχολογικές </a:t>
            </a:r>
            <a:r>
              <a:rPr lang="el-GR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θεωρίες και προσεγγίσεις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ψυχοδυναμική, συμπεριφορική, γνωστική, θεωρίες προσωπικότητας, συστημική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κ.ά.), και τις βασικές αρχές τους. </a:t>
            </a:r>
            <a:endParaRPr lang="el-G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Διάκριση </a:t>
            </a:r>
            <a:r>
              <a:rPr lang="el-GR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ψυχοκοινωνικών φαινομένων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όπως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κοινωνική ταυτότητα, ο ρατσισμός και οι διακρίσεις, οι προκαταλήψεις και το σύστημα πεποιθήσεων, και το πώς αλληλεπιδρά το άτομο με την κοινωνία. </a:t>
            </a:r>
            <a:endParaRPr lang="el-GR" b="1" u="sng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Βασικές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γνώσεις σχετικά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τους </a:t>
            </a:r>
            <a:r>
              <a:rPr lang="el-GR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τρόπους επικοινωνίας και συμπεριφοράς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προκειμένου να καταστούν ικανοί/νές να αλληλεπιδρούν επιτυχώς με τα άτομα. </a:t>
            </a:r>
          </a:p>
        </p:txBody>
      </p:sp>
    </p:spTree>
    <p:extLst>
      <p:ext uri="{BB962C8B-B14F-4D97-AF65-F5344CB8AC3E}">
        <p14:creationId xmlns:p14="http://schemas.microsoft.com/office/powerpoint/2010/main" val="3025219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Συμβουλευτικής Ψυχολογίας</a:t>
            </a:r>
            <a:b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295341" cy="3880773"/>
          </a:xfrm>
        </p:spPr>
        <p:txBody>
          <a:bodyPr>
            <a:noAutofit/>
          </a:bodyPr>
          <a:lstStyle/>
          <a:p>
            <a:pPr algn="just"/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Διευκόλυνση της δια βίου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λειτουργικότητας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εστιάζοντας σε συναισθηματικές, κοινωνικές, επαγγελματικές, εκπαιδευτικές, αναπτυξιακές, καθώς και ανησυχίες που συνδέονται με την υγεία.</a:t>
            </a:r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Επικέντρωση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ομαλά και συνήθη αναπτυξιακά ζητήματα αλλά και σε δυσλειτουργικά και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ασυνήθη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Βοήθεια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 ανθρώπους με σωματικές, συναισθηματικές και ψυχικές διαταραχές με σκοπό να βελτιώσουν την ποιότητα της ζωής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τους &amp; να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εξαλείψουν την δυσφορία </a:t>
            </a:r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Προώθηση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 θέσπισης προσωπικών στόχων και προσφορά θετικών μοντέλων με βάση τα οποία μπορεί κανείς να ενδυναμώσει τα προτερήματά του και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ενισχύσει λειτουργικότητα &amp;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ποιότητα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ζωής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2676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l-GR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Σχολικής Ψυχολογίας</a:t>
            </a:r>
            <a:br>
              <a:rPr lang="el-GR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066741" cy="388077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Αφορά στην </a:t>
            </a:r>
            <a:r>
              <a:rPr lang="el-GR" sz="26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πρόληψη</a:t>
            </a:r>
            <a:r>
              <a:rPr lang="el-GR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την </a:t>
            </a:r>
            <a:r>
              <a:rPr lang="el-GR" sz="2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αντιμετώπιση</a:t>
            </a:r>
            <a:r>
              <a:rPr lang="el-G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θεμάτων </a:t>
            </a:r>
            <a:r>
              <a:rPr lang="el-GR" sz="2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μάθησης </a:t>
            </a:r>
            <a:r>
              <a:rPr lang="el-G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</a:t>
            </a:r>
            <a:r>
              <a:rPr lang="el-GR" sz="2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ψυχοκοινωνικής προσαρμογής </a:t>
            </a:r>
            <a:r>
              <a:rPr lang="el-GR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των μαθητών στο </a:t>
            </a:r>
            <a:r>
              <a:rPr lang="el-GR" sz="26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σχολικό </a:t>
            </a:r>
            <a:r>
              <a:rPr lang="el-GR" sz="26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πλαίσιο.</a:t>
            </a:r>
          </a:p>
          <a:p>
            <a:pPr marL="0" indent="0" algn="just">
              <a:buNone/>
            </a:pPr>
            <a:r>
              <a:rPr lang="el-GR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Ασχολείται με: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την </a:t>
            </a:r>
            <a:r>
              <a:rPr lang="el-GR" sz="2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πρόληψη</a:t>
            </a:r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την </a:t>
            </a:r>
            <a:r>
              <a:rPr lang="el-GR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προαγωγή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της ψυχικής </a:t>
            </a:r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υγείας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Την </a:t>
            </a:r>
            <a:r>
              <a:rPr lang="el-GR" sz="2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αξιολόγηση</a:t>
            </a:r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διάγνωση </a:t>
            </a:r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l-GR" sz="2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αντιμετώπιση δυσκολιών μάθησης </a:t>
            </a:r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l-GR" sz="2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προσαρμογής στο εκπαιδευτικό πλαίσιο</a:t>
            </a:r>
          </a:p>
          <a:p>
            <a:pPr algn="just"/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 </a:t>
            </a:r>
            <a:r>
              <a:rPr lang="el-GR" sz="2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σχολική συμβουλευτική</a:t>
            </a:r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δηλαδή την παροχή συμβουλευτικών 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υπηρεσιών σε </a:t>
            </a:r>
            <a:r>
              <a:rPr lang="el-GR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εκπαιδευτικούς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γονείς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άλλους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επαγγελματίες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φορείς που έχουν σχέση με τη μάθηση, την ψυχοκοινωνική προσαρμογή, τη διαχείριση κρίσεων και τη συνεργασία σχολείου – οικογένειας – </a:t>
            </a:r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κοινότητας</a:t>
            </a:r>
          </a:p>
          <a:p>
            <a:pPr algn="just"/>
            <a:r>
              <a:rPr lang="el-GR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Εκπαίδευση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επιμόρφωση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</a:t>
            </a:r>
            <a:r>
              <a:rPr lang="el-GR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ευαισθητοποίηση</a:t>
            </a:r>
            <a:r>
              <a:rPr lang="el-G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ατόμων και ομάδων σε θέματα μάθησης, ψυχοκοινωνικής προσαρμογής, διαχείρισης </a:t>
            </a:r>
            <a:r>
              <a:rPr lang="el-GR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κρίσεων</a:t>
            </a:r>
            <a:endParaRPr lang="el-GR" sz="2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4241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el-GR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Ψυχολογίας της Δημιουργικότητας &amp; της Τέχνης</a:t>
            </a:r>
            <a:br>
              <a:rPr lang="el-GR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109604" cy="3880773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ενδιαφέρον του επικεντρώνεται στη μελέτη των ψυχολογικών και ψυχοπαιδαγωγικών διαστάσεων της δημιουργικότητας και της καινοτομίας, καθώς και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καλλιτεχνικής και αισθητικής πρόσληψης, φαντασίας και έκφρασης σε όλες τις μορφές τους. </a:t>
            </a:r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εφαρμογές αφορούν σε θέματα αυτογνωσίας και προσωπικής ανάπτυξης, συμπεριλαμβάνοντας ζητήματα επισήμανσης και αποδοχής ατόμων με εξαιρετικές μορφές χαρισματικότητας και/ή ταλέντων, στην οικογένεια, το σχολείο και την κοινότητα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Επιδιώκεται η αποδοχή, ενίσχυση, υποστήριξη και ανάπτυξη της δημιουργικότητας και της καινοτομίας σε διαφορετικά περιβάλλοντα με έμφαση στην οικογένεια, στην εκπαίδευση, και σε οργανωσιακά και εργασιακά πλαίσια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30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el-GR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Κλάδος Ψυχολογίας των Μέσων &amp; της Τεχνολογίας</a:t>
            </a:r>
            <a:br>
              <a:rPr lang="el-GR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Ανάπτυξη της έρευνας και της διδασκαλίας σχετικά με ζητήματα που αφορούν τις ψυχολογικές και κοινωνικές παραμέτρους της </a:t>
            </a:r>
            <a:r>
              <a:rPr lang="el-GR" sz="2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επικοινωνίας </a:t>
            </a:r>
            <a:r>
              <a:rPr lang="el-GR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μεταξύ των ανθρώπων οι οποίες διαμεσολαβούνται από την τεχνολογία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όσο και την </a:t>
            </a:r>
            <a:r>
              <a:rPr lang="el-GR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επικοινωνία ανθρώπου-μηχανής. </a:t>
            </a:r>
          </a:p>
        </p:txBody>
      </p:sp>
    </p:spTree>
    <p:extLst>
      <p:ext uri="{BB962C8B-B14F-4D97-AF65-F5344CB8AC3E}">
        <p14:creationId xmlns:p14="http://schemas.microsoft.com/office/powerpoint/2010/main" val="8910135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 smtClean="0"/>
              <a:t>Απορίες, Προβληματισμοί, Επισημάνσεις </a:t>
            </a:r>
            <a:endParaRPr lang="el-G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206" y="2501106"/>
            <a:ext cx="6905625" cy="3200400"/>
          </a:xfrm>
        </p:spPr>
      </p:pic>
    </p:spTree>
    <p:extLst>
      <p:ext uri="{BB962C8B-B14F-4D97-AF65-F5344CB8AC3E}">
        <p14:creationId xmlns:p14="http://schemas.microsoft.com/office/powerpoint/2010/main" val="289031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Βιβλιογραφικές αναφορές</a:t>
            </a:r>
            <a:endParaRPr lang="el-G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ΕΛΨΕ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https://elpse.com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ΣΕΨ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https://seps.gr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ΣΑΕΚ 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(2024) Οδηγός Κατάρτισης Βοηθού </a:t>
            </a:r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Εργοθεραπείας</a:t>
            </a: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Μακρόγλου-Γουώλς, Μ., Σφυρίδου, Π., Τσέργας, Ν. (2012). Στοιχεία Γενικής και Εξελικτικής Ψυχολογίας. </a:t>
            </a:r>
            <a:r>
              <a:rPr lang="el-GR" sz="24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Ινστιτούτο Τεχνολογίας Υπολογιστών και Εκδόσεων «Διόφαντος». </a:t>
            </a:r>
            <a:endParaRPr lang="el-GR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322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Επικοινωνία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mail: maria.p.dimitriadou@gmail.com</a:t>
            </a:r>
            <a:endParaRPr lang="el-GR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9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Προσδοκώμενα 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μαθησιακά αποτελέσματα</a:t>
            </a:r>
            <a:endParaRPr lang="el-GR" sz="7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2000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εκπαιδευόμενοι/ες </a:t>
            </a:r>
            <a:r>
              <a:rPr lang="el-GR" sz="20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να:</a:t>
            </a:r>
            <a:endParaRPr lang="el-GR" sz="20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αναφέρουν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τους κυριότερους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κλάδους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της Ψυχολογίας (Κλινική, Γνωστική, Εξελικτική, Κοινωνική, Σχολική, Συμβουλευτική κ.ά.) διατυπώνοντας τις διαφορές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τους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συνοψίζουν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τις κύριες προσεγγίσεις της Ψυχολογίας (Ψυχοδυναμικές, Συμπεριφορικές, Γνωσιακές, Συστημικές, Ανθρωπιστικές, κ.ά.), παρουσιάζοντας τις βασικές αρχές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τους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ερμηνεύουν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τις συμπεριφορές των ατόμων εμβαθύνοντας στην κατανόηση της ανθρώπινης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συμπεριφοράς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αναγνωρίζουν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άτομα με ψυχολογικές δυσλειτουργίες αναλύοντας τις ιδιαιτερότητές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τους</a:t>
            </a:r>
          </a:p>
          <a:p>
            <a:pPr algn="just"/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περιγράφουν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τις θεωρίες προσωπικότητας (Freud, Maslow, Rogers, Allport κ.ά,) συνοψίζοντας τις βασικές αρχές της κάθε </a:t>
            </a:r>
            <a:r>
              <a:rPr lang="el-G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μιας</a:t>
            </a:r>
          </a:p>
        </p:txBody>
      </p:sp>
    </p:spTree>
    <p:extLst>
      <p:ext uri="{BB962C8B-B14F-4D97-AF65-F5344CB8AC3E}">
        <p14:creationId xmlns:p14="http://schemas.microsoft.com/office/powerpoint/2010/main" val="266554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Προσδοκώμενα </a:t>
            </a:r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μαθησιακά</a:t>
            </a:r>
            <a:r>
              <a:rPr lang="el-GR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αποτελέσματα</a:t>
            </a:r>
            <a:br>
              <a:rPr lang="el-GR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l-GR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40199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buClr>
                <a:srgbClr val="DDDDDD"/>
              </a:buClr>
              <a:buNone/>
            </a:pPr>
            <a:r>
              <a:rPr lang="el-GR" sz="32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Οι </a:t>
            </a:r>
            <a:r>
              <a:rPr lang="el-GR" sz="3200" b="1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εκπαιδευόμενοι/ες </a:t>
            </a:r>
            <a:r>
              <a:rPr lang="el-GR" sz="3200" b="1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να:</a:t>
            </a:r>
            <a:endParaRPr lang="el-GR" sz="3200" dirty="0" smtClean="0">
              <a:solidFill>
                <a:prstClr val="white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buClr>
                <a:srgbClr val="DDDDDD"/>
              </a:buClr>
            </a:pPr>
            <a:r>
              <a:rPr lang="el-GR" sz="2900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συσχετίζουν τα συναισθήματα με τις σκέψεις και τις συμπεριφορές σε ατομικό και κοινωνικό </a:t>
            </a:r>
            <a:r>
              <a:rPr lang="el-GR" sz="2900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επίπεδο</a:t>
            </a:r>
          </a:p>
          <a:p>
            <a:pPr lvl="0" algn="just">
              <a:buClr>
                <a:srgbClr val="DDDDDD"/>
              </a:buClr>
            </a:pPr>
            <a:r>
              <a:rPr lang="el-GR" sz="2900" dirty="0" smtClean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εφαρμόζουν </a:t>
            </a:r>
            <a:r>
              <a:rPr lang="el-GR" sz="2900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τις αρχές της Ψυχολογίας στη θεραπευτική τους πρακτική</a:t>
            </a:r>
          </a:p>
          <a:p>
            <a:pPr lvl="0" algn="just">
              <a:buClr>
                <a:srgbClr val="DDDDDD"/>
              </a:buClr>
            </a:pPr>
            <a:r>
              <a:rPr lang="el-GR" sz="2900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εξελίσσουν την πρακτική τους με βάση τις ψυχολογικές προσεγγίσεις </a:t>
            </a:r>
          </a:p>
          <a:p>
            <a:pPr lvl="0" algn="just">
              <a:buClr>
                <a:srgbClr val="DDDDDD"/>
              </a:buClr>
            </a:pPr>
            <a:r>
              <a:rPr lang="el-GR" sz="2900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επιδεικνύουν ευαισθησία έναντι των ατόμων με ψυχολογικές δυσλειτουργίες </a:t>
            </a:r>
          </a:p>
          <a:p>
            <a:pPr lvl="0" algn="just">
              <a:buClr>
                <a:srgbClr val="DDDDDD"/>
              </a:buClr>
            </a:pPr>
            <a:r>
              <a:rPr lang="el-GR" sz="2900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εστιάζουν στην ψυχολογική υποστήριξη ατόμων με ψυχικά και σωματικά προβλήματα </a:t>
            </a:r>
          </a:p>
          <a:p>
            <a:pPr lvl="0" algn="just">
              <a:buClr>
                <a:srgbClr val="DDDDDD"/>
              </a:buClr>
            </a:pPr>
            <a:r>
              <a:rPr lang="el-GR" sz="2900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ενισχύουν πρακτικές πρόληψης για την ψυχική υγεία, κατά την άσκηση των καθηκόντων τους </a:t>
            </a:r>
          </a:p>
          <a:p>
            <a:pPr lvl="0" algn="just">
              <a:buClr>
                <a:srgbClr val="DDDDDD"/>
              </a:buClr>
            </a:pPr>
            <a:r>
              <a:rPr lang="el-GR" sz="2900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υιοθετούν την ενσυναίσθηση προς τους θεραπευόμενους τους, κατά την αλληλεπίδραση μαζί τους </a:t>
            </a:r>
          </a:p>
          <a:p>
            <a:pPr lvl="0" algn="just">
              <a:buClr>
                <a:srgbClr val="DDDDDD"/>
              </a:buClr>
            </a:pPr>
            <a:r>
              <a:rPr lang="el-GR" sz="2900" dirty="0">
                <a:solidFill>
                  <a:prstClr val="white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απορρίπτουν λανθασμένες αντιλήψεις γύρω από την ψυχική νόσο και τη στιγματοποίηση κατά τη συμμετοχή τους σε σχετικές δράσεις</a:t>
            </a:r>
          </a:p>
          <a:p>
            <a:pPr marL="0" indent="0" algn="just">
              <a:buNone/>
            </a:pPr>
            <a:endParaRPr lang="el-GR" sz="2900" dirty="0"/>
          </a:p>
        </p:txBody>
      </p:sp>
    </p:spTree>
    <p:extLst>
      <p:ext uri="{BB962C8B-B14F-4D97-AF65-F5344CB8AC3E}">
        <p14:creationId xmlns:p14="http://schemas.microsoft.com/office/powerpoint/2010/main" val="365464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Σημερινή Θεματολογία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19646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Ορισμός &amp; αντικείμενο της επιστήμης της Ψυχολογίας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Βιολογικές βάσεις της Ψυχολογίας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Σύντομη ιστορική αναδρομή</a:t>
            </a:r>
          </a:p>
          <a:p>
            <a:pPr algn="just"/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άσκηση της Ψυχολογίας στην Ελλάδα</a:t>
            </a:r>
          </a:p>
          <a:p>
            <a:pPr marL="0" indent="0" algn="just">
              <a:buNone/>
            </a:pPr>
            <a:endParaRPr lang="el-GR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80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Ψυχολογία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6482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«Ψυχή» &amp; «Λόγος»= μελέτη της ψυχής</a:t>
            </a:r>
          </a:p>
          <a:p>
            <a:pPr algn="just"/>
            <a:r>
              <a:rPr lang="el-GR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Επιστημονική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μελέτη της </a:t>
            </a:r>
            <a:r>
              <a:rPr lang="el-GR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συμπεριφοράς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των </a:t>
            </a:r>
            <a:r>
              <a:rPr lang="el-GR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νοητικών λειτουργιών</a:t>
            </a:r>
          </a:p>
          <a:p>
            <a:pPr algn="just"/>
            <a:r>
              <a:rPr lang="el-GR" sz="24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Ανάλυση όρων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l-GR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Επιστημονική: </a:t>
            </a:r>
            <a:r>
              <a:rPr lang="el-GR" sz="2000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έρευνα</a:t>
            </a:r>
            <a:r>
              <a:rPr lang="el-GR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διατύπωση &amp; έλεγχος </a:t>
            </a:r>
            <a:r>
              <a:rPr lang="el-GR" sz="2000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υποθέσεων</a:t>
            </a:r>
            <a:r>
              <a:rPr lang="el-GR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000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πείραμα</a:t>
            </a:r>
            <a:r>
              <a:rPr lang="el-GR" sz="2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l-GR" sz="2000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παρατήρηση</a:t>
            </a:r>
            <a:endParaRPr lang="el-GR" sz="20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Συμπεριφορά: άμεσα παρατηρήσιμη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Νοητικές λειτουργίες (π.χ.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κέψεις, συναισθήματα): όχι άμεσα παρατηρήσιμες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4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Ψυχολογία: Με τι ασχολείται;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834" y="1594624"/>
            <a:ext cx="7619667" cy="372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45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Συναφείς κλάδοι</a:t>
            </a:r>
            <a:endParaRPr lang="el-GR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Ψυχοθεραπεία</a:t>
            </a:r>
          </a:p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Ψυχανάλυση</a:t>
            </a:r>
          </a:p>
          <a:p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Ψυχιατρική</a:t>
            </a:r>
            <a:endParaRPr lang="el-G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215" y="1930400"/>
            <a:ext cx="2802340" cy="382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8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1_Fac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8C59B386-999D-4CB6-B907-9F3997C027C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685</TotalTime>
  <Words>1852</Words>
  <Application>Microsoft Office PowerPoint</Application>
  <PresentationFormat>Custom</PresentationFormat>
  <Paragraphs>212</Paragraphs>
  <Slides>36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Facet</vt:lpstr>
      <vt:lpstr>1_Facet</vt:lpstr>
      <vt:lpstr>Εισαγωγή στη Γενική Ψυχολογία Α΄ εξάμηνο</vt:lpstr>
      <vt:lpstr>Εισαγωγή στη Γενική Ψυχολογία</vt:lpstr>
      <vt:lpstr>Περίληψη μαθησιακής ενότητας</vt:lpstr>
      <vt:lpstr>Προσδοκώμενα μαθησιακά αποτελέσματα</vt:lpstr>
      <vt:lpstr>Προσδοκώμενα μαθησιακά αποτελέσματα (συνέχεια)</vt:lpstr>
      <vt:lpstr>Σημερινή Θεματολογία</vt:lpstr>
      <vt:lpstr>Ψυχολογία</vt:lpstr>
      <vt:lpstr>Ψυχολογία: Με τι ασχολείται;</vt:lpstr>
      <vt:lpstr>Συναφείς κλάδοι</vt:lpstr>
      <vt:lpstr>Συναφείς κλάδοι</vt:lpstr>
      <vt:lpstr>Βιολογικές βάσεις της Ψυχολογίας</vt:lpstr>
      <vt:lpstr>Ιστορική αναδρομή: Αρχαία Ελλάδα </vt:lpstr>
      <vt:lpstr>Ιστορική αναδρομή: Αναγέννηση </vt:lpstr>
      <vt:lpstr>Ιστορική αναδρομή: Η Ψυχολογία ως Επιστήμη</vt:lpstr>
      <vt:lpstr>Ιστορική αναδρομή: Κυριότερες θεωρίες για τη διαμόρφωση της προσωπικότητας</vt:lpstr>
      <vt:lpstr>Σύνοψη ιστορικής αναδρομής</vt:lpstr>
      <vt:lpstr>Ο επαγγελματίας ψυχολόγος στην Ελλάδα</vt:lpstr>
      <vt:lpstr>Επαγγελματικοί Σύλλογοι Ψυχολογίας</vt:lpstr>
      <vt:lpstr>Κώδικας Δεοντολογίας Ψυχολόγων</vt:lpstr>
      <vt:lpstr>Οι Κλάδοι της Ψυχολογίας σύμφωνα με την ΕΛΨΕ</vt:lpstr>
      <vt:lpstr>Κλάδος Αναπτυξιακής Ψυχολογίας </vt:lpstr>
      <vt:lpstr>Κλάδος Γνωστικής Ψυχολογίας </vt:lpstr>
      <vt:lpstr>Κλάδος Διαπολιτισμικής Ψυχολογίας</vt:lpstr>
      <vt:lpstr>Κλάδος Εργασιακής &amp; Οργανωσιακής Ψυχολογίας </vt:lpstr>
      <vt:lpstr>Κλάδος Θετικής Ψυχολογίας </vt:lpstr>
      <vt:lpstr>Κλάδος Κλινικής Ψυχολογίας &amp; Ψυχολογίας της Υγείας </vt:lpstr>
      <vt:lpstr>Κλάδος Κοινωνικής Ψυχολογίας </vt:lpstr>
      <vt:lpstr>Κλάδος Νευροψυχολογίας </vt:lpstr>
      <vt:lpstr>Κλάδος Πολιτικής Ψυχολογίας </vt:lpstr>
      <vt:lpstr>Κλάδος Συμβουλευτικής Ψυχολογίας </vt:lpstr>
      <vt:lpstr>Κλάδος Σχολικής Ψυχολογίας </vt:lpstr>
      <vt:lpstr>Κλάδος Ψυχολογίας της Δημιουργικότητας &amp; της Τέχνης </vt:lpstr>
      <vt:lpstr>Κλάδος Ψυχολογίας των Μέσων &amp; της Τεχνολογίας </vt:lpstr>
      <vt:lpstr>Απορίες, Προβληματισμοί, Επισημάνσεις </vt:lpstr>
      <vt:lpstr>Βιβλιογραφικές αναφορές</vt:lpstr>
      <vt:lpstr>Επικοινωνία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Γενική &amp; Εξελικτική Ψυχολογία  Α΄ εξαμήνου </dc:title>
  <dc:creator>MARIA DIMITRIADOU</dc:creator>
  <cp:lastModifiedBy>Maria Dimitriadou</cp:lastModifiedBy>
  <cp:revision>75</cp:revision>
  <dcterms:created xsi:type="dcterms:W3CDTF">2021-10-19T10:46:35Z</dcterms:created>
  <dcterms:modified xsi:type="dcterms:W3CDTF">2024-10-23T18:12:42Z</dcterms:modified>
</cp:coreProperties>
</file>