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82B02FB-8BFC-4D9A-9B90-533692A3FB62}" type="datetimeFigureOut">
              <a:rPr lang="el-GR" smtClean="0"/>
              <a:t>25/10/2024</a:t>
            </a:fld>
            <a:endParaRPr lang="el-GR"/>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fld id="{1AF18E54-9619-46A1-BE36-BB6D36B18612}"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2B02FB-8BFC-4D9A-9B90-533692A3FB62}" type="datetimeFigureOut">
              <a:rPr lang="el-GR" smtClean="0"/>
              <a:t>25/10/2024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AF18E54-9619-46A1-BE36-BB6D36B1861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fld id="{282B02FB-8BFC-4D9A-9B90-533692A3FB62}" type="datetimeFigureOut">
              <a:rPr lang="el-GR" smtClean="0"/>
              <a:t>25/10/2024</a:t>
            </a:fld>
            <a:endParaRPr lang="el-GR"/>
          </a:p>
        </p:txBody>
      </p:sp>
      <p:sp>
        <p:nvSpPr>
          <p:cNvPr id="5" name="Θέση υποσέλιδου 4"/>
          <p:cNvSpPr>
            <a:spLocks noGrp="1"/>
          </p:cNvSpPr>
          <p:nvPr>
            <p:ph type="ftr" sz="quarter" idx="11"/>
          </p:nvPr>
        </p:nvSpPr>
        <p:spPr>
          <a:xfrm>
            <a:off x="457201" y="6248207"/>
            <a:ext cx="5573483" cy="365125"/>
          </a:xfrm>
        </p:spPr>
        <p:txBody>
          <a:bodyPr/>
          <a:lstStyle/>
          <a:p>
            <a:endParaRPr lang="el-GR"/>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fld id="{1AF18E54-9619-46A1-BE36-BB6D36B18612}"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282B02FB-8BFC-4D9A-9B90-533692A3FB62}" type="datetimeFigureOut">
              <a:rPr lang="el-GR" smtClean="0"/>
              <a:t>25/10/2024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fld id="{1AF18E54-9619-46A1-BE36-BB6D36B18612}" type="slidenum">
              <a:rPr lang="el-GR" smtClean="0"/>
              <a:t>‹#›</a:t>
            </a:fld>
            <a:endParaRPr lang="el-GR"/>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282B02FB-8BFC-4D9A-9B90-533692A3FB62}" type="datetimeFigureOut">
              <a:rPr lang="el-GR" smtClean="0"/>
              <a:t>25/10/2024</a:t>
            </a:fld>
            <a:endParaRPr lang="el-GR"/>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AF18E54-9619-46A1-BE36-BB6D36B18612}" type="slidenum">
              <a:rPr lang="el-GR" smtClean="0"/>
              <a:t>‹#›</a:t>
            </a:fld>
            <a:endParaRPr lang="el-GR"/>
          </a:p>
        </p:txBody>
      </p:sp>
      <p:sp>
        <p:nvSpPr>
          <p:cNvPr id="14" name="Θέση υποσέλιδου 13"/>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Θέση ημερομηνίας 7"/>
          <p:cNvSpPr>
            <a:spLocks noGrp="1"/>
          </p:cNvSpPr>
          <p:nvPr>
            <p:ph type="dt" sz="half" idx="15"/>
          </p:nvPr>
        </p:nvSpPr>
        <p:spPr/>
        <p:txBody>
          <a:bodyPr rtlCol="0"/>
          <a:lstStyle/>
          <a:p>
            <a:fld id="{282B02FB-8BFC-4D9A-9B90-533692A3FB62}" type="datetimeFigureOut">
              <a:rPr lang="el-GR" smtClean="0"/>
              <a:t>25/10/2024</a:t>
            </a:fld>
            <a:endParaRPr lang="el-GR"/>
          </a:p>
        </p:txBody>
      </p:sp>
      <p:sp>
        <p:nvSpPr>
          <p:cNvPr id="10" name="Θέση αριθμού διαφάνειας 9"/>
          <p:cNvSpPr>
            <a:spLocks noGrp="1"/>
          </p:cNvSpPr>
          <p:nvPr>
            <p:ph type="sldNum" sz="quarter" idx="16"/>
          </p:nvPr>
        </p:nvSpPr>
        <p:spPr/>
        <p:txBody>
          <a:bodyPr rtlCol="0"/>
          <a:lstStyle/>
          <a:p>
            <a:fld id="{1AF18E54-9619-46A1-BE36-BB6D36B18612}" type="slidenum">
              <a:rPr lang="el-GR" smtClean="0"/>
              <a:t>‹#›</a:t>
            </a:fld>
            <a:endParaRPr lang="el-GR"/>
          </a:p>
        </p:txBody>
      </p:sp>
      <p:sp>
        <p:nvSpPr>
          <p:cNvPr id="12" name="Θέση υποσέλιδου 11"/>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5"/>
          </p:nvPr>
        </p:nvSpPr>
        <p:spPr/>
        <p:txBody>
          <a:bodyPr rtlCol="0"/>
          <a:lstStyle/>
          <a:p>
            <a:fld id="{282B02FB-8BFC-4D9A-9B90-533692A3FB62}" type="datetimeFigureOut">
              <a:rPr lang="el-GR" smtClean="0"/>
              <a:t>25/10/2024</a:t>
            </a:fld>
            <a:endParaRPr lang="el-GR"/>
          </a:p>
        </p:txBody>
      </p:sp>
      <p:sp>
        <p:nvSpPr>
          <p:cNvPr id="12" name="Θέση αριθμού διαφάνειας 11"/>
          <p:cNvSpPr>
            <a:spLocks noGrp="1"/>
          </p:cNvSpPr>
          <p:nvPr>
            <p:ph type="sldNum" sz="quarter" idx="16"/>
          </p:nvPr>
        </p:nvSpPr>
        <p:spPr/>
        <p:txBody>
          <a:bodyPr rtlCol="0"/>
          <a:lstStyle/>
          <a:p>
            <a:fld id="{1AF18E54-9619-46A1-BE36-BB6D36B18612}" type="slidenum">
              <a:rPr lang="el-GR" smtClean="0"/>
              <a:t>‹#›</a:t>
            </a:fld>
            <a:endParaRPr lang="el-GR"/>
          </a:p>
        </p:txBody>
      </p:sp>
      <p:sp>
        <p:nvSpPr>
          <p:cNvPr id="14" name="Θέση υποσέλιδου 13"/>
          <p:cNvSpPr>
            <a:spLocks noGrp="1"/>
          </p:cNvSpPr>
          <p:nvPr>
            <p:ph type="ftr" sz="quarter" idx="17"/>
          </p:nvPr>
        </p:nvSpPr>
        <p:spPr/>
        <p:txBody>
          <a:bodyPr rtlCol="0"/>
          <a:lstStyle/>
          <a:p>
            <a:endParaRPr lang="el-GR"/>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282B02FB-8BFC-4D9A-9B90-533692A3FB62}" type="datetimeFigureOut">
              <a:rPr lang="el-GR" smtClean="0"/>
              <a:t>25/10/2024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fld id="{1AF18E54-9619-46A1-BE36-BB6D36B1861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82B02FB-8BFC-4D9A-9B90-533692A3FB62}" type="datetimeFigureOut">
              <a:rPr lang="el-GR" smtClean="0"/>
              <a:t>25/10/2024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fld id="{1AF18E54-9619-46A1-BE36-BB6D36B1861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282B02FB-8BFC-4D9A-9B90-533692A3FB62}" type="datetimeFigureOut">
              <a:rPr lang="el-GR" smtClean="0"/>
              <a:t>25/10/2024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fld id="{1AF18E54-9619-46A1-BE36-BB6D36B18612}" type="slidenum">
              <a:rPr lang="el-GR" smtClean="0"/>
              <a:t>‹#›</a:t>
            </a:fld>
            <a:endParaRPr lang="el-GR"/>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Θέση ημερομηνίας 11"/>
          <p:cNvSpPr>
            <a:spLocks noGrp="1"/>
          </p:cNvSpPr>
          <p:nvPr>
            <p:ph type="dt" sz="half" idx="10"/>
          </p:nvPr>
        </p:nvSpPr>
        <p:spPr>
          <a:xfrm>
            <a:off x="6248400" y="6248400"/>
            <a:ext cx="2667000" cy="365125"/>
          </a:xfrm>
        </p:spPr>
        <p:txBody>
          <a:bodyPr rtlCol="0"/>
          <a:lstStyle/>
          <a:p>
            <a:fld id="{282B02FB-8BFC-4D9A-9B90-533692A3FB62}" type="datetimeFigureOut">
              <a:rPr lang="el-GR" smtClean="0"/>
              <a:t>25/10/2024</a:t>
            </a:fld>
            <a:endParaRPr lang="el-GR"/>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fld id="{1AF18E54-9619-46A1-BE36-BB6D36B18612}" type="slidenum">
              <a:rPr lang="el-GR" smtClean="0"/>
              <a:t>‹#›</a:t>
            </a:fld>
            <a:endParaRPr lang="el-GR"/>
          </a:p>
        </p:txBody>
      </p:sp>
      <p:sp>
        <p:nvSpPr>
          <p:cNvPr id="14" name="Θέση υποσέλιδου 13"/>
          <p:cNvSpPr>
            <a:spLocks noGrp="1"/>
          </p:cNvSpPr>
          <p:nvPr>
            <p:ph type="ftr" sz="quarter" idx="12"/>
          </p:nvPr>
        </p:nvSpPr>
        <p:spPr>
          <a:xfrm>
            <a:off x="1600200" y="6248206"/>
            <a:ext cx="4572000" cy="365125"/>
          </a:xfrm>
        </p:spPr>
        <p:txBody>
          <a:bodyPr rtlCol="0"/>
          <a:lstStyle/>
          <a:p>
            <a:endParaRPr lang="el-GR"/>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82B02FB-8BFC-4D9A-9B90-533692A3FB62}" type="datetimeFigureOut">
              <a:rPr lang="el-GR" smtClean="0"/>
              <a:t>25/10/2024</a:t>
            </a:fld>
            <a:endParaRPr lang="el-GR"/>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AF18E54-9619-46A1-BE36-BB6D36B1861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ΥΓΙΕΙΝΗ ΚΑΙ ΑΣΦΑΛΕΙΑ ΤΡΟΦΙΜΩΝ</a:t>
            </a:r>
            <a:endParaRPr lang="el-GR" dirty="0"/>
          </a:p>
        </p:txBody>
      </p:sp>
      <p:sp>
        <p:nvSpPr>
          <p:cNvPr id="3" name="Υπότιτλος 2"/>
          <p:cNvSpPr>
            <a:spLocks noGrp="1"/>
          </p:cNvSpPr>
          <p:nvPr>
            <p:ph type="subTitle" idx="1"/>
          </p:nvPr>
        </p:nvSpPr>
        <p:spPr/>
        <p:txBody>
          <a:bodyPr/>
          <a:lstStyle/>
          <a:p>
            <a:r>
              <a:rPr lang="el-GR" dirty="0" smtClean="0"/>
              <a:t>Μικροβιολογία τροφίμων</a:t>
            </a:r>
            <a:endParaRPr lang="el-GR" dirty="0"/>
          </a:p>
        </p:txBody>
      </p:sp>
    </p:spTree>
    <p:extLst>
      <p:ext uri="{BB962C8B-B14F-4D97-AF65-F5344CB8AC3E}">
        <p14:creationId xmlns:p14="http://schemas.microsoft.com/office/powerpoint/2010/main" val="3673419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85000" lnSpcReduction="10000"/>
          </a:bodyPr>
          <a:lstStyle/>
          <a:p>
            <a:r>
              <a:rPr lang="el-GR" dirty="0"/>
              <a:t>Είδη μικροοργανισμών στα </a:t>
            </a:r>
            <a:r>
              <a:rPr lang="el-GR" dirty="0" smtClean="0"/>
              <a:t>τρόφιμα</a:t>
            </a:r>
          </a:p>
          <a:p>
            <a:r>
              <a:rPr lang="el-GR" b="1" dirty="0"/>
              <a:t>Μύκητες</a:t>
            </a:r>
            <a:r>
              <a:rPr lang="el-GR" dirty="0" smtClean="0"/>
              <a:t>: Οι </a:t>
            </a:r>
            <a:r>
              <a:rPr lang="el-GR" dirty="0"/>
              <a:t>μύκητες παίζουν σημαντικό ρόλο στη μετατροπή των οργανικών </a:t>
            </a:r>
            <a:r>
              <a:rPr lang="el-GR" dirty="0" smtClean="0"/>
              <a:t>ουσιών </a:t>
            </a:r>
            <a:r>
              <a:rPr lang="el-GR" dirty="0"/>
              <a:t>που υπάρχουν στη φύση και ένας μεγάλος αριθμός από τους </a:t>
            </a:r>
            <a:r>
              <a:rPr lang="el-GR" dirty="0" smtClean="0"/>
              <a:t>μικροοργανισμούς </a:t>
            </a:r>
            <a:r>
              <a:rPr lang="el-GR" dirty="0"/>
              <a:t>αυτούς χρησιμοποιείται </a:t>
            </a:r>
            <a:r>
              <a:rPr lang="el-GR" dirty="0" smtClean="0"/>
              <a:t>βιομηχανικά.</a:t>
            </a:r>
          </a:p>
          <a:p>
            <a:r>
              <a:rPr lang="el-GR" dirty="0" smtClean="0"/>
              <a:t>Από </a:t>
            </a:r>
            <a:r>
              <a:rPr lang="el-GR" dirty="0"/>
              <a:t>τα πιο συνηθισμένα γένη μυκήτων είναι τα είδη των γενών </a:t>
            </a:r>
            <a:r>
              <a:rPr lang="el-GR" dirty="0" err="1"/>
              <a:t>ασπέργιλλος</a:t>
            </a:r>
            <a:r>
              <a:rPr lang="el-GR" dirty="0"/>
              <a:t> (</a:t>
            </a:r>
            <a:r>
              <a:rPr lang="el-GR" dirty="0" err="1"/>
              <a:t>Aspergillus</a:t>
            </a:r>
            <a:r>
              <a:rPr lang="el-GR" dirty="0"/>
              <a:t>) και </a:t>
            </a:r>
            <a:r>
              <a:rPr lang="el-GR" dirty="0" err="1"/>
              <a:t>πενικίλλιο</a:t>
            </a:r>
            <a:r>
              <a:rPr lang="el-GR" dirty="0"/>
              <a:t> (</a:t>
            </a:r>
            <a:r>
              <a:rPr lang="el-GR" dirty="0" err="1"/>
              <a:t>Penicillium</a:t>
            </a:r>
            <a:r>
              <a:rPr lang="el-GR" dirty="0" smtClean="0"/>
              <a:t>).</a:t>
            </a:r>
          </a:p>
          <a:p>
            <a:r>
              <a:rPr lang="el-GR" dirty="0" smtClean="0"/>
              <a:t>Ορισμένα </a:t>
            </a:r>
            <a:r>
              <a:rPr lang="el-GR" dirty="0"/>
              <a:t>είδη μυκήτων χρησιμοποιούνται για την παρασκευή διαφόρων τροφίμων ή φαρμάκων, ενώ άλλα προκαλούν ασθένειες στα φυτά, τα ζώα και τον άνθρωπο ή αλλοιώνουν τα τρόφιμα.</a:t>
            </a:r>
            <a:endParaRPr lang="el-GR" dirty="0" smtClean="0"/>
          </a:p>
        </p:txBody>
      </p:sp>
    </p:spTree>
    <p:extLst>
      <p:ext uri="{BB962C8B-B14F-4D97-AF65-F5344CB8AC3E}">
        <p14:creationId xmlns:p14="http://schemas.microsoft.com/office/powerpoint/2010/main" val="68001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a:bodyPr>
          <a:lstStyle/>
          <a:p>
            <a:r>
              <a:rPr lang="el-GR" dirty="0"/>
              <a:t>Είδη μικροοργανισμών στα </a:t>
            </a:r>
            <a:r>
              <a:rPr lang="el-GR" dirty="0" smtClean="0"/>
              <a:t>τρόφιμα</a:t>
            </a:r>
          </a:p>
          <a:p>
            <a:r>
              <a:rPr lang="el-GR" dirty="0"/>
              <a:t>Στην πρώτη περίπτωση περιλαμβάνονται οι μύκητες που </a:t>
            </a:r>
            <a:r>
              <a:rPr lang="el-GR" dirty="0" smtClean="0"/>
              <a:t>χρησιμοποιούνται </a:t>
            </a:r>
            <a:r>
              <a:rPr lang="el-GR" dirty="0"/>
              <a:t>για την παρασκευή διαφόρων τύπων τυριών (π.χ. </a:t>
            </a:r>
            <a:r>
              <a:rPr lang="el-GR" dirty="0" err="1"/>
              <a:t>Roquefort</a:t>
            </a:r>
            <a:r>
              <a:rPr lang="el-GR" dirty="0"/>
              <a:t>, </a:t>
            </a:r>
            <a:r>
              <a:rPr lang="el-GR" dirty="0" err="1"/>
              <a:t>Camembert</a:t>
            </a:r>
            <a:r>
              <a:rPr lang="el-GR" dirty="0"/>
              <a:t>), βιταμινών και </a:t>
            </a:r>
            <a:r>
              <a:rPr lang="el-GR" dirty="0" smtClean="0"/>
              <a:t>αντιβιοτικών.</a:t>
            </a:r>
          </a:p>
          <a:p>
            <a:r>
              <a:rPr lang="el-GR" dirty="0" smtClean="0"/>
              <a:t>Στη </a:t>
            </a:r>
            <a:r>
              <a:rPr lang="el-GR" dirty="0"/>
              <a:t>δεύτερη περίπτωση περιλαμβάνονται πρωτεολυτικοί, </a:t>
            </a:r>
            <a:r>
              <a:rPr lang="el-GR" dirty="0" err="1"/>
              <a:t>λιπολυτικοί</a:t>
            </a:r>
            <a:r>
              <a:rPr lang="el-GR" dirty="0"/>
              <a:t> και </a:t>
            </a:r>
            <a:r>
              <a:rPr lang="el-GR" dirty="0" err="1"/>
              <a:t>σακχαρολυτικοί</a:t>
            </a:r>
            <a:r>
              <a:rPr lang="el-GR" dirty="0"/>
              <a:t> μύκητες που προσβάλλουν τα τρόφιμα, καταναλώνουν τα συστατικά τους και τα αλλοιώνουν καθιστώντας τα ακατάλληλα για </a:t>
            </a:r>
            <a:r>
              <a:rPr lang="el-GR" dirty="0" smtClean="0"/>
              <a:t>κατανάλωση</a:t>
            </a:r>
            <a:r>
              <a:rPr lang="el-GR" dirty="0"/>
              <a:t>.</a:t>
            </a:r>
            <a:endParaRPr lang="el-GR" dirty="0" smtClean="0"/>
          </a:p>
        </p:txBody>
      </p:sp>
    </p:spTree>
    <p:extLst>
      <p:ext uri="{BB962C8B-B14F-4D97-AF65-F5344CB8AC3E}">
        <p14:creationId xmlns:p14="http://schemas.microsoft.com/office/powerpoint/2010/main" val="2888875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a:bodyPr>
          <a:lstStyle/>
          <a:p>
            <a:r>
              <a:rPr lang="el-GR" dirty="0"/>
              <a:t>Είδη μικροοργανισμών στα </a:t>
            </a:r>
            <a:r>
              <a:rPr lang="el-GR" dirty="0" smtClean="0"/>
              <a:t>τρόφιμα</a:t>
            </a:r>
          </a:p>
          <a:p>
            <a:r>
              <a:rPr lang="el-GR" dirty="0"/>
              <a:t>Είναι επίσης γνωστό ότι πολλοί μύκητες παράγουν </a:t>
            </a:r>
            <a:r>
              <a:rPr lang="el-GR" dirty="0" err="1"/>
              <a:t>μυκοτοξίνες</a:t>
            </a:r>
            <a:r>
              <a:rPr lang="el-GR" dirty="0"/>
              <a:t> και </a:t>
            </a:r>
            <a:r>
              <a:rPr lang="el-GR" dirty="0" smtClean="0"/>
              <a:t>προκαλούν </a:t>
            </a:r>
            <a:r>
              <a:rPr lang="el-GR" dirty="0"/>
              <a:t>προβλήματα στην υγεία αυτών που θα τις καταναλώσουν. Οι </a:t>
            </a:r>
            <a:r>
              <a:rPr lang="el-GR" dirty="0" err="1"/>
              <a:t>μυκοτοξίνες</a:t>
            </a:r>
            <a:r>
              <a:rPr lang="el-GR" dirty="0"/>
              <a:t> είναι τοξικά προϊόντα του μεταβολισμού των μυκήτων που περιέχονται στις υφές ή τα σπόρια των μυκήτων ή εκκρίνονται στο </a:t>
            </a:r>
            <a:r>
              <a:rPr lang="el-GR" dirty="0" smtClean="0"/>
              <a:t>περιβάλλον </a:t>
            </a:r>
            <a:r>
              <a:rPr lang="el-GR" dirty="0"/>
              <a:t>τους και προκαλούν σοβαρές ασθένειες στον άνθρωπο και τα ζώα. Το είδος </a:t>
            </a:r>
            <a:r>
              <a:rPr lang="el-GR" dirty="0" err="1"/>
              <a:t>Aspergillus</a:t>
            </a:r>
            <a:r>
              <a:rPr lang="el-GR" dirty="0"/>
              <a:t> </a:t>
            </a:r>
            <a:r>
              <a:rPr lang="el-GR" dirty="0" err="1"/>
              <a:t>flavus</a:t>
            </a:r>
            <a:r>
              <a:rPr lang="el-GR" dirty="0"/>
              <a:t> π.χ. παράγει τις </a:t>
            </a:r>
            <a:r>
              <a:rPr lang="el-GR" dirty="0" err="1"/>
              <a:t>αφλατοξίνες</a:t>
            </a:r>
            <a:r>
              <a:rPr lang="el-GR" dirty="0"/>
              <a:t> που προκαλούν καρκινώματα στο συκώτι.</a:t>
            </a:r>
            <a:endParaRPr lang="el-GR" dirty="0" smtClean="0"/>
          </a:p>
        </p:txBody>
      </p:sp>
    </p:spTree>
    <p:extLst>
      <p:ext uri="{BB962C8B-B14F-4D97-AF65-F5344CB8AC3E}">
        <p14:creationId xmlns:p14="http://schemas.microsoft.com/office/powerpoint/2010/main" val="4004843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l-GR" dirty="0"/>
              <a:t>Είδη μικροοργανισμών στα </a:t>
            </a:r>
            <a:r>
              <a:rPr lang="el-GR" dirty="0" smtClean="0"/>
              <a:t>τρόφιμα</a:t>
            </a:r>
          </a:p>
          <a:p>
            <a:r>
              <a:rPr lang="el-GR" b="1" dirty="0"/>
              <a:t>Ιοί</a:t>
            </a:r>
            <a:r>
              <a:rPr lang="el-GR" dirty="0" smtClean="0"/>
              <a:t>: Οι </a:t>
            </a:r>
            <a:r>
              <a:rPr lang="el-GR" dirty="0"/>
              <a:t>ιοί είναι το μικρότερο είδος μικροοργανισμών με στοιχειώδη </a:t>
            </a:r>
            <a:r>
              <a:rPr lang="el-GR" dirty="0" smtClean="0"/>
              <a:t>οργανική </a:t>
            </a:r>
            <a:r>
              <a:rPr lang="el-GR" dirty="0"/>
              <a:t>δομή και γίνονται ορατοί με το ηλεκτρονικό </a:t>
            </a:r>
            <a:r>
              <a:rPr lang="el-GR" dirty="0" smtClean="0"/>
              <a:t>μικροσκόπιο. Αναπτύσσονται </a:t>
            </a:r>
            <a:r>
              <a:rPr lang="el-GR" dirty="0"/>
              <a:t>σε φυτά, ζώα, έντομα, βακτήρια και στον άνθρωπο και είναι παράσιτα στα κύτταρα του </a:t>
            </a:r>
            <a:r>
              <a:rPr lang="el-GR" dirty="0" smtClean="0"/>
              <a:t>ξενιστή.</a:t>
            </a:r>
          </a:p>
          <a:p>
            <a:r>
              <a:rPr lang="el-GR" dirty="0" smtClean="0"/>
              <a:t>Στο </a:t>
            </a:r>
            <a:r>
              <a:rPr lang="el-GR" dirty="0"/>
              <a:t>γενετικό υλικό τους (DNA ή RNA) δεν έχουν την πληροφορία για τη σύνθεση των συστατικών του. Αυτά τα βρίσκει στο κύτταρο του ξενιστή μέσα στο οποίο πολλαπλασιάζεται και του οποίου χρησιμοποιεί τα ένζυμα για τη δική του αύξηση.</a:t>
            </a:r>
            <a:endParaRPr lang="el-GR" dirty="0" smtClean="0"/>
          </a:p>
        </p:txBody>
      </p:sp>
    </p:spTree>
    <p:extLst>
      <p:ext uri="{BB962C8B-B14F-4D97-AF65-F5344CB8AC3E}">
        <p14:creationId xmlns:p14="http://schemas.microsoft.com/office/powerpoint/2010/main" val="366743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Είδη μικροοργανισμών στα </a:t>
            </a:r>
            <a:r>
              <a:rPr lang="el-GR" dirty="0" smtClean="0"/>
              <a:t>τρόφιμα</a:t>
            </a:r>
          </a:p>
          <a:p>
            <a:r>
              <a:rPr lang="el-GR" dirty="0"/>
              <a:t>Ο πλήρης κύκλος ανάπτυξης στους περισσότερους ιούς διαρκεί 4-24 ώρες και περιλαμβάνει τα εξής στάδια</a:t>
            </a:r>
            <a:r>
              <a:rPr lang="el-GR" dirty="0" smtClean="0"/>
              <a:t>:</a:t>
            </a:r>
          </a:p>
          <a:p>
            <a:r>
              <a:rPr lang="el-GR" dirty="0" smtClean="0"/>
              <a:t> </a:t>
            </a:r>
            <a:r>
              <a:rPr lang="el-GR" dirty="0"/>
              <a:t>Προσρόφηση: ο ιός προσκολλάται σε ειδικούς υποδοχείς του κυττάρου</a:t>
            </a:r>
            <a:r>
              <a:rPr lang="el-GR" dirty="0" smtClean="0"/>
              <a:t>.</a:t>
            </a:r>
          </a:p>
          <a:p>
            <a:r>
              <a:rPr lang="el-GR" dirty="0" smtClean="0"/>
              <a:t> </a:t>
            </a:r>
            <a:r>
              <a:rPr lang="el-GR" dirty="0"/>
              <a:t>Είσοδος στο κύτταρο: καταστρέφεται η κάψα του ιού μέσα στο κύτταρο και απελευθερώνεται το </a:t>
            </a:r>
            <a:r>
              <a:rPr lang="el-GR" dirty="0" err="1"/>
              <a:t>νουκλεϊκό</a:t>
            </a:r>
            <a:r>
              <a:rPr lang="el-GR" dirty="0"/>
              <a:t> οξύ</a:t>
            </a:r>
            <a:r>
              <a:rPr lang="el-GR" dirty="0" smtClean="0"/>
              <a:t>.</a:t>
            </a:r>
          </a:p>
          <a:p>
            <a:r>
              <a:rPr lang="el-GR" dirty="0" smtClean="0"/>
              <a:t> </a:t>
            </a:r>
            <a:r>
              <a:rPr lang="el-GR" dirty="0"/>
              <a:t>Σύνθεση των συστατικών του ιού από τον ξενιστή</a:t>
            </a:r>
            <a:r>
              <a:rPr lang="el-GR" dirty="0" smtClean="0"/>
              <a:t>.</a:t>
            </a:r>
          </a:p>
          <a:p>
            <a:r>
              <a:rPr lang="el-GR" dirty="0" smtClean="0"/>
              <a:t> </a:t>
            </a:r>
            <a:r>
              <a:rPr lang="el-GR" dirty="0"/>
              <a:t>Ωρίμανση: τα νέα συστατικά ενώνονται για να σχηματίσουν τη </a:t>
            </a:r>
            <a:r>
              <a:rPr lang="el-GR" dirty="0" smtClean="0"/>
              <a:t>νουκλεοπρωτεΐνη </a:t>
            </a:r>
            <a:r>
              <a:rPr lang="el-GR" dirty="0"/>
              <a:t>του ιού</a:t>
            </a:r>
            <a:r>
              <a:rPr lang="el-GR" dirty="0" smtClean="0"/>
              <a:t>.</a:t>
            </a:r>
          </a:p>
          <a:p>
            <a:r>
              <a:rPr lang="el-GR" dirty="0" smtClean="0"/>
              <a:t> </a:t>
            </a:r>
            <a:r>
              <a:rPr lang="el-GR" dirty="0"/>
              <a:t>Απελευθέρωση: επέρχεται λύση του κυττάρου του ξενιστή και </a:t>
            </a:r>
            <a:r>
              <a:rPr lang="el-GR" dirty="0" smtClean="0"/>
              <a:t>απελευθέρωση </a:t>
            </a:r>
            <a:r>
              <a:rPr lang="el-GR" dirty="0"/>
              <a:t>των ώριμων σωματιδίων του ιού</a:t>
            </a:r>
            <a:endParaRPr lang="el-GR" dirty="0" smtClean="0"/>
          </a:p>
        </p:txBody>
      </p:sp>
    </p:spTree>
    <p:extLst>
      <p:ext uri="{BB962C8B-B14F-4D97-AF65-F5344CB8AC3E}">
        <p14:creationId xmlns:p14="http://schemas.microsoft.com/office/powerpoint/2010/main" val="1452407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Είδη μικροοργανισμών στα </a:t>
            </a:r>
            <a:r>
              <a:rPr lang="el-GR" dirty="0" smtClean="0"/>
              <a:t>τρόφιμα</a:t>
            </a:r>
          </a:p>
          <a:p>
            <a:r>
              <a:rPr lang="el-GR" b="1" dirty="0" err="1"/>
              <a:t>Πρωτόζωα</a:t>
            </a:r>
            <a:r>
              <a:rPr lang="el-GR" dirty="0" err="1"/>
              <a:t>:Είναι</a:t>
            </a:r>
            <a:r>
              <a:rPr lang="el-GR" dirty="0"/>
              <a:t> πολύ διαδεδομένα στο νερό και το έδαφος και αποτελούν τον </a:t>
            </a:r>
            <a:r>
              <a:rPr lang="el-GR" dirty="0" smtClean="0"/>
              <a:t>κυριότερο </a:t>
            </a:r>
            <a:r>
              <a:rPr lang="el-GR" dirty="0"/>
              <a:t>παράγοντα του </a:t>
            </a:r>
            <a:r>
              <a:rPr lang="el-GR" dirty="0" err="1"/>
              <a:t>πλαγκτού</a:t>
            </a:r>
            <a:r>
              <a:rPr lang="el-GR" dirty="0"/>
              <a:t>. Τα περισσότερα είναι παράσιτα και </a:t>
            </a:r>
            <a:r>
              <a:rPr lang="el-GR" dirty="0" smtClean="0"/>
              <a:t>τρέφονται </a:t>
            </a:r>
            <a:r>
              <a:rPr lang="el-GR" dirty="0"/>
              <a:t>με οργανικές ουσίες ή με μικροοργανισμούς, κυρίως βακτήρια. </a:t>
            </a:r>
            <a:r>
              <a:rPr lang="el-GR" dirty="0" smtClean="0"/>
              <a:t>Πολλά </a:t>
            </a:r>
            <a:r>
              <a:rPr lang="el-GR" dirty="0"/>
              <a:t>από αυτά είναι παράσιτα σπονδυλωτών και ασπόνδυλων και </a:t>
            </a:r>
            <a:r>
              <a:rPr lang="el-GR" dirty="0" smtClean="0"/>
              <a:t>προκαλούν </a:t>
            </a:r>
            <a:r>
              <a:rPr lang="el-GR" dirty="0"/>
              <a:t>ασθένειες που ονομάζονται </a:t>
            </a:r>
            <a:r>
              <a:rPr lang="el-GR" dirty="0" err="1"/>
              <a:t>πρωτοζωώσεις</a:t>
            </a:r>
            <a:r>
              <a:rPr lang="el-GR" dirty="0"/>
              <a:t>. Μεγάλος αριθμός επίσης </a:t>
            </a:r>
            <a:r>
              <a:rPr lang="el-GR" dirty="0" err="1"/>
              <a:t>πρωτοζώων</a:t>
            </a:r>
            <a:r>
              <a:rPr lang="el-GR" dirty="0"/>
              <a:t> αποτελεί τη φυσιολογική χλωρίδα του πεπτικού συστήματος και συμβάλλει στην πέψη των τροφών. Τα πρωτόζωα είναι μονοκύτταροι μικροοργανισμοί που κινούνται με </a:t>
            </a:r>
            <a:r>
              <a:rPr lang="el-GR" dirty="0" err="1"/>
              <a:t>ψευδοπόδια</a:t>
            </a:r>
            <a:r>
              <a:rPr lang="el-GR" dirty="0"/>
              <a:t>, μαστίγια ή βλεφαρίδες. Προέρχονται από μία ομάδα </a:t>
            </a:r>
            <a:r>
              <a:rPr lang="el-GR" dirty="0" err="1"/>
              <a:t>φυκών</a:t>
            </a:r>
            <a:r>
              <a:rPr lang="el-GR" dirty="0"/>
              <a:t> που έχασαν την ικανότητα της φωτοσύνθεσης. Η αναπαραγωγή των </a:t>
            </a:r>
            <a:r>
              <a:rPr lang="el-GR" dirty="0" err="1"/>
              <a:t>πρωτοζώων</a:t>
            </a:r>
            <a:r>
              <a:rPr lang="el-GR" dirty="0"/>
              <a:t> γίνεται με διχοτόμηση, πολλαπλή </a:t>
            </a:r>
            <a:r>
              <a:rPr lang="el-GR" dirty="0" smtClean="0"/>
              <a:t>κατάτμηση</a:t>
            </a:r>
            <a:r>
              <a:rPr lang="el-GR" dirty="0"/>
              <a:t>, και τέλος με φυλογονική αναπαραγωγή, όπου διακρίνουμε τη μόνιμη και τη μη μόνιμη σύζευξη</a:t>
            </a:r>
            <a:endParaRPr lang="el-GR" dirty="0" smtClean="0"/>
          </a:p>
        </p:txBody>
      </p:sp>
    </p:spTree>
    <p:extLst>
      <p:ext uri="{BB962C8B-B14F-4D97-AF65-F5344CB8AC3E}">
        <p14:creationId xmlns:p14="http://schemas.microsoft.com/office/powerpoint/2010/main" val="427672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Πηγές μόλυνσης των </a:t>
            </a:r>
            <a:r>
              <a:rPr lang="el-GR" dirty="0" smtClean="0"/>
              <a:t>τροφίμων</a:t>
            </a:r>
          </a:p>
          <a:p>
            <a:r>
              <a:rPr lang="el-GR" b="1" dirty="0"/>
              <a:t>Έδαφος και νερό</a:t>
            </a:r>
            <a:r>
              <a:rPr lang="el-GR" dirty="0" smtClean="0"/>
              <a:t>: Το </a:t>
            </a:r>
            <a:r>
              <a:rPr lang="el-GR" dirty="0"/>
              <a:t>έδαφος είναι ο πλουσιότερος </a:t>
            </a:r>
            <a:r>
              <a:rPr lang="el-GR" dirty="0" err="1"/>
              <a:t>μικροβιότοπος</a:t>
            </a:r>
            <a:r>
              <a:rPr lang="el-GR" dirty="0"/>
              <a:t>. Περιέχει πολυάριθμα μικροβιακά είδη και σε τεράστιο αριθμό. Έχει υπολογισθεί ότι ένα γόνιμο έδαφος σε έκταση ενός εκταρίου και πάχος δέκα εκατοστών του μέτρου </a:t>
            </a:r>
            <a:r>
              <a:rPr lang="el-GR" dirty="0" smtClean="0"/>
              <a:t>περιέχει </a:t>
            </a:r>
            <a:r>
              <a:rPr lang="el-GR" dirty="0"/>
              <a:t>πέντε τόνους από μύκητες και </a:t>
            </a:r>
            <a:r>
              <a:rPr lang="el-GR" dirty="0" smtClean="0"/>
              <a:t>βακτήρια</a:t>
            </a:r>
          </a:p>
          <a:p>
            <a:r>
              <a:rPr lang="el-GR" dirty="0"/>
              <a:t>Το νερό των ωκεανών, των λιμνών και των ποταμών περιέχει επίσης </a:t>
            </a:r>
            <a:r>
              <a:rPr lang="el-GR" dirty="0" smtClean="0"/>
              <a:t>πολυάριθμους </a:t>
            </a:r>
            <a:r>
              <a:rPr lang="el-GR" dirty="0"/>
              <a:t>μικροοργανισμούς, ο αριθμός των οποίων εξαρτάται από τη φύση του νερού (ποταμός, λίμνη κ.λπ.), τη γεωλογική και γεωγραφική του θέση, τις βιολογικές και κλιματολογικές συνθήκες και κυρίως τη συγκέντρωση σε </a:t>
            </a:r>
            <a:r>
              <a:rPr lang="el-GR" dirty="0" smtClean="0"/>
              <a:t>οργανικές </a:t>
            </a:r>
            <a:r>
              <a:rPr lang="el-GR" dirty="0"/>
              <a:t>και ανόργανες ουσίες. Η </a:t>
            </a:r>
            <a:r>
              <a:rPr lang="el-GR" dirty="0" err="1"/>
              <a:t>μικροχλωρίδα</a:t>
            </a:r>
            <a:r>
              <a:rPr lang="el-GR" dirty="0"/>
              <a:t> του νερού περιλαμβάνει </a:t>
            </a:r>
            <a:r>
              <a:rPr lang="el-GR" dirty="0" err="1"/>
              <a:t>φύκη</a:t>
            </a:r>
            <a:r>
              <a:rPr lang="el-GR" dirty="0"/>
              <a:t>, πρωτόζωα, μύκητες, ζύμες, βακτήρια, ιούς και άλλα </a:t>
            </a:r>
            <a:r>
              <a:rPr lang="el-GR" dirty="0" smtClean="0"/>
              <a:t>παράσιτα</a:t>
            </a:r>
          </a:p>
        </p:txBody>
      </p:sp>
    </p:spTree>
    <p:extLst>
      <p:ext uri="{BB962C8B-B14F-4D97-AF65-F5344CB8AC3E}">
        <p14:creationId xmlns:p14="http://schemas.microsoft.com/office/powerpoint/2010/main" val="1155883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62500" lnSpcReduction="20000"/>
          </a:bodyPr>
          <a:lstStyle/>
          <a:p>
            <a:r>
              <a:rPr lang="el-GR" dirty="0"/>
              <a:t>Πηγές μόλυνσης των </a:t>
            </a:r>
            <a:r>
              <a:rPr lang="el-GR" dirty="0" smtClean="0"/>
              <a:t>τροφίμων</a:t>
            </a:r>
          </a:p>
          <a:p>
            <a:r>
              <a:rPr lang="el-GR" b="1" dirty="0"/>
              <a:t>Αέρας και σκόνη</a:t>
            </a:r>
            <a:r>
              <a:rPr lang="el-GR" dirty="0" smtClean="0"/>
              <a:t>: Ο </a:t>
            </a:r>
            <a:r>
              <a:rPr lang="el-GR" dirty="0"/>
              <a:t>αέρας, όπως αποκάλυψε ο </a:t>
            </a:r>
            <a:r>
              <a:rPr lang="el-GR" dirty="0" err="1"/>
              <a:t>Pasteur</a:t>
            </a:r>
            <a:r>
              <a:rPr lang="el-GR" dirty="0"/>
              <a:t> από τον προηγούμενο αιώνα, </a:t>
            </a:r>
            <a:r>
              <a:rPr lang="el-GR" dirty="0" smtClean="0"/>
              <a:t>περιέχει </a:t>
            </a:r>
            <a:r>
              <a:rPr lang="el-GR" dirty="0"/>
              <a:t>μεγάλο αριθμό μικροοργανισμών και συντελεί σε μεγάλο ποσοστό στη μόλυνση εκτεθειμένων στο περιβάλλον τροφίμων. </a:t>
            </a:r>
            <a:endParaRPr lang="el-GR" dirty="0" smtClean="0"/>
          </a:p>
          <a:p>
            <a:r>
              <a:rPr lang="el-GR" dirty="0" smtClean="0"/>
              <a:t>Οι </a:t>
            </a:r>
            <a:r>
              <a:rPr lang="el-GR" dirty="0"/>
              <a:t>μικροοργανισμοί του αέρα προέρχονται από άλλους </a:t>
            </a:r>
            <a:r>
              <a:rPr lang="el-GR" dirty="0" err="1"/>
              <a:t>μικροβιότοπους</a:t>
            </a:r>
            <a:r>
              <a:rPr lang="el-GR" dirty="0"/>
              <a:t> και αιωρούνται κολλημένοι σε στερεά σωματίδια (σκόνη) ή σε σταγονίδια νερού</a:t>
            </a:r>
            <a:r>
              <a:rPr lang="el-GR" dirty="0" smtClean="0"/>
              <a:t>.</a:t>
            </a:r>
          </a:p>
          <a:p>
            <a:r>
              <a:rPr lang="el-GR" dirty="0" smtClean="0"/>
              <a:t> </a:t>
            </a:r>
            <a:r>
              <a:rPr lang="el-GR" dirty="0"/>
              <a:t>Ανάλογα με το περιβάλλον, ο αέρας περιέχει σε μεγαλύτερη </a:t>
            </a:r>
            <a:r>
              <a:rPr lang="el-GR" dirty="0" smtClean="0"/>
              <a:t>συγκέντρωση </a:t>
            </a:r>
            <a:r>
              <a:rPr lang="el-GR" dirty="0"/>
              <a:t>συγκεκριμένα είδη μικροοργανισμών. Γύρω από μία οινοβιομηχανία το μικροβιακό φορτίο του αέρα </a:t>
            </a:r>
            <a:r>
              <a:rPr lang="el-GR" dirty="0" smtClean="0"/>
              <a:t>συνίσταται </a:t>
            </a:r>
            <a:r>
              <a:rPr lang="el-GR" dirty="0"/>
              <a:t>κυρίως από ζύμες, ενώ γύρω από μία βιομηχανία γαλακτοκομικών </a:t>
            </a:r>
            <a:r>
              <a:rPr lang="el-GR" dirty="0" smtClean="0"/>
              <a:t>προϊόντων </a:t>
            </a:r>
            <a:r>
              <a:rPr lang="el-GR" dirty="0"/>
              <a:t>είναι πιθανόν ο αέρας να περιέχει κυρίως γαλακτικά βακτήρια. </a:t>
            </a:r>
            <a:endParaRPr lang="el-GR" dirty="0" smtClean="0"/>
          </a:p>
          <a:p>
            <a:r>
              <a:rPr lang="el-GR" dirty="0" smtClean="0"/>
              <a:t>Η </a:t>
            </a:r>
            <a:r>
              <a:rPr lang="el-GR" dirty="0"/>
              <a:t>σύνθεση της χλωρίδας του αέρα εξαρτάται επίσης από τη </a:t>
            </a:r>
            <a:r>
              <a:rPr lang="el-GR" dirty="0" smtClean="0"/>
              <a:t>μακροβιότητα </a:t>
            </a:r>
            <a:r>
              <a:rPr lang="el-GR" dirty="0"/>
              <a:t>των διαφόρων μικροβιακών ειδών, τη διάρκεια παραμονής τους στον αέρα, τη θερμοκρασία και την υγρασία του περιβάλλοντος.</a:t>
            </a:r>
            <a:endParaRPr lang="el-GR" dirty="0" smtClean="0"/>
          </a:p>
        </p:txBody>
      </p:sp>
    </p:spTree>
    <p:extLst>
      <p:ext uri="{BB962C8B-B14F-4D97-AF65-F5344CB8AC3E}">
        <p14:creationId xmlns:p14="http://schemas.microsoft.com/office/powerpoint/2010/main" val="2111111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a:t>Πηγές μόλυνσης των </a:t>
            </a:r>
            <a:r>
              <a:rPr lang="el-GR" dirty="0" smtClean="0"/>
              <a:t>τροφίμων</a:t>
            </a:r>
          </a:p>
          <a:p>
            <a:r>
              <a:rPr lang="el-GR" b="1" dirty="0"/>
              <a:t>Φυτά και προϊόντα φυτικής προέλευσης</a:t>
            </a:r>
            <a:r>
              <a:rPr lang="el-GR" dirty="0" smtClean="0"/>
              <a:t>: Αν </a:t>
            </a:r>
            <a:r>
              <a:rPr lang="el-GR" dirty="0"/>
              <a:t>και οι περισσότεροι μικροοργανισμοί του εδάφους και του νερού </a:t>
            </a:r>
            <a:r>
              <a:rPr lang="el-GR" dirty="0" smtClean="0"/>
              <a:t>μολύνουν </a:t>
            </a:r>
            <a:r>
              <a:rPr lang="el-GR" dirty="0"/>
              <a:t>τα φυτά, μόνο ένας μικρός αριθμός από αυτούς προσκολλάται ισχυρά στην επιφάνεια των φυτών και βρίσκει εκεί κατάλληλες συνθήκες για </a:t>
            </a:r>
            <a:r>
              <a:rPr lang="el-GR" dirty="0" smtClean="0"/>
              <a:t>ανάπτυξη.</a:t>
            </a:r>
          </a:p>
          <a:p>
            <a:r>
              <a:rPr lang="el-GR" dirty="0" smtClean="0"/>
              <a:t>Τα </a:t>
            </a:r>
            <a:r>
              <a:rPr lang="el-GR" dirty="0"/>
              <a:t>μικρόβια αυτά αποτελούν τη φυσιολογική χλωρίδα της επιφάνειας των φυτών η οποία ποικίλλει σημαντικά</a:t>
            </a:r>
            <a:r>
              <a:rPr lang="el-GR" dirty="0" smtClean="0"/>
              <a:t>.</a:t>
            </a:r>
          </a:p>
          <a:p>
            <a:r>
              <a:rPr lang="el-GR" dirty="0"/>
              <a:t>Είναι αρκετά τα περιστατικά που έχει αναφερθεί ύπαρξη μικροοργανισμών που σχετίζονται με την υγιεινή και ασφάλεια των </a:t>
            </a:r>
            <a:r>
              <a:rPr lang="el-GR" dirty="0" smtClean="0"/>
              <a:t>τροφίμων </a:t>
            </a:r>
            <a:r>
              <a:rPr lang="el-GR" dirty="0"/>
              <a:t>(</a:t>
            </a:r>
            <a:r>
              <a:rPr lang="el-GR" dirty="0" err="1"/>
              <a:t>ψευδομονάδες</a:t>
            </a:r>
            <a:r>
              <a:rPr lang="el-GR" dirty="0"/>
              <a:t>, </a:t>
            </a:r>
            <a:r>
              <a:rPr lang="el-GR" dirty="0" err="1"/>
              <a:t>κολοβακτηριοειδή</a:t>
            </a:r>
            <a:r>
              <a:rPr lang="el-GR" dirty="0"/>
              <a:t>, μικρόκοκκοι) στο εσωτερικό </a:t>
            </a:r>
            <a:r>
              <a:rPr lang="el-GR" dirty="0" smtClean="0"/>
              <a:t>φυτικών </a:t>
            </a:r>
            <a:r>
              <a:rPr lang="el-GR" dirty="0"/>
              <a:t>ιστών.</a:t>
            </a:r>
            <a:endParaRPr lang="el-GR" dirty="0" smtClean="0"/>
          </a:p>
        </p:txBody>
      </p:sp>
    </p:spTree>
    <p:extLst>
      <p:ext uri="{BB962C8B-B14F-4D97-AF65-F5344CB8AC3E}">
        <p14:creationId xmlns:p14="http://schemas.microsoft.com/office/powerpoint/2010/main" val="380202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a:t>Πηγές μόλυνσης των </a:t>
            </a:r>
            <a:r>
              <a:rPr lang="el-GR" dirty="0" smtClean="0"/>
              <a:t>τροφίμων</a:t>
            </a:r>
          </a:p>
          <a:p>
            <a:r>
              <a:rPr lang="el-GR" b="1" dirty="0"/>
              <a:t>Εξοπλισμός, εργαλεία και σκεύη</a:t>
            </a:r>
            <a:r>
              <a:rPr lang="el-GR" dirty="0" smtClean="0"/>
              <a:t>: Πολλά </a:t>
            </a:r>
            <a:r>
              <a:rPr lang="el-GR" dirty="0"/>
              <a:t>φυτικά ή ζωικά προϊόντα έρχονται σε επαφή με διάφορα </a:t>
            </a:r>
            <a:r>
              <a:rPr lang="el-GR" dirty="0" smtClean="0"/>
              <a:t>μηχανήματα </a:t>
            </a:r>
            <a:r>
              <a:rPr lang="el-GR" dirty="0"/>
              <a:t>επεξεργασίας, καθώς και το βοηθητικό εξοπλισμό (π.χ. δοχεία, </a:t>
            </a:r>
            <a:r>
              <a:rPr lang="el-GR" dirty="0" smtClean="0"/>
              <a:t>βοηθητικά </a:t>
            </a:r>
            <a:r>
              <a:rPr lang="el-GR" dirty="0"/>
              <a:t>σκεύη, μαχαίρια, αναμικτήρες) με συνέπεια την επιμόλυνσή τους. Κατά τη διάρκεια της παραγωγικής διαδικασίας, όλο και περισσότερα προϊόντα </a:t>
            </a:r>
            <a:r>
              <a:rPr lang="el-GR" dirty="0" smtClean="0"/>
              <a:t>γίνονται </a:t>
            </a:r>
            <a:r>
              <a:rPr lang="el-GR" dirty="0"/>
              <a:t>αντικείμενο επεξεργασίας ή μεταφέρονται με τον ίδιο εξοπλισμό, με αποτέλεσμα η σύνθεση της μικροβιακής χλωρίδας και το μικροβιακό φορτίο της επιφάνειας του εξοπλισμού να αυξάνεται, με συνέπεια την επιμόλυνση των τροφίμων.</a:t>
            </a:r>
            <a:endParaRPr lang="el-GR" dirty="0" smtClean="0"/>
          </a:p>
        </p:txBody>
      </p:sp>
    </p:spTree>
    <p:extLst>
      <p:ext uri="{BB962C8B-B14F-4D97-AF65-F5344CB8AC3E}">
        <p14:creationId xmlns:p14="http://schemas.microsoft.com/office/powerpoint/2010/main" val="3114183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lstStyle/>
          <a:p>
            <a:r>
              <a:rPr lang="el-GR" dirty="0"/>
              <a:t>Η μικροβιολογία είναι η επιστήμη που μελετά τη μορφή, τη δομή, τη φυσιολογία, την αναπαραγωγή και τέλος την ταξινόμηση των </a:t>
            </a:r>
            <a:r>
              <a:rPr lang="el-GR" dirty="0" smtClean="0"/>
              <a:t>μικροοργανισμών</a:t>
            </a:r>
            <a:r>
              <a:rPr lang="el-GR" dirty="0"/>
              <a:t>. Μελετά επίσης την οικολογία των μικροοργανισμών, όπως την </a:t>
            </a:r>
            <a:r>
              <a:rPr lang="el-GR" dirty="0" smtClean="0"/>
              <a:t>κατανομή </a:t>
            </a:r>
            <a:r>
              <a:rPr lang="el-GR" dirty="0"/>
              <a:t>τους στη φύση, τις μεταξύ τους αλληλεπιδράσεις, τις επιδράσεις με άλλους ζωντανούς οργανισμούς και το περιβάλλον τους.</a:t>
            </a:r>
          </a:p>
        </p:txBody>
      </p:sp>
    </p:spTree>
    <p:extLst>
      <p:ext uri="{BB962C8B-B14F-4D97-AF65-F5344CB8AC3E}">
        <p14:creationId xmlns:p14="http://schemas.microsoft.com/office/powerpoint/2010/main" val="4030888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a:t>Πηγές μόλυνσης των </a:t>
            </a:r>
            <a:r>
              <a:rPr lang="el-GR" dirty="0" smtClean="0"/>
              <a:t>τροφίμων</a:t>
            </a:r>
          </a:p>
          <a:p>
            <a:r>
              <a:rPr lang="el-GR" b="1" dirty="0"/>
              <a:t>Εντερικός σωλήνας ανθρώπων και </a:t>
            </a:r>
            <a:r>
              <a:rPr lang="el-GR" b="1" dirty="0" smtClean="0"/>
              <a:t>ζώων: </a:t>
            </a:r>
            <a:r>
              <a:rPr lang="el-GR" dirty="0" smtClean="0"/>
              <a:t>Όταν </a:t>
            </a:r>
            <a:r>
              <a:rPr lang="el-GR" dirty="0"/>
              <a:t>το χρησιμοποιούμενο νερό κατά την επεξεργασία των τροφίμων είναι μολυσμένο από λύματα υπονόμων, τότε τα τρόφιμα επιμολύνονται με μικροοργανισμούς του εντερικού σωλήνα των ανθρώπων και των ζώων. Ανάμεσα σε αυτούς βρίσκονται αρκετοί παθογόνοι μικροοργανισμοί (π.χ. </a:t>
            </a:r>
            <a:r>
              <a:rPr lang="el-GR" dirty="0" err="1"/>
              <a:t>σαλμονέλλα</a:t>
            </a:r>
            <a:r>
              <a:rPr lang="el-GR" dirty="0"/>
              <a:t>), καθώς και άλλα είδη </a:t>
            </a:r>
            <a:r>
              <a:rPr lang="el-GR" dirty="0" err="1"/>
              <a:t>εντεροβακτηρίων</a:t>
            </a:r>
            <a:r>
              <a:rPr lang="el-GR" dirty="0"/>
              <a:t> και </a:t>
            </a:r>
            <a:r>
              <a:rPr lang="el-GR" dirty="0" err="1"/>
              <a:t>πρωτοζώων</a:t>
            </a:r>
            <a:r>
              <a:rPr lang="el-GR" dirty="0"/>
              <a:t>.</a:t>
            </a:r>
            <a:endParaRPr lang="el-GR" b="1" dirty="0" smtClean="0"/>
          </a:p>
        </p:txBody>
      </p:sp>
    </p:spTree>
    <p:extLst>
      <p:ext uri="{BB962C8B-B14F-4D97-AF65-F5344CB8AC3E}">
        <p14:creationId xmlns:p14="http://schemas.microsoft.com/office/powerpoint/2010/main" val="3391005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a:t>Πηγές μόλυνσης των </a:t>
            </a:r>
            <a:r>
              <a:rPr lang="el-GR" dirty="0" smtClean="0"/>
              <a:t>τροφίμων</a:t>
            </a:r>
          </a:p>
          <a:p>
            <a:r>
              <a:rPr lang="el-GR" b="1" dirty="0"/>
              <a:t>Χειριστές τροφίμων</a:t>
            </a:r>
            <a:r>
              <a:rPr lang="el-GR" b="1" dirty="0" smtClean="0"/>
              <a:t>: </a:t>
            </a:r>
            <a:r>
              <a:rPr lang="el-GR" dirty="0" smtClean="0"/>
              <a:t>Οι </a:t>
            </a:r>
            <a:r>
              <a:rPr lang="el-GR" dirty="0"/>
              <a:t>μικροοργανισμοί που φέρουν οι χειριστές των τροφίμων και </a:t>
            </a:r>
            <a:r>
              <a:rPr lang="el-GR" dirty="0" smtClean="0"/>
              <a:t>επιμολύνουν </a:t>
            </a:r>
            <a:r>
              <a:rPr lang="el-GR" dirty="0"/>
              <a:t>τα τρόφιμα βρίσκονται συνήθως στα χέρια, τα ρούχα και τα παπούτσια τους και είναι αυτοί του εδάφους, του νερού, του αέρα και άλλων πηγών, όπως της ρινικής κοιλότητας, του στόματος, του δέρματος και του εντερικού σωλήνα.</a:t>
            </a:r>
            <a:endParaRPr lang="el-GR" dirty="0" smtClean="0"/>
          </a:p>
        </p:txBody>
      </p:sp>
    </p:spTree>
    <p:extLst>
      <p:ext uri="{BB962C8B-B14F-4D97-AF65-F5344CB8AC3E}">
        <p14:creationId xmlns:p14="http://schemas.microsoft.com/office/powerpoint/2010/main" val="1212272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a:t>Πηγές μόλυνσης των </a:t>
            </a:r>
            <a:r>
              <a:rPr lang="el-GR" dirty="0" smtClean="0"/>
              <a:t>τροφίμων</a:t>
            </a:r>
          </a:p>
          <a:p>
            <a:r>
              <a:rPr lang="el-GR" b="1" dirty="0" smtClean="0"/>
              <a:t>Ζωοτροφές: </a:t>
            </a:r>
            <a:r>
              <a:rPr lang="el-GR" dirty="0"/>
              <a:t>Οι ζωοτροφές αποτελούν σημαντική πηγή μόλυνσης των ζώων, και στη συνέχεια των τροφίμων, με μικροοργανισμούς, αρκετοί από τους οποίους </a:t>
            </a:r>
            <a:r>
              <a:rPr lang="el-GR" dirty="0" smtClean="0"/>
              <a:t>είναι </a:t>
            </a:r>
            <a:r>
              <a:rPr lang="el-GR" dirty="0"/>
              <a:t>παθογόνοι (π.χ. </a:t>
            </a:r>
            <a:r>
              <a:rPr lang="el-GR" dirty="0" smtClean="0"/>
              <a:t>σαλμονέλα </a:t>
            </a:r>
            <a:r>
              <a:rPr lang="el-GR" dirty="0"/>
              <a:t>στα πουλερικά, </a:t>
            </a:r>
            <a:r>
              <a:rPr lang="el-GR" dirty="0" err="1"/>
              <a:t>λιστέρια</a:t>
            </a:r>
            <a:r>
              <a:rPr lang="el-GR" dirty="0"/>
              <a:t> σε βοοειδή κ.ά.). Οι μικροοργανισμοί που βρίσκονται στις ζωοτροφές διασπείρονται στο περιβάλλον των ζώων και πολύ συχνά απαντώνται και στο δέρμα τους</a:t>
            </a:r>
            <a:endParaRPr lang="el-GR" b="1" dirty="0" smtClean="0"/>
          </a:p>
        </p:txBody>
      </p:sp>
    </p:spTree>
    <p:extLst>
      <p:ext uri="{BB962C8B-B14F-4D97-AF65-F5344CB8AC3E}">
        <p14:creationId xmlns:p14="http://schemas.microsoft.com/office/powerpoint/2010/main" val="2650297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lnSpcReduction="10000"/>
          </a:bodyPr>
          <a:lstStyle/>
          <a:p>
            <a:r>
              <a:rPr lang="el-GR" dirty="0"/>
              <a:t>Πηγές μόλυνσης των </a:t>
            </a:r>
            <a:r>
              <a:rPr lang="el-GR" dirty="0" smtClean="0"/>
              <a:t>τροφίμων</a:t>
            </a:r>
          </a:p>
          <a:p>
            <a:r>
              <a:rPr lang="el-GR" b="1" dirty="0"/>
              <a:t>Δέρμα και κοιλότητες </a:t>
            </a:r>
            <a:r>
              <a:rPr lang="el-GR" b="1" dirty="0" smtClean="0"/>
              <a:t>ζώων: </a:t>
            </a:r>
            <a:r>
              <a:rPr lang="el-GR" dirty="0" smtClean="0"/>
              <a:t>Τόσο </a:t>
            </a:r>
            <a:r>
              <a:rPr lang="el-GR" dirty="0"/>
              <a:t>στο δέρμα, όσο και στις εσωτερικές κοιλότητες των ζώων </a:t>
            </a:r>
            <a:r>
              <a:rPr lang="el-GR" dirty="0" smtClean="0"/>
              <a:t>βρίσκεται </a:t>
            </a:r>
            <a:r>
              <a:rPr lang="el-GR" dirty="0"/>
              <a:t>μεγάλος αριθμός μικροοργανισμών. </a:t>
            </a:r>
            <a:endParaRPr lang="el-GR" dirty="0" smtClean="0"/>
          </a:p>
          <a:p>
            <a:r>
              <a:rPr lang="el-GR" dirty="0" smtClean="0"/>
              <a:t>Οι </a:t>
            </a:r>
            <a:r>
              <a:rPr lang="el-GR" dirty="0"/>
              <a:t>μικροοργανισμοί αυτοί μπορεί να επιμολύνουν τα διάφορα σκεύη που χρησιμοποιούνται και τα χέρια των χειριστών. Για παράδειγμα στο γάλα, </a:t>
            </a:r>
            <a:r>
              <a:rPr lang="el-GR" dirty="0" smtClean="0"/>
              <a:t>μεγάλο </a:t>
            </a:r>
            <a:r>
              <a:rPr lang="el-GR" dirty="0"/>
              <a:t>μέρος της μικροβιακής χλωρίδας του προέρχεται από τους μαστούς και το δέρμα των αγελάδων.</a:t>
            </a:r>
            <a:endParaRPr lang="el-GR" b="1" dirty="0" smtClean="0"/>
          </a:p>
        </p:txBody>
      </p:sp>
    </p:spTree>
    <p:extLst>
      <p:ext uri="{BB962C8B-B14F-4D97-AF65-F5344CB8AC3E}">
        <p14:creationId xmlns:p14="http://schemas.microsoft.com/office/powerpoint/2010/main" val="2053228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Ανάπτυξη των μικροοργανισμών στα </a:t>
            </a:r>
            <a:r>
              <a:rPr lang="el-GR" dirty="0" smtClean="0"/>
              <a:t>τρόφιμα</a:t>
            </a:r>
          </a:p>
          <a:p>
            <a:r>
              <a:rPr lang="el-GR" dirty="0"/>
              <a:t>Τα περισσότερα τρόφιμα, είτε προερχόμενα απευθείας από την </a:t>
            </a:r>
            <a:r>
              <a:rPr lang="el-GR" dirty="0" smtClean="0"/>
              <a:t>πρωτογενή </a:t>
            </a:r>
            <a:r>
              <a:rPr lang="el-GR" dirty="0"/>
              <a:t>παραγωγή, είτε μετά από επεξεργασία, περιέχουν πολλούς </a:t>
            </a:r>
            <a:r>
              <a:rPr lang="el-GR" dirty="0" smtClean="0"/>
              <a:t>μικροοργανισμούς</a:t>
            </a:r>
            <a:r>
              <a:rPr lang="el-GR" dirty="0"/>
              <a:t>. </a:t>
            </a:r>
            <a:endParaRPr lang="el-GR" dirty="0" smtClean="0"/>
          </a:p>
          <a:p>
            <a:r>
              <a:rPr lang="el-GR" dirty="0" smtClean="0"/>
              <a:t>Οι </a:t>
            </a:r>
            <a:r>
              <a:rPr lang="el-GR" dirty="0"/>
              <a:t>μικροοργανισμοί αυτοί βρίσκουν στα τρόφιμα κατάλληλες συνθήκες για να αναπτυχθούν και να δημιουργήσουν προβλήματα, τόσο σε αυτά, όσο και στην υγεία αυτών που θα τα καταναλώσουν. Η ανάπτυξή τους στα τρόφιμα μπορεί να περιορισθεί, αν ληφθούν υπόψη οι παράγοντες που τη διευκολύνουν ή την παρεμποδίζουν. </a:t>
            </a:r>
            <a:endParaRPr lang="el-GR" dirty="0" smtClean="0"/>
          </a:p>
          <a:p>
            <a:r>
              <a:rPr lang="el-GR" dirty="0" smtClean="0"/>
              <a:t>Οι </a:t>
            </a:r>
            <a:r>
              <a:rPr lang="el-GR" dirty="0"/>
              <a:t>παράγοντες αυτοί διακρίνονται σε </a:t>
            </a:r>
            <a:r>
              <a:rPr lang="el-GR" b="1" i="1" dirty="0"/>
              <a:t>ενδογενείς</a:t>
            </a:r>
            <a:r>
              <a:rPr lang="el-GR" dirty="0"/>
              <a:t> που αφορούν σε </a:t>
            </a:r>
            <a:r>
              <a:rPr lang="el-GR" dirty="0" smtClean="0"/>
              <a:t>ιδιότητες </a:t>
            </a:r>
            <a:r>
              <a:rPr lang="el-GR" dirty="0"/>
              <a:t>και χαρακτηριστικά του ίδιου του τροφίμου και σε </a:t>
            </a:r>
            <a:r>
              <a:rPr lang="el-GR" b="1" i="1" dirty="0"/>
              <a:t>εξωγενείς</a:t>
            </a:r>
            <a:r>
              <a:rPr lang="el-GR" dirty="0"/>
              <a:t> που </a:t>
            </a:r>
            <a:r>
              <a:rPr lang="el-GR" dirty="0" smtClean="0"/>
              <a:t>αφορούν </a:t>
            </a:r>
            <a:r>
              <a:rPr lang="el-GR" dirty="0"/>
              <a:t>σε χαρακτηριστικά του περιβάλλοντος, όπου γίνεται ή επεξεργασία ή η συντήρηση του προϊόντος.</a:t>
            </a:r>
            <a:endParaRPr lang="el-GR" dirty="0" smtClean="0"/>
          </a:p>
        </p:txBody>
      </p:sp>
    </p:spTree>
    <p:extLst>
      <p:ext uri="{BB962C8B-B14F-4D97-AF65-F5344CB8AC3E}">
        <p14:creationId xmlns:p14="http://schemas.microsoft.com/office/powerpoint/2010/main" val="1488828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a:t>Ανάπτυξη των μικροοργανισμών στα </a:t>
            </a:r>
            <a:r>
              <a:rPr lang="el-GR" dirty="0" smtClean="0"/>
              <a:t>τρόφιμα</a:t>
            </a:r>
          </a:p>
          <a:p>
            <a:r>
              <a:rPr lang="el-GR" dirty="0"/>
              <a:t>Ενδογενείς παράγοντες</a:t>
            </a:r>
            <a:r>
              <a:rPr lang="el-GR" dirty="0" smtClean="0"/>
              <a:t>:</a:t>
            </a:r>
          </a:p>
          <a:p>
            <a:r>
              <a:rPr lang="el-GR" dirty="0" smtClean="0"/>
              <a:t> </a:t>
            </a:r>
            <a:r>
              <a:rPr lang="el-GR" dirty="0"/>
              <a:t>η οξύτητα ή το </a:t>
            </a:r>
            <a:r>
              <a:rPr lang="el-GR" dirty="0" err="1"/>
              <a:t>pH</a:t>
            </a:r>
            <a:r>
              <a:rPr lang="el-GR" dirty="0" smtClean="0"/>
              <a:t>,</a:t>
            </a:r>
          </a:p>
          <a:p>
            <a:r>
              <a:rPr lang="el-GR" dirty="0" smtClean="0"/>
              <a:t> </a:t>
            </a:r>
            <a:r>
              <a:rPr lang="el-GR" dirty="0"/>
              <a:t>η περιεκτικότητα σε ελεύθερο νερό (</a:t>
            </a:r>
            <a:r>
              <a:rPr lang="el-GR" dirty="0" err="1"/>
              <a:t>aw</a:t>
            </a:r>
            <a:r>
              <a:rPr lang="el-GR" dirty="0" smtClean="0"/>
              <a:t>),</a:t>
            </a:r>
          </a:p>
          <a:p>
            <a:r>
              <a:rPr lang="el-GR" dirty="0" smtClean="0"/>
              <a:t> </a:t>
            </a:r>
            <a:r>
              <a:rPr lang="el-GR" dirty="0"/>
              <a:t>το </a:t>
            </a:r>
            <a:r>
              <a:rPr lang="el-GR" dirty="0" err="1"/>
              <a:t>οξειδοαναγωγικό</a:t>
            </a:r>
            <a:r>
              <a:rPr lang="el-GR" dirty="0"/>
              <a:t> δυναμικό</a:t>
            </a:r>
            <a:r>
              <a:rPr lang="el-GR" dirty="0" smtClean="0"/>
              <a:t>,</a:t>
            </a:r>
          </a:p>
          <a:p>
            <a:r>
              <a:rPr lang="el-GR" dirty="0" smtClean="0"/>
              <a:t> </a:t>
            </a:r>
            <a:r>
              <a:rPr lang="el-GR" dirty="0"/>
              <a:t>τα θρεπτικά στοιχεία</a:t>
            </a:r>
            <a:r>
              <a:rPr lang="el-GR" dirty="0" smtClean="0"/>
              <a:t>,</a:t>
            </a:r>
          </a:p>
          <a:p>
            <a:r>
              <a:rPr lang="el-GR" dirty="0" smtClean="0"/>
              <a:t> </a:t>
            </a:r>
            <a:r>
              <a:rPr lang="el-GR" dirty="0"/>
              <a:t>οι φυσικές </a:t>
            </a:r>
            <a:r>
              <a:rPr lang="el-GR" dirty="0" err="1"/>
              <a:t>αντιμικροβιακές</a:t>
            </a:r>
            <a:r>
              <a:rPr lang="el-GR" dirty="0"/>
              <a:t> ουσίες</a:t>
            </a:r>
            <a:r>
              <a:rPr lang="el-GR" dirty="0" smtClean="0"/>
              <a:t>,</a:t>
            </a:r>
          </a:p>
          <a:p>
            <a:r>
              <a:rPr lang="el-GR" dirty="0" smtClean="0"/>
              <a:t> </a:t>
            </a:r>
            <a:r>
              <a:rPr lang="el-GR" dirty="0"/>
              <a:t>η δομή των τροφίμων</a:t>
            </a:r>
            <a:r>
              <a:rPr lang="el-GR" dirty="0" smtClean="0"/>
              <a:t>,</a:t>
            </a:r>
          </a:p>
          <a:p>
            <a:r>
              <a:rPr lang="el-GR" dirty="0" smtClean="0"/>
              <a:t> </a:t>
            </a:r>
            <a:r>
              <a:rPr lang="el-GR" dirty="0"/>
              <a:t>οι αλληλεπιδράσεις μεταξύ μικροοργανισμών που συνυπάρχουν στο </a:t>
            </a:r>
            <a:r>
              <a:rPr lang="el-GR" dirty="0" smtClean="0"/>
              <a:t>τρόφιμο</a:t>
            </a:r>
            <a:r>
              <a:rPr lang="el-GR" dirty="0"/>
              <a:t>.</a:t>
            </a:r>
            <a:endParaRPr lang="el-GR" dirty="0" smtClean="0"/>
          </a:p>
        </p:txBody>
      </p:sp>
    </p:spTree>
    <p:extLst>
      <p:ext uri="{BB962C8B-B14F-4D97-AF65-F5344CB8AC3E}">
        <p14:creationId xmlns:p14="http://schemas.microsoft.com/office/powerpoint/2010/main" val="189927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a:t>Ανάπτυξη των μικροοργανισμών στα </a:t>
            </a:r>
            <a:r>
              <a:rPr lang="el-GR" dirty="0" smtClean="0"/>
              <a:t>τρόφιμα</a:t>
            </a:r>
          </a:p>
          <a:p>
            <a:r>
              <a:rPr lang="el-GR" dirty="0"/>
              <a:t>Εξωγενείς παράγοντες</a:t>
            </a:r>
            <a:r>
              <a:rPr lang="el-GR" dirty="0" smtClean="0"/>
              <a:t>:</a:t>
            </a:r>
          </a:p>
          <a:p>
            <a:r>
              <a:rPr lang="el-GR" dirty="0" smtClean="0"/>
              <a:t> </a:t>
            </a:r>
            <a:r>
              <a:rPr lang="el-GR" dirty="0"/>
              <a:t>η θερμοκρασία συντήρησης και </a:t>
            </a:r>
            <a:r>
              <a:rPr lang="el-GR" dirty="0" smtClean="0"/>
              <a:t>αποθήκευσης</a:t>
            </a:r>
          </a:p>
          <a:p>
            <a:r>
              <a:rPr lang="el-GR" dirty="0" smtClean="0"/>
              <a:t> </a:t>
            </a:r>
            <a:r>
              <a:rPr lang="el-GR" dirty="0"/>
              <a:t>η σχετική υγρασία του περιβάλλοντος χώρου</a:t>
            </a:r>
            <a:r>
              <a:rPr lang="el-GR" dirty="0" smtClean="0"/>
              <a:t>,</a:t>
            </a:r>
          </a:p>
          <a:p>
            <a:r>
              <a:rPr lang="el-GR" dirty="0" smtClean="0"/>
              <a:t> </a:t>
            </a:r>
            <a:r>
              <a:rPr lang="el-GR" dirty="0"/>
              <a:t>η παρουσία και η συγκέντρωση αερίων στο περιβάλλον του τροφίμου.</a:t>
            </a:r>
            <a:endParaRPr lang="el-GR" dirty="0" smtClean="0"/>
          </a:p>
        </p:txBody>
      </p:sp>
    </p:spTree>
    <p:extLst>
      <p:ext uri="{BB962C8B-B14F-4D97-AF65-F5344CB8AC3E}">
        <p14:creationId xmlns:p14="http://schemas.microsoft.com/office/powerpoint/2010/main" val="1061641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a:t>Ανάπτυξη των μικροοργανισμών στα </a:t>
            </a:r>
            <a:r>
              <a:rPr lang="el-GR" dirty="0" smtClean="0"/>
              <a:t>τρόφιμα</a:t>
            </a:r>
          </a:p>
          <a:p>
            <a:r>
              <a:rPr lang="el-GR" b="1" dirty="0"/>
              <a:t>Η οξύτητα ή το </a:t>
            </a:r>
            <a:r>
              <a:rPr lang="el-GR" b="1" dirty="0" err="1" smtClean="0"/>
              <a:t>pH</a:t>
            </a:r>
            <a:endParaRPr lang="el-GR" b="1" dirty="0" smtClean="0"/>
          </a:p>
          <a:p>
            <a:r>
              <a:rPr lang="el-GR" dirty="0" smtClean="0"/>
              <a:t>Οι </a:t>
            </a:r>
            <a:r>
              <a:rPr lang="el-GR" dirty="0"/>
              <a:t>περισσότεροι μικροοργανισμοί αναπτύσσονται πολύ καλά γύρω από τιμές ουδέτερου </a:t>
            </a:r>
            <a:r>
              <a:rPr lang="el-GR" dirty="0" err="1"/>
              <a:t>pH</a:t>
            </a:r>
            <a:r>
              <a:rPr lang="el-GR" dirty="0"/>
              <a:t> (6,6-7,5). Τα βακτήρια μπορούν να αναπτυχθούν σε πιο περιορισμένο εύρος </a:t>
            </a:r>
            <a:r>
              <a:rPr lang="el-GR" dirty="0" err="1"/>
              <a:t>pH</a:t>
            </a:r>
            <a:r>
              <a:rPr lang="el-GR" dirty="0"/>
              <a:t> συγκριτικά με τις ζύμες και τους μύκητες.</a:t>
            </a:r>
            <a:endParaRPr lang="el-GR" dirty="0" smtClean="0"/>
          </a:p>
        </p:txBody>
      </p:sp>
    </p:spTree>
    <p:extLst>
      <p:ext uri="{BB962C8B-B14F-4D97-AF65-F5344CB8AC3E}">
        <p14:creationId xmlns:p14="http://schemas.microsoft.com/office/powerpoint/2010/main" val="3283776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a:t>Ανάπτυξη των μικροοργανισμών στα </a:t>
            </a:r>
            <a:r>
              <a:rPr lang="el-GR" dirty="0" smtClean="0"/>
              <a:t>τρόφιμα</a:t>
            </a:r>
          </a:p>
          <a:p>
            <a:r>
              <a:rPr lang="el-GR" b="1" dirty="0"/>
              <a:t>Η περιεκτικότητα σε ελεύθερο νερό (</a:t>
            </a:r>
            <a:r>
              <a:rPr lang="el-GR" b="1" dirty="0" err="1"/>
              <a:t>aw</a:t>
            </a:r>
            <a:r>
              <a:rPr lang="el-GR" b="1" dirty="0"/>
              <a:t>) </a:t>
            </a:r>
            <a:endParaRPr lang="el-GR" b="1" dirty="0" smtClean="0"/>
          </a:p>
          <a:p>
            <a:r>
              <a:rPr lang="el-GR" dirty="0" smtClean="0"/>
              <a:t>Η </a:t>
            </a:r>
            <a:r>
              <a:rPr lang="el-GR" dirty="0"/>
              <a:t>ανάπτυξη των μικροοργανισμών εξαρτάται από την υγρασία που </a:t>
            </a:r>
            <a:r>
              <a:rPr lang="el-GR" dirty="0" smtClean="0"/>
              <a:t>μπορεί </a:t>
            </a:r>
            <a:r>
              <a:rPr lang="el-GR" dirty="0"/>
              <a:t>να χρησιμοποιηθεί από τους μικροοργανισμούς (ποσοστό ελεύθερου </a:t>
            </a:r>
            <a:r>
              <a:rPr lang="el-GR" dirty="0" smtClean="0"/>
              <a:t>νερού </a:t>
            </a:r>
            <a:r>
              <a:rPr lang="el-GR" dirty="0"/>
              <a:t>στο τρόφιμο). Το διαθέσιμο αυτό νερό εκφράζεται με το συντελεστή ελεύθερου νερού ή αλλιώς </a:t>
            </a:r>
            <a:r>
              <a:rPr lang="el-GR" dirty="0" err="1"/>
              <a:t>ενεργότητα</a:t>
            </a:r>
            <a:r>
              <a:rPr lang="el-GR" dirty="0"/>
              <a:t> ύδατος, </a:t>
            </a:r>
            <a:r>
              <a:rPr lang="el-GR" dirty="0" err="1"/>
              <a:t>aw</a:t>
            </a:r>
            <a:r>
              <a:rPr lang="el-GR" dirty="0"/>
              <a:t>.</a:t>
            </a:r>
            <a:endParaRPr lang="el-GR" dirty="0" smtClean="0"/>
          </a:p>
        </p:txBody>
      </p:sp>
    </p:spTree>
    <p:extLst>
      <p:ext uri="{BB962C8B-B14F-4D97-AF65-F5344CB8AC3E}">
        <p14:creationId xmlns:p14="http://schemas.microsoft.com/office/powerpoint/2010/main" val="4240969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55000" lnSpcReduction="20000"/>
          </a:bodyPr>
          <a:lstStyle/>
          <a:p>
            <a:r>
              <a:rPr lang="el-GR" dirty="0"/>
              <a:t>Ανάπτυξη των μικροοργανισμών στα </a:t>
            </a:r>
            <a:r>
              <a:rPr lang="el-GR" dirty="0" smtClean="0"/>
              <a:t>τρόφιμα</a:t>
            </a:r>
          </a:p>
          <a:p>
            <a:r>
              <a:rPr lang="el-GR" b="1" dirty="0"/>
              <a:t>Το </a:t>
            </a:r>
            <a:r>
              <a:rPr lang="el-GR" b="1" dirty="0" err="1"/>
              <a:t>οξειδοαναγωγικό</a:t>
            </a:r>
            <a:r>
              <a:rPr lang="el-GR" b="1" dirty="0"/>
              <a:t> δυναμικό (</a:t>
            </a:r>
            <a:r>
              <a:rPr lang="el-GR" b="1" dirty="0" err="1"/>
              <a:t>Εh</a:t>
            </a:r>
            <a:r>
              <a:rPr lang="el-GR" b="1" dirty="0"/>
              <a:t> ) </a:t>
            </a:r>
            <a:endParaRPr lang="el-GR" b="1" dirty="0" smtClean="0"/>
          </a:p>
          <a:p>
            <a:r>
              <a:rPr lang="el-GR" dirty="0" smtClean="0"/>
              <a:t>Η </a:t>
            </a:r>
            <a:r>
              <a:rPr lang="el-GR" dirty="0"/>
              <a:t>ανάπτυξη και ο μεταβολισμός των μικροοργανισμών απαιτεί ενέργεια, η οποία παράγεται από την οξείδωση οργανικών ουσιών που υπάρχουν στο υπόστρωμα στο οποίο αναπτύσσονται. </a:t>
            </a:r>
            <a:endParaRPr lang="el-GR" dirty="0" smtClean="0"/>
          </a:p>
          <a:p>
            <a:r>
              <a:rPr lang="el-GR" dirty="0" smtClean="0"/>
              <a:t>Κατά </a:t>
            </a:r>
            <a:r>
              <a:rPr lang="el-GR" dirty="0"/>
              <a:t>την οξείδωση (αφαίρεση </a:t>
            </a:r>
            <a:r>
              <a:rPr lang="el-GR" dirty="0" smtClean="0"/>
              <a:t>ηλεκτρονίων </a:t>
            </a:r>
            <a:r>
              <a:rPr lang="el-GR" dirty="0"/>
              <a:t>ή αντίδραση με οξυγόνο) ή αναγωγή (πρόσληψη ηλεκτρονίων) των ουσιών δημιουργείται διαφορά δυναμικού η οποία καθορίζει ως ένα βαθμό και την ανάπτυξη των μικροοργανισμών. Οι μικροοργανισμοί παρουσιάζουν διαφορετική ευαισθησία, όσον αφορά το </a:t>
            </a:r>
            <a:r>
              <a:rPr lang="el-GR" dirty="0" err="1"/>
              <a:t>οξειδοαναγωγικό</a:t>
            </a:r>
            <a:r>
              <a:rPr lang="el-GR" dirty="0"/>
              <a:t> δυναμικό του θρεπτικού υποστρώματος ή του τροφίμου στο οποίο αναπτύσσονται. Με βάση τις απαιτήσεις σε οξυγόνο, μερικά βακτήρια απαιτούν </a:t>
            </a:r>
            <a:r>
              <a:rPr lang="el-GR" dirty="0" smtClean="0"/>
              <a:t>αναγωγικές </a:t>
            </a:r>
            <a:r>
              <a:rPr lang="el-GR" dirty="0"/>
              <a:t>συνθήκες ενώ άλλα αναπτύσσονται σε τιμές θετικού δυναμικού. </a:t>
            </a:r>
          </a:p>
          <a:p>
            <a:r>
              <a:rPr lang="el-GR" dirty="0" smtClean="0"/>
              <a:t>Στην </a:t>
            </a:r>
            <a:r>
              <a:rPr lang="el-GR" dirty="0"/>
              <a:t>πρώτη κατηγορία ανήκουν τα </a:t>
            </a:r>
            <a:r>
              <a:rPr lang="el-GR" b="1" i="1" dirty="0"/>
              <a:t>αναερόβια</a:t>
            </a:r>
            <a:r>
              <a:rPr lang="el-GR" dirty="0"/>
              <a:t> βακτήρια, π.χ. το γένος </a:t>
            </a:r>
            <a:r>
              <a:rPr lang="el-GR" dirty="0" err="1" smtClean="0"/>
              <a:t>κλωστρίδιο</a:t>
            </a:r>
            <a:r>
              <a:rPr lang="el-GR" dirty="0" smtClean="0"/>
              <a:t> </a:t>
            </a:r>
            <a:r>
              <a:rPr lang="el-GR" dirty="0"/>
              <a:t>(</a:t>
            </a:r>
            <a:r>
              <a:rPr lang="el-GR" dirty="0" err="1"/>
              <a:t>Clostridium</a:t>
            </a:r>
            <a:r>
              <a:rPr lang="el-GR" dirty="0"/>
              <a:t>), ενώ στη δεύτερη ανήκουν τα </a:t>
            </a:r>
            <a:r>
              <a:rPr lang="el-GR" b="1" i="1" dirty="0"/>
              <a:t>αερόβια</a:t>
            </a:r>
            <a:r>
              <a:rPr lang="el-GR" dirty="0"/>
              <a:t>, όπως τα γένη </a:t>
            </a:r>
            <a:r>
              <a:rPr lang="el-GR" dirty="0" err="1"/>
              <a:t>βάκιλλος</a:t>
            </a:r>
            <a:r>
              <a:rPr lang="el-GR" dirty="0"/>
              <a:t> (</a:t>
            </a:r>
            <a:r>
              <a:rPr lang="el-GR" dirty="0" err="1"/>
              <a:t>Bacillus</a:t>
            </a:r>
            <a:r>
              <a:rPr lang="el-GR" dirty="0"/>
              <a:t>) και </a:t>
            </a:r>
            <a:r>
              <a:rPr lang="el-GR" dirty="0" err="1"/>
              <a:t>ψευδομονάς</a:t>
            </a:r>
            <a:r>
              <a:rPr lang="el-GR" dirty="0"/>
              <a:t> (</a:t>
            </a:r>
            <a:r>
              <a:rPr lang="el-GR" dirty="0" err="1"/>
              <a:t>Pseudomonas</a:t>
            </a:r>
            <a:r>
              <a:rPr lang="el-GR" dirty="0"/>
              <a:t>). </a:t>
            </a:r>
            <a:endParaRPr lang="el-GR" dirty="0" smtClean="0"/>
          </a:p>
          <a:p>
            <a:r>
              <a:rPr lang="el-GR" dirty="0" smtClean="0"/>
              <a:t>Τέλος </a:t>
            </a:r>
            <a:r>
              <a:rPr lang="el-GR" dirty="0"/>
              <a:t>οι ζύμες και οι μύκητες που βρίσκονται στα περισσότερα τρόφιμα είναι αερόβιοι μικροοργανισμοί απαιτώντας οξυγόνο για την ανάπτυξή τους, υπάρχουν όμως μερικά είδη που είναι προαιρετικά αναερόβιοι.</a:t>
            </a:r>
            <a:endParaRPr lang="el-GR" dirty="0" smtClean="0"/>
          </a:p>
        </p:txBody>
      </p:sp>
    </p:spTree>
    <p:extLst>
      <p:ext uri="{BB962C8B-B14F-4D97-AF65-F5344CB8AC3E}">
        <p14:creationId xmlns:p14="http://schemas.microsoft.com/office/powerpoint/2010/main" val="23882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85000" lnSpcReduction="10000"/>
          </a:bodyPr>
          <a:lstStyle/>
          <a:p>
            <a:r>
              <a:rPr lang="el-GR" b="1" dirty="0"/>
              <a:t>Η μικροβιολογία τροφίμων είναι κλάδος της μικροβιολογίας που </a:t>
            </a:r>
            <a:r>
              <a:rPr lang="el-GR" b="1" dirty="0" smtClean="0"/>
              <a:t>μελετά </a:t>
            </a:r>
            <a:r>
              <a:rPr lang="el-GR" b="1" dirty="0"/>
              <a:t>τους μικροοργανισμούς που σχετίζονται, με οποιοδήποτε τρόπο, με τα τρόφιμα:</a:t>
            </a:r>
            <a:r>
              <a:rPr lang="el-GR" dirty="0"/>
              <a:t> </a:t>
            </a:r>
            <a:endParaRPr lang="el-GR" dirty="0" smtClean="0"/>
          </a:p>
          <a:p>
            <a:r>
              <a:rPr lang="el-GR" dirty="0" smtClean="0"/>
              <a:t> </a:t>
            </a:r>
            <a:r>
              <a:rPr lang="el-GR" dirty="0"/>
              <a:t>ως παράγοντες που προκαλούν αλλοιώσεις στα τρόφιμα (π.χ. σάπισμα φρούτων, ξίνισμα του γάλακτος, μούχλιασμα του ψωμιού, φούσκωμα κονσερβών κ.ά.), </a:t>
            </a:r>
            <a:endParaRPr lang="el-GR" dirty="0" smtClean="0"/>
          </a:p>
          <a:p>
            <a:r>
              <a:rPr lang="el-GR" dirty="0" smtClean="0"/>
              <a:t> </a:t>
            </a:r>
            <a:r>
              <a:rPr lang="el-GR" dirty="0"/>
              <a:t>ως αίτια που προκαλούν προβλήματα στην υγεία των ανθρώπων (π.χ. </a:t>
            </a:r>
            <a:r>
              <a:rPr lang="el-GR" dirty="0" smtClean="0"/>
              <a:t>γαστρεντερικά </a:t>
            </a:r>
            <a:r>
              <a:rPr lang="el-GR" dirty="0"/>
              <a:t>προβλήματα, όπως εμετό και διάρροια, τοξικές </a:t>
            </a:r>
            <a:r>
              <a:rPr lang="el-GR" dirty="0" smtClean="0"/>
              <a:t>δηλητηριάσεις</a:t>
            </a:r>
            <a:r>
              <a:rPr lang="el-GR" dirty="0"/>
              <a:t>, ακόμα και θάνατο</a:t>
            </a:r>
            <a:r>
              <a:rPr lang="el-GR" dirty="0" smtClean="0"/>
              <a:t>),</a:t>
            </a:r>
          </a:p>
          <a:p>
            <a:r>
              <a:rPr lang="el-GR" dirty="0" smtClean="0"/>
              <a:t> </a:t>
            </a:r>
            <a:r>
              <a:rPr lang="el-GR" dirty="0"/>
              <a:t> ως παράγοντες που χρησιμοποιούνται προς όφελος του ανθρώπου (π.χ. φούσκωμα του ψωμιού, ζύμωση κρασιού και γιαουρτιού, παραγωγή </a:t>
            </a:r>
            <a:r>
              <a:rPr lang="el-GR" dirty="0" smtClean="0"/>
              <a:t>ενζύμων </a:t>
            </a:r>
            <a:r>
              <a:rPr lang="el-GR" dirty="0"/>
              <a:t>κ.ά.).</a:t>
            </a:r>
          </a:p>
          <a:p>
            <a:endParaRPr lang="el-GR" dirty="0"/>
          </a:p>
        </p:txBody>
      </p:sp>
    </p:spTree>
    <p:extLst>
      <p:ext uri="{BB962C8B-B14F-4D97-AF65-F5344CB8AC3E}">
        <p14:creationId xmlns:p14="http://schemas.microsoft.com/office/powerpoint/2010/main" val="39508970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l-GR" dirty="0"/>
              <a:t>Ανάπτυξη των μικροοργανισμών στα </a:t>
            </a:r>
            <a:r>
              <a:rPr lang="el-GR" dirty="0" smtClean="0"/>
              <a:t>τρόφιμα</a:t>
            </a:r>
          </a:p>
          <a:p>
            <a:r>
              <a:rPr lang="el-GR" b="1" dirty="0" smtClean="0"/>
              <a:t>Οι </a:t>
            </a:r>
            <a:r>
              <a:rPr lang="el-GR" b="1" dirty="0" err="1" smtClean="0"/>
              <a:t>αντιμικροβιακές</a:t>
            </a:r>
            <a:r>
              <a:rPr lang="el-GR" b="1" dirty="0" smtClean="0"/>
              <a:t> ουσίες </a:t>
            </a:r>
          </a:p>
          <a:p>
            <a:r>
              <a:rPr lang="el-GR" dirty="0" smtClean="0"/>
              <a:t>Η </a:t>
            </a:r>
            <a:r>
              <a:rPr lang="el-GR" dirty="0"/>
              <a:t>σταθερότητα ορισμένων τροφίμων έναντι των μικροοργανισμών </a:t>
            </a:r>
            <a:r>
              <a:rPr lang="el-GR" dirty="0" smtClean="0"/>
              <a:t>οφείλεται</a:t>
            </a:r>
            <a:r>
              <a:rPr lang="el-GR" dirty="0"/>
              <a:t>, σε μερικές περιπτώσεις, στην παρουσία ορισμένων ουσιών που </a:t>
            </a:r>
            <a:r>
              <a:rPr lang="el-GR" dirty="0" smtClean="0"/>
              <a:t>υπάρχουν </a:t>
            </a:r>
            <a:r>
              <a:rPr lang="el-GR" dirty="0"/>
              <a:t>ως φυσικά συστατικά των τροφίμων και έχουν </a:t>
            </a:r>
            <a:r>
              <a:rPr lang="el-GR" dirty="0" err="1"/>
              <a:t>αντιμικροβιακές</a:t>
            </a:r>
            <a:r>
              <a:rPr lang="el-GR" dirty="0"/>
              <a:t> </a:t>
            </a:r>
            <a:r>
              <a:rPr lang="el-GR" dirty="0" smtClean="0"/>
              <a:t>ιδιότητες</a:t>
            </a:r>
            <a:r>
              <a:rPr lang="el-GR" dirty="0"/>
              <a:t>. </a:t>
            </a:r>
            <a:endParaRPr lang="el-GR" dirty="0" smtClean="0"/>
          </a:p>
          <a:p>
            <a:r>
              <a:rPr lang="el-GR" dirty="0" smtClean="0"/>
              <a:t>Πολλές </a:t>
            </a:r>
            <a:r>
              <a:rPr lang="el-GR" dirty="0"/>
              <a:t>από τις ουσίες αυτές βρίσκονται στα μπαχαρικά, στο σκόρδο, την κανέλλα, στο φασκόμηλο και το γαρύφαλλο. Πολλές </a:t>
            </a:r>
            <a:r>
              <a:rPr lang="el-GR" dirty="0" err="1"/>
              <a:t>αντιμικροβιακές</a:t>
            </a:r>
            <a:r>
              <a:rPr lang="el-GR" dirty="0"/>
              <a:t> ουσίες υπάρχουν επίσης και στο γάλα και στα αυγά.</a:t>
            </a:r>
            <a:endParaRPr lang="el-GR" dirty="0" smtClean="0"/>
          </a:p>
        </p:txBody>
      </p:sp>
    </p:spTree>
    <p:extLst>
      <p:ext uri="{BB962C8B-B14F-4D97-AF65-F5344CB8AC3E}">
        <p14:creationId xmlns:p14="http://schemas.microsoft.com/office/powerpoint/2010/main" val="3577232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a:t>Ανάπτυξη των μικροοργανισμών στα </a:t>
            </a:r>
            <a:r>
              <a:rPr lang="el-GR" dirty="0" smtClean="0"/>
              <a:t>τρόφιμα</a:t>
            </a:r>
          </a:p>
          <a:p>
            <a:r>
              <a:rPr lang="el-GR" b="1" dirty="0"/>
              <a:t>Η δομή των τροφίμων </a:t>
            </a:r>
            <a:endParaRPr lang="el-GR" b="1" dirty="0" smtClean="0"/>
          </a:p>
          <a:p>
            <a:r>
              <a:rPr lang="el-GR" dirty="0" smtClean="0"/>
              <a:t>Η </a:t>
            </a:r>
            <a:r>
              <a:rPr lang="el-GR" dirty="0"/>
              <a:t>δομή και τα συστατικά ορισμένων τροφίμων μπορούν να εμποδίσουν την προσβολή από τους μικροοργανισμούς, όπως π.χ. η εξωτερική </a:t>
            </a:r>
            <a:r>
              <a:rPr lang="el-GR" dirty="0" smtClean="0"/>
              <a:t>επιδερμίδα </a:t>
            </a:r>
            <a:r>
              <a:rPr lang="el-GR" dirty="0"/>
              <a:t>στα φρούτα και τα λαχανικά, το κέλυφος στα αυγά, το εξωτερικό σκληρό περίβλημα των σπόρων και άλλα.</a:t>
            </a:r>
            <a:endParaRPr lang="el-GR" dirty="0" smtClean="0"/>
          </a:p>
        </p:txBody>
      </p:sp>
    </p:spTree>
    <p:extLst>
      <p:ext uri="{BB962C8B-B14F-4D97-AF65-F5344CB8AC3E}">
        <p14:creationId xmlns:p14="http://schemas.microsoft.com/office/powerpoint/2010/main" val="4213248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a:t>Ανάπτυξη των μικροοργανισμών στα </a:t>
            </a:r>
            <a:r>
              <a:rPr lang="el-GR" dirty="0" smtClean="0"/>
              <a:t>τρόφιμα</a:t>
            </a:r>
          </a:p>
          <a:p>
            <a:r>
              <a:rPr lang="el-GR" b="1" dirty="0"/>
              <a:t>Εξωγενείς </a:t>
            </a:r>
            <a:r>
              <a:rPr lang="el-GR" b="1" dirty="0" smtClean="0"/>
              <a:t>παράγοντες</a:t>
            </a:r>
          </a:p>
          <a:p>
            <a:r>
              <a:rPr lang="el-GR" b="1" dirty="0"/>
              <a:t>Θερμοκρασία</a:t>
            </a:r>
            <a:r>
              <a:rPr lang="el-GR" dirty="0"/>
              <a:t> </a:t>
            </a:r>
            <a:endParaRPr lang="el-GR" dirty="0" smtClean="0"/>
          </a:p>
          <a:p>
            <a:r>
              <a:rPr lang="el-GR" dirty="0" smtClean="0"/>
              <a:t>Κάθε </a:t>
            </a:r>
            <a:r>
              <a:rPr lang="el-GR" dirty="0"/>
              <a:t>τρόφιμο που δεν είναι αποστειρωμένο και διατηρείται σε </a:t>
            </a:r>
            <a:r>
              <a:rPr lang="el-GR" dirty="0" smtClean="0"/>
              <a:t>θερμοκρασία </a:t>
            </a:r>
            <a:r>
              <a:rPr lang="el-GR" dirty="0"/>
              <a:t>που κυμαίνεται από τους 5 °C έως τους 63 °C μπορεί να αλλοιωθεί από τους μικροοργανισμούς. </a:t>
            </a:r>
            <a:endParaRPr lang="el-GR" dirty="0" smtClean="0"/>
          </a:p>
          <a:p>
            <a:r>
              <a:rPr lang="el-GR" dirty="0" smtClean="0"/>
              <a:t>Τα </a:t>
            </a:r>
            <a:r>
              <a:rPr lang="el-GR" dirty="0"/>
              <a:t>όρια της θερμοκρασίας όπου αναπτύσσονται οι μικροοργανισμοί </a:t>
            </a:r>
            <a:r>
              <a:rPr lang="el-GR" dirty="0" smtClean="0"/>
              <a:t>διαφέρουν </a:t>
            </a:r>
            <a:r>
              <a:rPr lang="el-GR" dirty="0"/>
              <a:t>σημαντικά. </a:t>
            </a:r>
            <a:endParaRPr lang="el-GR" dirty="0" smtClean="0"/>
          </a:p>
          <a:p>
            <a:r>
              <a:rPr lang="el-GR" dirty="0" smtClean="0"/>
              <a:t>Επομένως </a:t>
            </a:r>
            <a:r>
              <a:rPr lang="el-GR" dirty="0"/>
              <a:t>η θερμοκρασία στην οποία συντηρείται ένα τρόφιμο καθορίζει και τα μικρόβια που θα αναπτυχθούν και άρα τον τύπο και την ταχύτητα της αλλοίωσης</a:t>
            </a:r>
            <a:endParaRPr lang="el-GR" b="1" dirty="0" smtClean="0"/>
          </a:p>
        </p:txBody>
      </p:sp>
    </p:spTree>
    <p:extLst>
      <p:ext uri="{BB962C8B-B14F-4D97-AF65-F5344CB8AC3E}">
        <p14:creationId xmlns:p14="http://schemas.microsoft.com/office/powerpoint/2010/main" val="2814028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0000" lnSpcReduction="20000"/>
          </a:bodyPr>
          <a:lstStyle/>
          <a:p>
            <a:r>
              <a:rPr lang="el-GR" dirty="0"/>
              <a:t>Ανάπτυξη των μικροοργανισμών στα </a:t>
            </a:r>
            <a:r>
              <a:rPr lang="el-GR" dirty="0" smtClean="0"/>
              <a:t>τρόφιμα</a:t>
            </a:r>
          </a:p>
          <a:p>
            <a:r>
              <a:rPr lang="el-GR" b="1" dirty="0"/>
              <a:t>Εξωγενείς </a:t>
            </a:r>
            <a:r>
              <a:rPr lang="el-GR" b="1" dirty="0" smtClean="0"/>
              <a:t>παράγοντες</a:t>
            </a:r>
          </a:p>
          <a:p>
            <a:r>
              <a:rPr lang="el-GR" b="1" dirty="0"/>
              <a:t>Σχετική υγρασία του περιβάλλοντος </a:t>
            </a:r>
            <a:endParaRPr lang="el-GR" b="1" dirty="0" smtClean="0"/>
          </a:p>
          <a:p>
            <a:r>
              <a:rPr lang="el-GR" dirty="0" smtClean="0"/>
              <a:t>Η </a:t>
            </a:r>
            <a:r>
              <a:rPr lang="el-GR" dirty="0"/>
              <a:t>σχετική υγρασία του περιβάλλοντος όπου αποθηκεύονται τα τρόφιμα έχει σημαντική επίδραση τόσο από την άποψη της </a:t>
            </a:r>
            <a:r>
              <a:rPr lang="el-GR" dirty="0" err="1"/>
              <a:t>ενεργότητας</a:t>
            </a:r>
            <a:r>
              <a:rPr lang="el-GR" dirty="0"/>
              <a:t> του νερού στο τρόφιμο, όσο και από την ανάπτυξη των μικροοργανισμών στην επιφάνεια των τροφίμων. </a:t>
            </a:r>
            <a:endParaRPr lang="el-GR" dirty="0" smtClean="0"/>
          </a:p>
          <a:p>
            <a:r>
              <a:rPr lang="el-GR" dirty="0" smtClean="0"/>
              <a:t>Τρόφιμα </a:t>
            </a:r>
            <a:r>
              <a:rPr lang="el-GR" dirty="0"/>
              <a:t>με χαμηλή τιμή </a:t>
            </a:r>
            <a:r>
              <a:rPr lang="el-GR" dirty="0" err="1"/>
              <a:t>ενεργότητας</a:t>
            </a:r>
            <a:r>
              <a:rPr lang="el-GR" dirty="0"/>
              <a:t>, όταν αποθηκεύονται σε χώρο με υψηλή τιμή σχετικής υγρασίας, προσλαμβάνουν νερό που επιτρέπει την </a:t>
            </a:r>
            <a:r>
              <a:rPr lang="el-GR" dirty="0" smtClean="0"/>
              <a:t>ανάπτυξη </a:t>
            </a:r>
            <a:r>
              <a:rPr lang="el-GR" dirty="0"/>
              <a:t>των μικροοργανισμών. </a:t>
            </a:r>
            <a:endParaRPr lang="el-GR" dirty="0" smtClean="0"/>
          </a:p>
          <a:p>
            <a:r>
              <a:rPr lang="el-GR" dirty="0" smtClean="0"/>
              <a:t>Η </a:t>
            </a:r>
            <a:r>
              <a:rPr lang="el-GR" dirty="0"/>
              <a:t>σχέση μεταξύ υγρασίας και θερμοκρασίας κατά την αποθήκευση των τροφίμων πρέπει να λαμβάνεται υπόψη, όταν </a:t>
            </a:r>
            <a:r>
              <a:rPr lang="el-GR" dirty="0" smtClean="0"/>
              <a:t>επιλέγονται </a:t>
            </a:r>
            <a:r>
              <a:rPr lang="el-GR" dirty="0"/>
              <a:t>οι κατάλληλες συνθήκες αποθήκευσης ενός τροφίμου. </a:t>
            </a:r>
            <a:endParaRPr lang="el-GR" dirty="0" smtClean="0"/>
          </a:p>
          <a:p>
            <a:r>
              <a:rPr lang="el-GR" dirty="0" smtClean="0"/>
              <a:t>Γενικά</a:t>
            </a:r>
            <a:r>
              <a:rPr lang="el-GR" dirty="0"/>
              <a:t>, όσο μεγαλύτερη είναι η θερμοκρασία, τόσο χαμηλότερη η σχετική υγρασία και αντίστροφα.</a:t>
            </a:r>
            <a:endParaRPr lang="el-GR" b="1" dirty="0" smtClean="0"/>
          </a:p>
        </p:txBody>
      </p:sp>
    </p:spTree>
    <p:extLst>
      <p:ext uri="{BB962C8B-B14F-4D97-AF65-F5344CB8AC3E}">
        <p14:creationId xmlns:p14="http://schemas.microsoft.com/office/powerpoint/2010/main" val="20950906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0000" lnSpcReduction="20000"/>
          </a:bodyPr>
          <a:lstStyle/>
          <a:p>
            <a:r>
              <a:rPr lang="el-GR" dirty="0"/>
              <a:t>Ανάπτυξη των μικροοργανισμών στα </a:t>
            </a:r>
            <a:r>
              <a:rPr lang="el-GR" dirty="0" smtClean="0"/>
              <a:t>τρόφιμα</a:t>
            </a:r>
          </a:p>
          <a:p>
            <a:r>
              <a:rPr lang="el-GR" b="1" dirty="0"/>
              <a:t>Εξωγενείς </a:t>
            </a:r>
            <a:r>
              <a:rPr lang="el-GR" b="1" dirty="0" smtClean="0"/>
              <a:t>παράγοντες</a:t>
            </a:r>
          </a:p>
          <a:p>
            <a:r>
              <a:rPr lang="el-GR" b="1" dirty="0"/>
              <a:t>Παρουσία και συγκέντρωση αερίων στο περιβάλλον </a:t>
            </a:r>
            <a:endParaRPr lang="el-GR" b="1" dirty="0" smtClean="0"/>
          </a:p>
          <a:p>
            <a:r>
              <a:rPr lang="el-GR" dirty="0" smtClean="0"/>
              <a:t>Η </a:t>
            </a:r>
            <a:r>
              <a:rPr lang="el-GR" dirty="0"/>
              <a:t>αποθήκευση των τροφίμων σε «ελεγχόμενες ατμόσφαιρες» ή «</a:t>
            </a:r>
            <a:r>
              <a:rPr lang="el-GR" dirty="0" smtClean="0"/>
              <a:t>τροποποιημένες </a:t>
            </a:r>
            <a:r>
              <a:rPr lang="el-GR" dirty="0"/>
              <a:t>ατμόσφαιρες» έχει ως στόχο τον έλεγχο της αναπνοής και </a:t>
            </a:r>
            <a:r>
              <a:rPr lang="el-GR" dirty="0" smtClean="0"/>
              <a:t>ωρίμανσης </a:t>
            </a:r>
            <a:r>
              <a:rPr lang="el-GR" dirty="0"/>
              <a:t>των προϊόντων, την επιβράδυνση ή αναστολή των </a:t>
            </a:r>
            <a:r>
              <a:rPr lang="el-GR" dirty="0" err="1"/>
              <a:t>ενζυμικών</a:t>
            </a:r>
            <a:r>
              <a:rPr lang="el-GR" dirty="0"/>
              <a:t> </a:t>
            </a:r>
            <a:r>
              <a:rPr lang="el-GR" dirty="0" smtClean="0"/>
              <a:t>αντιδράσεων</a:t>
            </a:r>
            <a:r>
              <a:rPr lang="el-GR" dirty="0"/>
              <a:t>, αλλά και τον έλεγχο της ανάπτυξης και δράσης των μικροοργανισμών</a:t>
            </a:r>
            <a:r>
              <a:rPr lang="el-GR" dirty="0" smtClean="0"/>
              <a:t>.</a:t>
            </a:r>
          </a:p>
          <a:p>
            <a:r>
              <a:rPr lang="el-GR" dirty="0" smtClean="0"/>
              <a:t> </a:t>
            </a:r>
            <a:r>
              <a:rPr lang="el-GR" dirty="0"/>
              <a:t>Η χρησιμοποίηση π.χ. του διοξειδίου του άνθρακα σε συγκεντρώσεις 5-50% έχει ανασταλτική επίδραση στην ανάπτυξη των βακτηρίων, μυκήτων και των περισσοτέρων ζυμών. </a:t>
            </a:r>
            <a:endParaRPr lang="el-GR" dirty="0" smtClean="0"/>
          </a:p>
          <a:p>
            <a:r>
              <a:rPr lang="el-GR" dirty="0" smtClean="0"/>
              <a:t>Το </a:t>
            </a:r>
            <a:r>
              <a:rPr lang="el-GR" dirty="0"/>
              <a:t>άζωτο, λόγω εκτοπισμού του οξυγόνου, έχει έμμεση επίδραση στην ανάπτυξη των μικροοργανισμών, λόγω του αναερόβιου περιβάλλοντος που δημιουργεί και συνεπώς τα υποχρεωτικά ή προαιρετικά αερόβια δεν </a:t>
            </a:r>
            <a:r>
              <a:rPr lang="el-GR" dirty="0" smtClean="0"/>
              <a:t>αναπτύσσονται </a:t>
            </a:r>
            <a:r>
              <a:rPr lang="el-GR" dirty="0"/>
              <a:t>σε ένα τέτοιο περιβάλλον</a:t>
            </a:r>
            <a:endParaRPr lang="el-GR" b="1" dirty="0" smtClean="0"/>
          </a:p>
        </p:txBody>
      </p:sp>
    </p:spTree>
    <p:extLst>
      <p:ext uri="{BB962C8B-B14F-4D97-AF65-F5344CB8AC3E}">
        <p14:creationId xmlns:p14="http://schemas.microsoft.com/office/powerpoint/2010/main" val="1051334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a:bodyPr>
          <a:lstStyle/>
          <a:p>
            <a:r>
              <a:rPr lang="el-GR" dirty="0" smtClean="0"/>
              <a:t>Βιβλιογραφία-πηγές:</a:t>
            </a:r>
          </a:p>
          <a:p>
            <a:r>
              <a:rPr lang="el-GR" dirty="0" smtClean="0"/>
              <a:t>Υγιεινή και ασφάλεια τροφίμων </a:t>
            </a:r>
            <a:r>
              <a:rPr lang="el-GR" dirty="0" err="1" smtClean="0"/>
              <a:t>Γ΄ΕΠΑΛ,τομέας</a:t>
            </a:r>
            <a:r>
              <a:rPr lang="el-GR" dirty="0" smtClean="0"/>
              <a:t> γεωπονίας τροφίμων και </a:t>
            </a:r>
            <a:r>
              <a:rPr lang="el-GR" dirty="0" err="1" smtClean="0"/>
              <a:t>περιβάλοντος</a:t>
            </a:r>
            <a:endParaRPr lang="el-GR" dirty="0" smtClean="0"/>
          </a:p>
        </p:txBody>
      </p:sp>
    </p:spTree>
    <p:extLst>
      <p:ext uri="{BB962C8B-B14F-4D97-AF65-F5344CB8AC3E}">
        <p14:creationId xmlns:p14="http://schemas.microsoft.com/office/powerpoint/2010/main" val="652155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a:t>Είδη μικροοργανισμών στα </a:t>
            </a:r>
            <a:r>
              <a:rPr lang="el-GR" dirty="0" smtClean="0"/>
              <a:t>τρόφιμα</a:t>
            </a:r>
          </a:p>
          <a:p>
            <a:r>
              <a:rPr lang="el-GR" b="1" dirty="0"/>
              <a:t>Βακτήρια</a:t>
            </a:r>
            <a:r>
              <a:rPr lang="el-GR" dirty="0" smtClean="0"/>
              <a:t>: Τα </a:t>
            </a:r>
            <a:r>
              <a:rPr lang="el-GR" dirty="0"/>
              <a:t>βακτήρια είναι μία μεγάλη ενότητα μικροοργανισμών η οποία </a:t>
            </a:r>
            <a:r>
              <a:rPr lang="el-GR" dirty="0" smtClean="0"/>
              <a:t>αποτελείται </a:t>
            </a:r>
            <a:r>
              <a:rPr lang="el-GR" dirty="0"/>
              <a:t>από πολλά μέλη. Είναι, για τη μικροβιολογία τροφίμων, η πιο </a:t>
            </a:r>
            <a:r>
              <a:rPr lang="el-GR" dirty="0" smtClean="0"/>
              <a:t>σημαντική </a:t>
            </a:r>
            <a:r>
              <a:rPr lang="el-GR" dirty="0"/>
              <a:t>και ενδιαφέρουσα κατηγορία μικροοργανισμών γιατί</a:t>
            </a:r>
            <a:r>
              <a:rPr lang="el-GR" dirty="0" smtClean="0"/>
              <a:t>:</a:t>
            </a:r>
          </a:p>
          <a:p>
            <a:r>
              <a:rPr lang="el-GR" dirty="0" smtClean="0"/>
              <a:t> </a:t>
            </a:r>
            <a:r>
              <a:rPr lang="el-GR" dirty="0"/>
              <a:t>τα βακτήρια βρίσκονται παντού γύρω μας</a:t>
            </a:r>
            <a:r>
              <a:rPr lang="el-GR" dirty="0" smtClean="0"/>
              <a:t>,</a:t>
            </a:r>
          </a:p>
          <a:p>
            <a:r>
              <a:rPr lang="el-GR" dirty="0" smtClean="0"/>
              <a:t> </a:t>
            </a:r>
            <a:r>
              <a:rPr lang="el-GR" dirty="0"/>
              <a:t>σε κατάλληλες συνθήκες πολλαπλασιάζονται με πολύ γρήγορους </a:t>
            </a:r>
            <a:r>
              <a:rPr lang="el-GR" dirty="0" smtClean="0"/>
              <a:t>ρυθμούς,</a:t>
            </a:r>
          </a:p>
          <a:p>
            <a:r>
              <a:rPr lang="el-GR" dirty="0" smtClean="0"/>
              <a:t> </a:t>
            </a:r>
            <a:r>
              <a:rPr lang="el-GR" dirty="0"/>
              <a:t>αρκετά από αυτά είναι παθογόνα και πολύ επικίνδυνα για τον άνθρωπο</a:t>
            </a:r>
            <a:r>
              <a:rPr lang="el-GR" dirty="0" smtClean="0"/>
              <a:t>,</a:t>
            </a:r>
          </a:p>
          <a:p>
            <a:r>
              <a:rPr lang="el-GR" dirty="0" smtClean="0"/>
              <a:t> </a:t>
            </a:r>
            <a:r>
              <a:rPr lang="el-GR" dirty="0"/>
              <a:t>μερικά από αυτά σχηματίζουν τα σπόρια, τα οποία είναι πολύ ανθεκτικά και καταστρέφονται δύσκολα.</a:t>
            </a:r>
          </a:p>
        </p:txBody>
      </p:sp>
    </p:spTree>
    <p:extLst>
      <p:ext uri="{BB962C8B-B14F-4D97-AF65-F5344CB8AC3E}">
        <p14:creationId xmlns:p14="http://schemas.microsoft.com/office/powerpoint/2010/main" val="2838660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Είδη μικροοργανισμών στα </a:t>
            </a:r>
            <a:r>
              <a:rPr lang="el-GR" dirty="0" smtClean="0"/>
              <a:t>τρόφιμα</a:t>
            </a:r>
          </a:p>
          <a:p>
            <a:r>
              <a:rPr lang="el-GR" b="1" dirty="0"/>
              <a:t>Σπόρια των βακτηρίων</a:t>
            </a:r>
            <a:r>
              <a:rPr lang="el-GR" dirty="0" smtClean="0"/>
              <a:t>: Πολλά </a:t>
            </a:r>
            <a:r>
              <a:rPr lang="el-GR" dirty="0"/>
              <a:t>βακτήρια έχουν το χαρακτηριστικό, όταν βρεθούν σε δύσκολες συνθήκες ανάπτυξης (π.χ. έλλειψη θρεπτικών στοιχείων), να σχηματίζουν στο εσωτερικό του κυττάρου τους ειδικές μορφές, τα λεγόμενα </a:t>
            </a:r>
            <a:r>
              <a:rPr lang="el-GR" dirty="0" smtClean="0"/>
              <a:t>σπόρια.</a:t>
            </a:r>
          </a:p>
          <a:p>
            <a:r>
              <a:rPr lang="el-GR" dirty="0" smtClean="0"/>
              <a:t>Από </a:t>
            </a:r>
            <a:r>
              <a:rPr lang="el-GR" dirty="0"/>
              <a:t>τις βλαστικές μορφές των βακτηρίων τα σπόρια είναι περισσότερο ανθεκτικά σε φυσικούς και χημικούς παράγοντες (π.χ. δεν καταστρέφονται με την </a:t>
            </a:r>
            <a:r>
              <a:rPr lang="el-GR" dirty="0" smtClean="0"/>
              <a:t>παστερίωση</a:t>
            </a:r>
            <a:r>
              <a:rPr lang="el-GR" dirty="0"/>
              <a:t>). Κάθε κύτταρο σχηματίζει ένα μόνο </a:t>
            </a:r>
            <a:r>
              <a:rPr lang="el-GR" dirty="0" smtClean="0"/>
              <a:t>σπόριο.</a:t>
            </a:r>
          </a:p>
          <a:p>
            <a:r>
              <a:rPr lang="el-GR" dirty="0" smtClean="0"/>
              <a:t>Το </a:t>
            </a:r>
            <a:r>
              <a:rPr lang="el-GR" dirty="0"/>
              <a:t>σχήμα, η θέση του </a:t>
            </a:r>
            <a:r>
              <a:rPr lang="el-GR" dirty="0" smtClean="0"/>
              <a:t>σπορίου </a:t>
            </a:r>
            <a:r>
              <a:rPr lang="el-GR" dirty="0"/>
              <a:t>μέσα στο κύτταρο και το αν προκαλεί ή όχι παραμόρφωση στο σχήμα του αρχικού κυττάρου χρησιμοποιούνται ως στοιχεία για την ταξινόμηση των βακτηρίων.</a:t>
            </a:r>
            <a:endParaRPr lang="el-GR" dirty="0" smtClean="0"/>
          </a:p>
        </p:txBody>
      </p:sp>
    </p:spTree>
    <p:extLst>
      <p:ext uri="{BB962C8B-B14F-4D97-AF65-F5344CB8AC3E}">
        <p14:creationId xmlns:p14="http://schemas.microsoft.com/office/powerpoint/2010/main" val="283221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62500" lnSpcReduction="20000"/>
          </a:bodyPr>
          <a:lstStyle/>
          <a:p>
            <a:r>
              <a:rPr lang="el-GR" dirty="0"/>
              <a:t>Είδη μικροοργανισμών στα </a:t>
            </a:r>
            <a:r>
              <a:rPr lang="el-GR" dirty="0" smtClean="0"/>
              <a:t>τρόφιμα</a:t>
            </a:r>
          </a:p>
          <a:p>
            <a:r>
              <a:rPr lang="el-GR" dirty="0"/>
              <a:t>Σπόρια των βακτηρίων</a:t>
            </a:r>
            <a:r>
              <a:rPr lang="el-GR" dirty="0" smtClean="0"/>
              <a:t>:</a:t>
            </a:r>
          </a:p>
          <a:p>
            <a:r>
              <a:rPr lang="el-GR" dirty="0" smtClean="0"/>
              <a:t> </a:t>
            </a:r>
            <a:r>
              <a:rPr lang="el-GR" b="1" dirty="0" err="1"/>
              <a:t>διπλόκοκκοι</a:t>
            </a:r>
            <a:r>
              <a:rPr lang="el-GR" dirty="0"/>
              <a:t>: κόκκοι που διαιρούνται σε ένα επίπεδο και παραμένουν ενωμένοι σε ζεύγη, </a:t>
            </a:r>
            <a:endParaRPr lang="el-GR" dirty="0" smtClean="0"/>
          </a:p>
          <a:p>
            <a:r>
              <a:rPr lang="el-GR" dirty="0" smtClean="0"/>
              <a:t> </a:t>
            </a:r>
            <a:r>
              <a:rPr lang="el-GR" b="1" dirty="0" err="1"/>
              <a:t>διπλοβάκιλλοι</a:t>
            </a:r>
            <a:r>
              <a:rPr lang="el-GR" dirty="0"/>
              <a:t>: </a:t>
            </a:r>
            <a:r>
              <a:rPr lang="el-GR" dirty="0" err="1"/>
              <a:t>βάκιλλοι</a:t>
            </a:r>
            <a:r>
              <a:rPr lang="el-GR" dirty="0"/>
              <a:t> που διαιρούνται σε ένα επίπεδο και </a:t>
            </a:r>
            <a:r>
              <a:rPr lang="el-GR" dirty="0" smtClean="0"/>
              <a:t>παραμένουν </a:t>
            </a:r>
            <a:r>
              <a:rPr lang="el-GR" dirty="0"/>
              <a:t>ενωμένοι σε ζεύγη, </a:t>
            </a:r>
            <a:endParaRPr lang="el-GR" dirty="0" smtClean="0"/>
          </a:p>
          <a:p>
            <a:r>
              <a:rPr lang="el-GR" dirty="0" smtClean="0"/>
              <a:t> </a:t>
            </a:r>
            <a:r>
              <a:rPr lang="el-GR" b="1" dirty="0"/>
              <a:t>στρεπτόκοκκοι</a:t>
            </a:r>
            <a:r>
              <a:rPr lang="el-GR" dirty="0"/>
              <a:t>: κόκκοι που διαιρούνται σε ένα επίπεδο, οι διαιρέσεις επαναλαμβάνονται και τα κύτταρα παραμένουν ενωμένα σε αλυσίδα, ή αλυσίδες κόκκων</a:t>
            </a:r>
            <a:r>
              <a:rPr lang="el-GR" dirty="0" smtClean="0"/>
              <a:t>,</a:t>
            </a:r>
          </a:p>
          <a:p>
            <a:r>
              <a:rPr lang="el-GR" dirty="0" smtClean="0"/>
              <a:t> </a:t>
            </a:r>
            <a:r>
              <a:rPr lang="el-GR" b="1" dirty="0" err="1"/>
              <a:t>στρεπτοβάκιλλοι</a:t>
            </a:r>
            <a:r>
              <a:rPr lang="el-GR" dirty="0"/>
              <a:t>: </a:t>
            </a:r>
            <a:r>
              <a:rPr lang="el-GR" dirty="0" err="1"/>
              <a:t>βάκιλλοι</a:t>
            </a:r>
            <a:r>
              <a:rPr lang="el-GR" dirty="0"/>
              <a:t> που διαιρούνται σε ένα επίπεδο, οι </a:t>
            </a:r>
            <a:r>
              <a:rPr lang="el-GR" dirty="0" smtClean="0"/>
              <a:t>διαιρέσεις </a:t>
            </a:r>
            <a:r>
              <a:rPr lang="el-GR" dirty="0"/>
              <a:t>επαναλαμβάνονται και τα κύτταρα παραμένουν ενωμένα σε αλυσίδα, ή αλυσίδες </a:t>
            </a:r>
            <a:r>
              <a:rPr lang="el-GR" dirty="0" err="1"/>
              <a:t>βακίλλων</a:t>
            </a:r>
            <a:r>
              <a:rPr lang="el-GR" dirty="0" smtClean="0"/>
              <a:t>,</a:t>
            </a:r>
          </a:p>
          <a:p>
            <a:r>
              <a:rPr lang="el-GR" dirty="0" smtClean="0"/>
              <a:t> </a:t>
            </a:r>
            <a:r>
              <a:rPr lang="el-GR" b="1" dirty="0" err="1"/>
              <a:t>τετράκοκκοι</a:t>
            </a:r>
            <a:r>
              <a:rPr lang="el-GR" dirty="0"/>
              <a:t>: κόκκοι που διαιρούνται σε δύο επίπεδα, οι διαιρέσεις </a:t>
            </a:r>
            <a:r>
              <a:rPr lang="el-GR" dirty="0" smtClean="0"/>
              <a:t>επαναλαμβάνονται </a:t>
            </a:r>
            <a:r>
              <a:rPr lang="el-GR" dirty="0"/>
              <a:t>και τα κύτταρα παραμένουν ενωμένα σε τετράδες</a:t>
            </a:r>
            <a:r>
              <a:rPr lang="el-GR" dirty="0" smtClean="0"/>
              <a:t>,</a:t>
            </a:r>
          </a:p>
          <a:p>
            <a:r>
              <a:rPr lang="el-GR" dirty="0" smtClean="0"/>
              <a:t> </a:t>
            </a:r>
            <a:r>
              <a:rPr lang="el-GR" b="1" dirty="0"/>
              <a:t>σταφυλόκοκκοι</a:t>
            </a:r>
            <a:r>
              <a:rPr lang="el-GR" dirty="0"/>
              <a:t>: κόκκοι που διαιρούνται σε τρία επίπεδα και συνήθως έχουν το σχήμα τσαμπιού σταφυλιού.</a:t>
            </a:r>
            <a:endParaRPr lang="el-GR" dirty="0" smtClean="0"/>
          </a:p>
        </p:txBody>
      </p:sp>
    </p:spTree>
    <p:extLst>
      <p:ext uri="{BB962C8B-B14F-4D97-AF65-F5344CB8AC3E}">
        <p14:creationId xmlns:p14="http://schemas.microsoft.com/office/powerpoint/2010/main" val="49778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a:t>Είδη μικροοργανισμών στα </a:t>
            </a:r>
            <a:r>
              <a:rPr lang="el-GR" dirty="0" smtClean="0"/>
              <a:t>τρόφιμα</a:t>
            </a:r>
          </a:p>
          <a:p>
            <a:pPr marL="0" indent="0">
              <a:buNone/>
            </a:pPr>
            <a:r>
              <a:rPr lang="el-GR" dirty="0"/>
              <a:t>Ο χρόνος αναπαραγωγής ή χρόνος γενιάς εκφράζει την ταχύτητα </a:t>
            </a:r>
            <a:r>
              <a:rPr lang="el-GR" dirty="0" smtClean="0"/>
              <a:t>ανάπτυξης </a:t>
            </a:r>
            <a:r>
              <a:rPr lang="el-GR" dirty="0"/>
              <a:t>ενός </a:t>
            </a:r>
            <a:r>
              <a:rPr lang="el-GR" dirty="0" err="1"/>
              <a:t>βακτηριακού</a:t>
            </a:r>
            <a:r>
              <a:rPr lang="el-GR" dirty="0"/>
              <a:t> είδους και ισούται με το χρόνο διπλασιασμού των κυττάρων του. Ο χρόνος γενιάς των βακτηρίων εξαρτάται από διάφορους </a:t>
            </a:r>
            <a:r>
              <a:rPr lang="el-GR" dirty="0" smtClean="0"/>
              <a:t>παράγοντες </a:t>
            </a:r>
            <a:r>
              <a:rPr lang="el-GR" dirty="0"/>
              <a:t>όπως</a:t>
            </a:r>
            <a:r>
              <a:rPr lang="el-GR" dirty="0" smtClean="0"/>
              <a:t>:</a:t>
            </a:r>
          </a:p>
          <a:p>
            <a:pPr marL="0" indent="0">
              <a:buNone/>
            </a:pPr>
            <a:r>
              <a:rPr lang="el-GR" dirty="0" smtClean="0"/>
              <a:t> </a:t>
            </a:r>
            <a:r>
              <a:rPr lang="el-GR" dirty="0"/>
              <a:t>το είδος του βακτηρίου</a:t>
            </a:r>
            <a:r>
              <a:rPr lang="el-GR" dirty="0" smtClean="0"/>
              <a:t>,</a:t>
            </a:r>
          </a:p>
          <a:p>
            <a:pPr marL="0" indent="0">
              <a:buNone/>
            </a:pPr>
            <a:r>
              <a:rPr lang="el-GR" dirty="0" smtClean="0"/>
              <a:t> </a:t>
            </a:r>
            <a:r>
              <a:rPr lang="el-GR" dirty="0"/>
              <a:t>τη θερμοκρασία στην οποία αναπτύσσεται</a:t>
            </a:r>
            <a:r>
              <a:rPr lang="el-GR" dirty="0" smtClean="0"/>
              <a:t>,</a:t>
            </a:r>
          </a:p>
          <a:p>
            <a:pPr marL="0" indent="0">
              <a:buNone/>
            </a:pPr>
            <a:r>
              <a:rPr lang="el-GR" dirty="0" smtClean="0"/>
              <a:t> </a:t>
            </a:r>
            <a:r>
              <a:rPr lang="el-GR" dirty="0"/>
              <a:t>την οξύτητα (ή το </a:t>
            </a:r>
            <a:r>
              <a:rPr lang="el-GR" dirty="0" err="1"/>
              <a:t>pH</a:t>
            </a:r>
            <a:r>
              <a:rPr lang="el-GR" dirty="0"/>
              <a:t>) του θρεπτικού υποστρώματος</a:t>
            </a:r>
            <a:r>
              <a:rPr lang="el-GR" dirty="0" smtClean="0"/>
              <a:t>,</a:t>
            </a:r>
          </a:p>
          <a:p>
            <a:pPr marL="0" indent="0">
              <a:buNone/>
            </a:pPr>
            <a:r>
              <a:rPr lang="el-GR" dirty="0" smtClean="0"/>
              <a:t> </a:t>
            </a:r>
            <a:r>
              <a:rPr lang="el-GR" dirty="0"/>
              <a:t>την παρουσία ή όχι οξυγόνου</a:t>
            </a:r>
            <a:r>
              <a:rPr lang="el-GR" dirty="0" smtClean="0"/>
              <a:t>,</a:t>
            </a:r>
          </a:p>
          <a:p>
            <a:pPr marL="0" indent="0">
              <a:buNone/>
            </a:pPr>
            <a:r>
              <a:rPr lang="el-GR" dirty="0" smtClean="0"/>
              <a:t> </a:t>
            </a:r>
            <a:r>
              <a:rPr lang="el-GR" dirty="0"/>
              <a:t>τη συσσώρευση μεταβολιτών </a:t>
            </a:r>
            <a:r>
              <a:rPr lang="el-GR" dirty="0" err="1"/>
              <a:t>κ.ά</a:t>
            </a:r>
            <a:endParaRPr lang="el-GR" dirty="0" smtClean="0"/>
          </a:p>
        </p:txBody>
      </p:sp>
    </p:spTree>
    <p:extLst>
      <p:ext uri="{BB962C8B-B14F-4D97-AF65-F5344CB8AC3E}">
        <p14:creationId xmlns:p14="http://schemas.microsoft.com/office/powerpoint/2010/main" val="278377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Είδη μικροοργανισμών στα </a:t>
            </a:r>
            <a:r>
              <a:rPr lang="el-GR" dirty="0" smtClean="0"/>
              <a:t>τρόφιμα</a:t>
            </a:r>
          </a:p>
          <a:p>
            <a:r>
              <a:rPr lang="el-GR" dirty="0"/>
              <a:t>Η </a:t>
            </a:r>
            <a:r>
              <a:rPr lang="el-GR" b="1" dirty="0"/>
              <a:t>φάση προσαρμογής </a:t>
            </a:r>
            <a:r>
              <a:rPr lang="el-GR" dirty="0"/>
              <a:t>ξεκινά από τον εμβολιασμό (την προσθήκη </a:t>
            </a:r>
            <a:r>
              <a:rPr lang="el-GR" dirty="0" smtClean="0"/>
              <a:t>μικροβιακών </a:t>
            </a:r>
            <a:r>
              <a:rPr lang="el-GR" dirty="0"/>
              <a:t>κυττάρων σε νέο υπόστρωμα) μέχρι να αρχίσει η αναπαραγωγή</a:t>
            </a:r>
            <a:r>
              <a:rPr lang="el-GR" dirty="0" smtClean="0"/>
              <a:t>.</a:t>
            </a:r>
          </a:p>
          <a:p>
            <a:r>
              <a:rPr lang="el-GR" dirty="0"/>
              <a:t>Στη </a:t>
            </a:r>
            <a:r>
              <a:rPr lang="el-GR" b="1" dirty="0"/>
              <a:t>λογαριθμική φάση </a:t>
            </a:r>
            <a:r>
              <a:rPr lang="el-GR" dirty="0"/>
              <a:t>τα κύτταρα πολλαπλασιάζονται πολύ γρήγορα, ανάλογα με το ρυθμό αύξησης (χρόνο αναπαραγωγής) του είδους του </a:t>
            </a:r>
            <a:r>
              <a:rPr lang="el-GR" dirty="0" smtClean="0"/>
              <a:t>βακτηρίου</a:t>
            </a:r>
          </a:p>
          <a:p>
            <a:r>
              <a:rPr lang="el-GR" dirty="0"/>
              <a:t>Στην επόμενη φάση, </a:t>
            </a:r>
            <a:r>
              <a:rPr lang="el-GR" b="1" dirty="0"/>
              <a:t>φάση στασιμότητας</a:t>
            </a:r>
            <a:r>
              <a:rPr lang="el-GR" dirty="0"/>
              <a:t>, η αναπαραγωγή δεν σταματά, αλλά ο αριθμός των κυττάρων που παράγονται είναι ίσος με τον αριθμό των </a:t>
            </a:r>
            <a:r>
              <a:rPr lang="el-GR" dirty="0" smtClean="0"/>
              <a:t>κυττάρων </a:t>
            </a:r>
            <a:r>
              <a:rPr lang="el-GR" dirty="0"/>
              <a:t>που πεθαίνουν, με αποτέλεσμα ο συνολικός αριθμός των ζωντανών κυττάρων να παραμένει σταθερός</a:t>
            </a:r>
            <a:r>
              <a:rPr lang="el-GR" dirty="0" smtClean="0"/>
              <a:t>.</a:t>
            </a:r>
          </a:p>
          <a:p>
            <a:r>
              <a:rPr lang="el-GR" dirty="0"/>
              <a:t>Στη </a:t>
            </a:r>
            <a:r>
              <a:rPr lang="el-GR" b="1" dirty="0"/>
              <a:t>φάση θανάτου </a:t>
            </a:r>
            <a:r>
              <a:rPr lang="el-GR" dirty="0"/>
              <a:t>ο αριθμός των κυττάρων που πεθαίνουν (</a:t>
            </a:r>
            <a:r>
              <a:rPr lang="el-GR" dirty="0" err="1"/>
              <a:t>αυτόλυση</a:t>
            </a:r>
            <a:r>
              <a:rPr lang="el-GR" dirty="0"/>
              <a:t>) υπερβαίνει το ρυθμό πολλαπλασιασμού.</a:t>
            </a:r>
            <a:endParaRPr lang="el-GR" dirty="0" smtClean="0"/>
          </a:p>
        </p:txBody>
      </p:sp>
    </p:spTree>
    <p:extLst>
      <p:ext uri="{BB962C8B-B14F-4D97-AF65-F5344CB8AC3E}">
        <p14:creationId xmlns:p14="http://schemas.microsoft.com/office/powerpoint/2010/main" val="4153255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Μικροβιολογία τροφίμων</a:t>
            </a:r>
            <a:br>
              <a:rPr lang="el-GR" dirty="0"/>
            </a:br>
            <a:endParaRPr lang="el-GR" dirty="0"/>
          </a:p>
        </p:txBody>
      </p:sp>
      <p:sp>
        <p:nvSpPr>
          <p:cNvPr id="3" name="Θέση περιεχομένου 2"/>
          <p:cNvSpPr>
            <a:spLocks noGrp="1"/>
          </p:cNvSpPr>
          <p:nvPr>
            <p:ph sz="quarter" idx="1"/>
          </p:nvPr>
        </p:nvSpPr>
        <p:spPr/>
        <p:txBody>
          <a:bodyPr>
            <a:normAutofit fontScale="77500" lnSpcReduction="20000"/>
          </a:bodyPr>
          <a:lstStyle/>
          <a:p>
            <a:r>
              <a:rPr lang="el-GR" dirty="0"/>
              <a:t>Είδη μικροοργανισμών στα </a:t>
            </a:r>
            <a:r>
              <a:rPr lang="el-GR" dirty="0" smtClean="0"/>
              <a:t>τρόφιμα</a:t>
            </a:r>
          </a:p>
          <a:p>
            <a:r>
              <a:rPr lang="el-GR" b="1" dirty="0"/>
              <a:t>Ζύμες</a:t>
            </a:r>
            <a:r>
              <a:rPr lang="el-GR" dirty="0" smtClean="0"/>
              <a:t>: Οι </a:t>
            </a:r>
            <a:r>
              <a:rPr lang="el-GR" dirty="0"/>
              <a:t>ζύμες είναι πολύ διαδεδομένες στη φύση και τις συναντάμε κυρίως στο έδαφος, στον αέρα και σε τρόφιμα με μεγάλη περιεκτικότητα σακχάρων (μέλι, σιρόπια, φρούτα</a:t>
            </a:r>
            <a:r>
              <a:rPr lang="el-GR" dirty="0" smtClean="0"/>
              <a:t>).</a:t>
            </a:r>
          </a:p>
          <a:p>
            <a:r>
              <a:rPr lang="el-GR" dirty="0" smtClean="0"/>
              <a:t>Ορισμένες </a:t>
            </a:r>
            <a:r>
              <a:rPr lang="el-GR" dirty="0"/>
              <a:t>ζύμες θεωρούνται χρήσιμοι μικροοργανισμοί στη </a:t>
            </a:r>
            <a:r>
              <a:rPr lang="el-GR" dirty="0" smtClean="0"/>
              <a:t>βιομηχανία </a:t>
            </a:r>
            <a:r>
              <a:rPr lang="el-GR" dirty="0"/>
              <a:t>τροφίμων, γιατί παίρνουν μέρος στην παραγωγή προϊόντων, όπως ψωμί, κρασί, μπύρα κ.ά. </a:t>
            </a:r>
            <a:endParaRPr lang="el-GR" dirty="0" smtClean="0"/>
          </a:p>
          <a:p>
            <a:r>
              <a:rPr lang="el-GR" dirty="0" smtClean="0"/>
              <a:t>Η </a:t>
            </a:r>
            <a:r>
              <a:rPr lang="el-GR" dirty="0"/>
              <a:t>χρησιμότητα αυτή οφείλεται στην ικανότητά τους να ζυμώνουν διάφορα σάκχαρα, με αποτέλεσμα την παραγωγή διοξειδίου του άνθρακα και αλκοόλης. </a:t>
            </a:r>
            <a:endParaRPr lang="el-GR" dirty="0" smtClean="0"/>
          </a:p>
          <a:p>
            <a:r>
              <a:rPr lang="el-GR" dirty="0" smtClean="0"/>
              <a:t>Σε </a:t>
            </a:r>
            <a:r>
              <a:rPr lang="el-GR" dirty="0"/>
              <a:t>μερικές όμως περιπτώσεις οι ζύμες έχουν </a:t>
            </a:r>
            <a:r>
              <a:rPr lang="el-GR" dirty="0" smtClean="0"/>
              <a:t>αρνητική </a:t>
            </a:r>
            <a:r>
              <a:rPr lang="el-GR" dirty="0"/>
              <a:t>επίδραση στα τρόφιμα επειδή τα αλλοιώνουν και τους προσδίδουν </a:t>
            </a:r>
            <a:r>
              <a:rPr lang="el-GR" dirty="0" smtClean="0"/>
              <a:t>ανεπιθύμητες </a:t>
            </a:r>
            <a:r>
              <a:rPr lang="el-GR" dirty="0"/>
              <a:t>γεύσεις και οσμές</a:t>
            </a:r>
            <a:endParaRPr lang="el-GR" dirty="0" smtClean="0"/>
          </a:p>
        </p:txBody>
      </p:sp>
    </p:spTree>
    <p:extLst>
      <p:ext uri="{BB962C8B-B14F-4D97-AF65-F5344CB8AC3E}">
        <p14:creationId xmlns:p14="http://schemas.microsoft.com/office/powerpoint/2010/main" val="33335952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101</TotalTime>
  <Words>2931</Words>
  <Application>Microsoft Office PowerPoint</Application>
  <PresentationFormat>Προβολή στην οθόνη (4:3)</PresentationFormat>
  <Paragraphs>178</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Διάμεσος</vt:lpstr>
      <vt:lpstr>ΥΓΙΕΙΝΗ ΚΑΙ ΑΣΦΑΛΕΙΑ ΤΡΟΦΙΜΩΝ</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lpstr>Μικροβιολογία τροφίμων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ΥΓΕΪΙΝΗ ΚΑΙ ΑΣΦΑΛΕΙΑ ΤΡΟΦΙΜΩΝ</dc:title>
  <dc:creator>Δημήτρης</dc:creator>
  <cp:lastModifiedBy>Δημήτρης</cp:lastModifiedBy>
  <cp:revision>9</cp:revision>
  <dcterms:created xsi:type="dcterms:W3CDTF">2024-10-25T00:46:50Z</dcterms:created>
  <dcterms:modified xsi:type="dcterms:W3CDTF">2024-10-25T02:28:30Z</dcterms:modified>
</cp:coreProperties>
</file>