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06FD3E-7B3B-4E42-A204-060E708E4211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CC623D-5CD3-4525-B46F-39C0EB7E65EA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ΥΓΙΕΙΝΗ ΚΑΙ ΑΣΦΑΛΕΙΑ ΤΡΟΦΙΜΩΝ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</p:spTree>
    <p:extLst>
      <p:ext uri="{BB962C8B-B14F-4D97-AF65-F5344CB8AC3E}">
        <p14:creationId xmlns:p14="http://schemas.microsoft.com/office/powerpoint/2010/main" val="3518754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Σαλμονέλλωση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dirty="0"/>
              <a:t>Πρόκειται για λοίμωξη από βακτήρια του γένους </a:t>
            </a:r>
            <a:r>
              <a:rPr lang="el-GR" dirty="0" err="1"/>
              <a:t>σαλμονέλλα</a:t>
            </a:r>
            <a:r>
              <a:rPr lang="el-GR" dirty="0"/>
              <a:t> (</a:t>
            </a:r>
            <a:r>
              <a:rPr lang="el-GR" dirty="0" err="1"/>
              <a:t>Salmonella</a:t>
            </a:r>
            <a:r>
              <a:rPr lang="el-GR" dirty="0"/>
              <a:t> </a:t>
            </a:r>
            <a:r>
              <a:rPr lang="el-GR" dirty="0" err="1"/>
              <a:t>sp</a:t>
            </a:r>
            <a:r>
              <a:rPr lang="el-GR" dirty="0"/>
              <a:t>.). Στο γένος αυτό περιλαμβάνονται περισσότερα από 2.000 είδη, τα οποία βέβαια δεν είναι όλα παθογόνα.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err="1"/>
              <a:t>σαλμονέλλες</a:t>
            </a:r>
            <a:r>
              <a:rPr lang="el-GR" dirty="0"/>
              <a:t> μπορεί να βρεθούν σε πουλερικά, αυγά, κρέατα, ψάρια, γάλα και προϊόντα που </a:t>
            </a:r>
            <a:r>
              <a:rPr lang="el-GR" dirty="0" smtClean="0"/>
              <a:t>παρασκευάζονται </a:t>
            </a:r>
            <a:r>
              <a:rPr lang="el-GR" dirty="0"/>
              <a:t>από αυτά. Πολλαπλασιάζονται πολύ γρήγορα σε θερμοκρασία δωματίου.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σαλμονέλλα</a:t>
            </a:r>
            <a:r>
              <a:rPr lang="el-GR" dirty="0"/>
              <a:t> είναι τα </a:t>
            </a:r>
            <a:r>
              <a:rPr lang="el-GR" dirty="0" smtClean="0"/>
              <a:t>μολυσμένα </a:t>
            </a:r>
            <a:r>
              <a:rPr lang="el-GR" dirty="0"/>
              <a:t>ζώα (πουλερικά, βοοειδή, αιγοπρόβατα κ.ά.) και οι κακές συνθήκες </a:t>
            </a:r>
            <a:r>
              <a:rPr lang="el-GR" dirty="0" smtClean="0"/>
              <a:t>υγιεινής </a:t>
            </a:r>
            <a:r>
              <a:rPr lang="el-GR" dirty="0"/>
              <a:t>στις μονάδες πρωτογενούς παραγωγής (ορνιθοτροφεία, </a:t>
            </a:r>
            <a:r>
              <a:rPr lang="el-GR" dirty="0" err="1"/>
              <a:t>σταύλοι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άνθρωπος και τα οικιακά ζώα αλλά και τα διάφορα πτηνά (περιστέρια, σπουργίτια, χελιδόνια κ.ά.) είναι παράγοντες που συντελούν στη μετάδοση των κυττάρων της </a:t>
            </a:r>
            <a:r>
              <a:rPr lang="el-GR" dirty="0" err="1"/>
              <a:t>σαλμονέλλας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765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Σιγκέλλωση</a:t>
            </a:r>
            <a:r>
              <a:rPr lang="el-GR" dirty="0"/>
              <a:t> Πρόκειται για λοίμωξη από βακτήρια του γένους </a:t>
            </a:r>
            <a:r>
              <a:rPr lang="el-GR" dirty="0" err="1"/>
              <a:t>σιγκέλλα</a:t>
            </a:r>
            <a:r>
              <a:rPr lang="el-GR" dirty="0"/>
              <a:t> (</a:t>
            </a:r>
            <a:r>
              <a:rPr lang="el-GR" dirty="0" err="1"/>
              <a:t>Shigella</a:t>
            </a:r>
            <a:r>
              <a:rPr lang="el-GR" dirty="0"/>
              <a:t> </a:t>
            </a:r>
            <a:r>
              <a:rPr lang="el-GR" dirty="0" err="1"/>
              <a:t>sp</a:t>
            </a:r>
            <a:r>
              <a:rPr lang="el-GR" dirty="0"/>
              <a:t>.). Οι </a:t>
            </a:r>
            <a:r>
              <a:rPr lang="el-GR" dirty="0" err="1"/>
              <a:t>σιγκέλλες</a:t>
            </a:r>
            <a:r>
              <a:rPr lang="el-GR" dirty="0"/>
              <a:t> μπορεί να βρεθούν κυρίως σε τρόφιμα τα οποία δεν </a:t>
            </a:r>
            <a:r>
              <a:rPr lang="el-GR" dirty="0" smtClean="0"/>
              <a:t>υφίστανται </a:t>
            </a:r>
            <a:r>
              <a:rPr lang="el-GR" dirty="0"/>
              <a:t>υψηλές θερμικές επεξεργασίες, όπως σε ανάμικτα ή ρευστά τρόφιμα (σαλάτες και οι σάλτσες), σε νωπά λαχανικά, γάλα και γαλακτοκομικά </a:t>
            </a:r>
            <a:r>
              <a:rPr lang="el-GR" dirty="0" smtClean="0"/>
              <a:t>προϊόντα </a:t>
            </a:r>
            <a:r>
              <a:rPr lang="el-GR" dirty="0"/>
              <a:t>και τα οποία επιμολύνονται, όταν δεν τηρούνται, κατά την επεξεργασία τους, οι κατάλληλες συνθήκες υγιεινής. Πολλαπλασιάζονται πολύ γρήγορα σε θερμοκρασία δωματίου.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σιγκέλλα</a:t>
            </a:r>
            <a:r>
              <a:rPr lang="el-GR" dirty="0"/>
              <a:t> είναι τα άτομα τα οποία είτε έχουν μολυνθεί, είτε είναι απλώς φορείς του βακτηρίου. Τα </a:t>
            </a:r>
            <a:r>
              <a:rPr lang="el-GR" dirty="0" smtClean="0"/>
              <a:t>τρόφιμα </a:t>
            </a:r>
            <a:r>
              <a:rPr lang="el-GR" dirty="0"/>
              <a:t>μολύνονται από τα άτομα αυτά, όταν δεν τηρούνται οι απαιτούμενες συνθήκες υγιεινής στους χώρους παραγωγής και επεξεργασίας τους</a:t>
            </a:r>
          </a:p>
        </p:txBody>
      </p:sp>
    </p:spTree>
    <p:extLst>
      <p:ext uri="{BB962C8B-B14F-4D97-AF65-F5344CB8AC3E}">
        <p14:creationId xmlns:p14="http://schemas.microsoft.com/office/powerpoint/2010/main" val="105783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Καμπυλοβακτηρίωση</a:t>
            </a:r>
            <a:r>
              <a:rPr lang="el-GR" dirty="0"/>
              <a:t> Πρόκειται για λοίμωξη από το </a:t>
            </a:r>
            <a:r>
              <a:rPr lang="el-GR" dirty="0" err="1"/>
              <a:t>καμπυλοβακτηρίδιο</a:t>
            </a:r>
            <a:r>
              <a:rPr lang="el-GR" dirty="0"/>
              <a:t> (</a:t>
            </a:r>
            <a:r>
              <a:rPr lang="el-GR" dirty="0" err="1"/>
              <a:t>Campylobacter</a:t>
            </a:r>
            <a:r>
              <a:rPr lang="el-GR" dirty="0"/>
              <a:t> </a:t>
            </a:r>
            <a:r>
              <a:rPr lang="el-GR" dirty="0" err="1"/>
              <a:t>jejuni</a:t>
            </a:r>
            <a:r>
              <a:rPr lang="el-GR" dirty="0"/>
              <a:t>). Χαρακτηριστικό του βακτηρίου είναι ότι απαιτεί μικρές ποσότητες οξυγόνου για να αναπτυχθεί. Τα κανονικά επίπεδα οξυγόνου του αέρα </a:t>
            </a:r>
            <a:r>
              <a:rPr lang="el-GR" dirty="0" smtClean="0"/>
              <a:t>εμποδίζουν </a:t>
            </a:r>
            <a:r>
              <a:rPr lang="el-GR" dirty="0"/>
              <a:t>την ανάπτυξή του. Αδρανοποιείται σε θερμοκρασίες παστερίωσης και δεν πολλαπλασιάζεται κάτω των 25 °C, επιβιώνει όμως σε θερμοκρασίες </a:t>
            </a:r>
            <a:r>
              <a:rPr lang="el-GR" dirty="0" smtClean="0"/>
              <a:t>ψυγείου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καμπυλοβακτηρίδιο</a:t>
            </a:r>
            <a:r>
              <a:rPr lang="el-GR" dirty="0"/>
              <a:t> είναι τα μολυσμένα ζώα (πουλερικά, βοοειδή, αιγοπρόβατα κ.ά.) και οι κακές </a:t>
            </a:r>
            <a:r>
              <a:rPr lang="el-GR" dirty="0" smtClean="0"/>
              <a:t>συνθήκες </a:t>
            </a:r>
            <a:r>
              <a:rPr lang="el-GR" dirty="0"/>
              <a:t>υγιεινής στις μονάδες πρωτογενούς </a:t>
            </a:r>
            <a:r>
              <a:rPr lang="el-GR" dirty="0" smtClean="0"/>
              <a:t>παραγωγής (</a:t>
            </a:r>
            <a:r>
              <a:rPr lang="el-GR" dirty="0"/>
              <a:t>ορνιθοτροφεία, </a:t>
            </a:r>
            <a:r>
              <a:rPr lang="el-GR" dirty="0" err="1"/>
              <a:t>σταύλοι</a:t>
            </a:r>
            <a:r>
              <a:rPr lang="el-GR" dirty="0"/>
              <a:t>). Το </a:t>
            </a:r>
            <a:r>
              <a:rPr lang="el-GR" dirty="0" err="1"/>
              <a:t>καμπυλοβακτηρίδιο</a:t>
            </a:r>
            <a:r>
              <a:rPr lang="el-GR" dirty="0"/>
              <a:t> μπορεί να βρεθεί σε πουλερικά, βοοειδή, χοίρους, πρόβατα και μολύνει το κρέας ή το γάλα των ζώων αυτών. Κύρια πηγή </a:t>
            </a:r>
            <a:r>
              <a:rPr lang="el-GR" dirty="0" smtClean="0"/>
              <a:t>μόλυνσης </a:t>
            </a:r>
            <a:r>
              <a:rPr lang="el-GR" dirty="0"/>
              <a:t>είναι το νωπό κρέας και το </a:t>
            </a:r>
            <a:r>
              <a:rPr lang="el-GR" dirty="0" err="1"/>
              <a:t>απαστερίωτο</a:t>
            </a:r>
            <a:r>
              <a:rPr lang="el-GR" dirty="0"/>
              <a:t> γάλα.</a:t>
            </a:r>
          </a:p>
        </p:txBody>
      </p:sp>
    </p:spTree>
    <p:extLst>
      <p:ext uri="{BB962C8B-B14F-4D97-AF65-F5344CB8AC3E}">
        <p14:creationId xmlns:p14="http://schemas.microsoft.com/office/powerpoint/2010/main" val="1704289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Λιστερίωση</a:t>
            </a:r>
            <a:r>
              <a:rPr lang="el-GR" dirty="0"/>
              <a:t> Πρόκειται για λοίμωξη από το βακτήριο </a:t>
            </a:r>
            <a:r>
              <a:rPr lang="el-GR" dirty="0" err="1"/>
              <a:t>λιστέρια</a:t>
            </a:r>
            <a:r>
              <a:rPr lang="el-GR" dirty="0"/>
              <a:t> (</a:t>
            </a:r>
            <a:r>
              <a:rPr lang="el-GR" dirty="0" err="1"/>
              <a:t>Listeria</a:t>
            </a:r>
            <a:r>
              <a:rPr lang="el-GR" dirty="0"/>
              <a:t> </a:t>
            </a:r>
            <a:r>
              <a:rPr lang="el-GR" dirty="0" err="1"/>
              <a:t>monocytogenes</a:t>
            </a:r>
            <a:r>
              <a:rPr lang="el-GR" dirty="0"/>
              <a:t>). Η </a:t>
            </a:r>
            <a:r>
              <a:rPr lang="el-GR" dirty="0" err="1"/>
              <a:t>λιστέρια</a:t>
            </a:r>
            <a:r>
              <a:rPr lang="el-GR" dirty="0"/>
              <a:t> μπορεί να βρεθεί σε εντόσθια ζώων, γάλα, </a:t>
            </a:r>
            <a:r>
              <a:rPr lang="el-GR" dirty="0" smtClean="0"/>
              <a:t>φρέσκα </a:t>
            </a:r>
            <a:r>
              <a:rPr lang="el-GR" dirty="0"/>
              <a:t>λαχανικά, πουλερικά, κρέατα, ψάρια και </a:t>
            </a:r>
            <a:r>
              <a:rPr lang="el-GR" dirty="0" err="1"/>
              <a:t>προμαγειρεμένα</a:t>
            </a:r>
            <a:r>
              <a:rPr lang="el-GR" dirty="0"/>
              <a:t>, έτοιμα προς κατανάλωση, κατεψυγμένα τρόφιμα. Πολλαπλασιάζεται με χαμηλούς </a:t>
            </a:r>
            <a:r>
              <a:rPr lang="el-GR" dirty="0" smtClean="0"/>
              <a:t>ρυθμούς </a:t>
            </a:r>
            <a:r>
              <a:rPr lang="el-GR" dirty="0"/>
              <a:t>σε θερμοκρασίες ψύξης (2-4 °C).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λιστέρια</a:t>
            </a:r>
            <a:r>
              <a:rPr lang="el-GR" dirty="0"/>
              <a:t> είναι τα μολυσμένα ζώα (πουλερικά, βοοειδή, αιγοπρόβατα κ.ά.) και οι κακές συνθήκες υγιεινής στις μονάδες πρωτογενούς παραγωγής (ορνιθοτροφεία, </a:t>
            </a:r>
            <a:r>
              <a:rPr lang="el-GR" dirty="0" err="1"/>
              <a:t>σταύλοι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Στα </a:t>
            </a:r>
            <a:r>
              <a:rPr lang="el-GR" dirty="0"/>
              <a:t>λαχανικά μεταφέρονται με τον άνεμο ή με τη χρήση λιπασμάτων από μολυσμένες ζωικές εκτροφές</a:t>
            </a:r>
          </a:p>
        </p:txBody>
      </p:sp>
    </p:spTree>
    <p:extLst>
      <p:ext uri="{BB962C8B-B14F-4D97-AF65-F5344CB8AC3E}">
        <p14:creationId xmlns:p14="http://schemas.microsoft.com/office/powerpoint/2010/main" val="3005798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Αλλαντίαση (</a:t>
            </a:r>
            <a:r>
              <a:rPr lang="el-GR" b="1" dirty="0" err="1">
                <a:solidFill>
                  <a:srgbClr val="FF0000"/>
                </a:solidFill>
              </a:rPr>
              <a:t>Βοτουλισμός</a:t>
            </a:r>
            <a:r>
              <a:rPr lang="el-GR" b="1" dirty="0">
                <a:solidFill>
                  <a:srgbClr val="FF0000"/>
                </a:solidFill>
              </a:rPr>
              <a:t>) </a:t>
            </a:r>
            <a:r>
              <a:rPr lang="el-GR" dirty="0"/>
              <a:t>Πρόκειται για τοξίνωση από τοξίνη που παράγει το βακτήριο </a:t>
            </a:r>
            <a:r>
              <a:rPr lang="el-GR" dirty="0" err="1" smtClean="0"/>
              <a:t>κλωστρίδιο</a:t>
            </a:r>
            <a:r>
              <a:rPr lang="el-GR" dirty="0" smtClean="0"/>
              <a:t> </a:t>
            </a:r>
            <a:r>
              <a:rPr lang="el-GR" dirty="0"/>
              <a:t>της αλλαντίασης (</a:t>
            </a:r>
            <a:r>
              <a:rPr lang="el-GR" dirty="0" err="1"/>
              <a:t>Clostridium</a:t>
            </a:r>
            <a:r>
              <a:rPr lang="el-GR" dirty="0"/>
              <a:t> </a:t>
            </a:r>
            <a:r>
              <a:rPr lang="el-GR" dirty="0" err="1"/>
              <a:t>botulinum</a:t>
            </a:r>
            <a:r>
              <a:rPr lang="el-GR" dirty="0"/>
              <a:t>). Είναι μικρόβιο του εδάφους, αναερόβιο με κύριο χαρακτηριστικό την παραγωγή </a:t>
            </a:r>
            <a:r>
              <a:rPr lang="el-GR" dirty="0" err="1"/>
              <a:t>θερμοάντοχων</a:t>
            </a:r>
            <a:r>
              <a:rPr lang="el-GR" dirty="0"/>
              <a:t> σπορίων.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κλωστρίδιο</a:t>
            </a:r>
            <a:r>
              <a:rPr lang="el-GR" dirty="0"/>
              <a:t> της αλλαντίασης είναι οι κακές συνθήκες υγιεινής στις μονάδες πρωτογενούς παραγωγής (</a:t>
            </a:r>
            <a:r>
              <a:rPr lang="el-GR" dirty="0" smtClean="0"/>
              <a:t>ορνιθοτροφεία</a:t>
            </a:r>
            <a:r>
              <a:rPr lang="el-GR" dirty="0"/>
              <a:t>, </a:t>
            </a:r>
            <a:r>
              <a:rPr lang="el-GR" dirty="0" err="1"/>
              <a:t>σταύλοι</a:t>
            </a:r>
            <a:r>
              <a:rPr lang="el-GR" dirty="0"/>
              <a:t>) και η επαφή των νωπών προϊόντων με χώματα, λάσπες ή λιμνάζοντα νερά.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err="1"/>
              <a:t>κλωστρίδιο</a:t>
            </a:r>
            <a:r>
              <a:rPr lang="el-GR" dirty="0"/>
              <a:t> της αλλαντίασης μπορεί να βρεθεί σε κονσερβοποιημένα, χαμηλής οξύτητας τρόφιμα (λαχανικά, κρέατα κ.ά.), σκόρδα σε λάδι, </a:t>
            </a:r>
            <a:r>
              <a:rPr lang="el-GR" dirty="0" smtClean="0"/>
              <a:t>στιφάδο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38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Η αλλαντίαση είναι η πιο θανατηφόρα από τις </a:t>
            </a:r>
            <a:r>
              <a:rPr lang="el-GR" dirty="0" err="1">
                <a:solidFill>
                  <a:srgbClr val="FF0000"/>
                </a:solidFill>
              </a:rPr>
              <a:t>βακτηριακές</a:t>
            </a:r>
            <a:r>
              <a:rPr lang="el-GR" dirty="0">
                <a:solidFill>
                  <a:srgbClr val="FF0000"/>
                </a:solidFill>
              </a:rPr>
              <a:t> τροφικές δηλητηριάσεις και προκαλείται από τη βρώση τροφίμων που περιέχουν </a:t>
            </a:r>
            <a:r>
              <a:rPr lang="el-GR" dirty="0" smtClean="0">
                <a:solidFill>
                  <a:srgbClr val="FF0000"/>
                </a:solidFill>
              </a:rPr>
              <a:t>τοξίνες </a:t>
            </a:r>
            <a:r>
              <a:rPr lang="el-GR" dirty="0">
                <a:solidFill>
                  <a:srgbClr val="FF0000"/>
                </a:solidFill>
              </a:rPr>
              <a:t>του μικροβίου. Η τοξίνη της αλλαντίασης θεωρείται το πιο ισχυρό δηλητήριο, διότι πολύ μικρές ποσότητες οδηγούν στο θάνατο.</a:t>
            </a:r>
          </a:p>
        </p:txBody>
      </p:sp>
    </p:spTree>
    <p:extLst>
      <p:ext uri="{BB962C8B-B14F-4D97-AF65-F5344CB8AC3E}">
        <p14:creationId xmlns:p14="http://schemas.microsoft.com/office/powerpoint/2010/main" val="3419434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Σταφυλοκοκκίαση</a:t>
            </a:r>
            <a:r>
              <a:rPr lang="el-GR" dirty="0"/>
              <a:t> Πρόκειται για τοξίνωση από τοξίνη που παράγει το βακτήριο χρυσίζων σταφυλόκοκκος (</a:t>
            </a:r>
            <a:r>
              <a:rPr lang="el-GR" dirty="0" err="1"/>
              <a:t>Staphylococcus</a:t>
            </a:r>
            <a:r>
              <a:rPr lang="el-GR" dirty="0"/>
              <a:t> </a:t>
            </a:r>
            <a:r>
              <a:rPr lang="el-GR" dirty="0" err="1"/>
              <a:t>aureus</a:t>
            </a:r>
            <a:r>
              <a:rPr lang="el-GR" dirty="0"/>
              <a:t>). Το μικρόβιο βρίσκεται στο </a:t>
            </a:r>
            <a:r>
              <a:rPr lang="el-GR" dirty="0" smtClean="0"/>
              <a:t>ανθρώπινο </a:t>
            </a:r>
            <a:r>
              <a:rPr lang="el-GR" dirty="0"/>
              <a:t>δέρμα, στη μύτη, στο λάρυγγα, σε μολυσμένες πληγές και στα ζώα.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είναι ο άνθρωπος. Οι πληγές, τα ανοικτά τραύματα αλλά και διάφορες εκδορές ή η ακμή είναι πιθανές πηγές του χρυσίζοντα </a:t>
            </a:r>
            <a:r>
              <a:rPr lang="el-GR" dirty="0" smtClean="0"/>
              <a:t>σταφυλόκοκκου. </a:t>
            </a:r>
          </a:p>
          <a:p>
            <a:r>
              <a:rPr lang="el-GR" dirty="0" smtClean="0"/>
              <a:t>Ο </a:t>
            </a:r>
            <a:r>
              <a:rPr lang="el-GR" dirty="0"/>
              <a:t>χρυσίζων σταφυλόκοκκος μπορεί να βρεθεί σε κρέατα, πρωτεϊνούχα τρόφιμα, λαχανικά, σαλάτες, κρέμες ζαχαροπλαστικής.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305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Γαστρεντερίτιδα από </a:t>
            </a:r>
            <a:r>
              <a:rPr lang="el-GR" b="1" dirty="0" err="1">
                <a:solidFill>
                  <a:srgbClr val="FF0000"/>
                </a:solidFill>
              </a:rPr>
              <a:t>εσερίχια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dirty="0"/>
              <a:t>Πρόκειται για συνδυασμό λοίμωξης και τοξίνωσης από το στέλεχος 0157:Η7 του βακτηρίου </a:t>
            </a:r>
            <a:r>
              <a:rPr lang="el-GR" dirty="0" err="1"/>
              <a:t>εσερίχια</a:t>
            </a:r>
            <a:r>
              <a:rPr lang="el-GR" dirty="0"/>
              <a:t> </a:t>
            </a:r>
            <a:r>
              <a:rPr lang="el-GR" dirty="0" err="1"/>
              <a:t>κόλι</a:t>
            </a:r>
            <a:r>
              <a:rPr lang="el-GR" dirty="0"/>
              <a:t> (</a:t>
            </a:r>
            <a:r>
              <a:rPr lang="el-GR" dirty="0" err="1"/>
              <a:t>Escherichia</a:t>
            </a:r>
            <a:r>
              <a:rPr lang="el-GR" dirty="0"/>
              <a:t> </a:t>
            </a:r>
            <a:r>
              <a:rPr lang="el-GR" dirty="0" err="1"/>
              <a:t>coli</a:t>
            </a:r>
            <a:r>
              <a:rPr lang="el-GR" dirty="0"/>
              <a:t>). Το μικρόβιο </a:t>
            </a:r>
            <a:r>
              <a:rPr lang="el-GR" dirty="0" smtClean="0"/>
              <a:t>βρίσκεται </a:t>
            </a:r>
            <a:r>
              <a:rPr lang="el-GR" dirty="0"/>
              <a:t>στα εκτρεφόμενα σε κοπάδια ζώα, κυρίως στα βοοειδή. Το </a:t>
            </a:r>
            <a:r>
              <a:rPr lang="el-GR" dirty="0" err="1"/>
              <a:t>εσερίχια</a:t>
            </a:r>
            <a:r>
              <a:rPr lang="el-GR" dirty="0"/>
              <a:t> </a:t>
            </a:r>
            <a:r>
              <a:rPr lang="el-GR" dirty="0" err="1"/>
              <a:t>κόλι</a:t>
            </a:r>
            <a:r>
              <a:rPr lang="el-GR" dirty="0"/>
              <a:t> μπορεί να βρεθεί σε ωμά ή μισοψημένα κρέατα, </a:t>
            </a:r>
            <a:r>
              <a:rPr lang="el-GR" dirty="0" err="1" smtClean="0"/>
              <a:t>απαστερίωτο</a:t>
            </a:r>
            <a:r>
              <a:rPr lang="el-GR" dirty="0" smtClean="0"/>
              <a:t> </a:t>
            </a:r>
            <a:r>
              <a:rPr lang="el-GR" dirty="0"/>
              <a:t>γάλα, τυριά από </a:t>
            </a:r>
            <a:r>
              <a:rPr lang="el-GR" dirty="0" err="1"/>
              <a:t>απαστερίωτο</a:t>
            </a:r>
            <a:r>
              <a:rPr lang="el-GR" dirty="0"/>
              <a:t> γάλα και μολυσμένα νερά.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το στέλεχος 0157: Η7 του </a:t>
            </a:r>
            <a:r>
              <a:rPr lang="el-GR" dirty="0" err="1" smtClean="0"/>
              <a:t>εσερίχια</a:t>
            </a:r>
            <a:r>
              <a:rPr lang="el-GR" dirty="0" smtClean="0"/>
              <a:t> </a:t>
            </a:r>
            <a:r>
              <a:rPr lang="el-GR" dirty="0" err="1"/>
              <a:t>κόλι</a:t>
            </a:r>
            <a:r>
              <a:rPr lang="el-GR" dirty="0"/>
              <a:t> είναι οι κακές συνθήκες υγιεινής στις μονάδες επεξεργασίας και παραγωγής τροφίμων (ιδιαίτερα εκεί που τεμαχίζονται αυτά), αλλά και τα </a:t>
            </a:r>
            <a:r>
              <a:rPr lang="el-GR" dirty="0" smtClean="0"/>
              <a:t>άτομα </a:t>
            </a:r>
            <a:r>
              <a:rPr lang="el-GR" dirty="0"/>
              <a:t>τα οποία έχουν μολυνθεί και στη συνέχεια έρχονται σε επαφή με τα τρόφιμα ή τις πρώτες ύλες από τις οποίες παρασκευάζονται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10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Γαστρεντερίτιδα από </a:t>
            </a:r>
            <a:r>
              <a:rPr lang="el-GR" b="1" dirty="0" err="1">
                <a:solidFill>
                  <a:srgbClr val="FF0000"/>
                </a:solidFill>
              </a:rPr>
              <a:t>κλωστρίδιο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dirty="0"/>
              <a:t>Πρόκειται για συνδυασμό λοίμωξης και τοξίνωσης από το βακτήριο </a:t>
            </a:r>
            <a:r>
              <a:rPr lang="el-GR" dirty="0" err="1"/>
              <a:t>κλωστρίδιο</a:t>
            </a:r>
            <a:r>
              <a:rPr lang="el-GR" dirty="0"/>
              <a:t> της εντερίτιδας (</a:t>
            </a:r>
            <a:r>
              <a:rPr lang="el-GR" dirty="0" err="1"/>
              <a:t>Clostridium</a:t>
            </a:r>
            <a:r>
              <a:rPr lang="el-GR" dirty="0"/>
              <a:t> </a:t>
            </a:r>
            <a:r>
              <a:rPr lang="el-GR" dirty="0" err="1"/>
              <a:t>perfringens</a:t>
            </a:r>
            <a:r>
              <a:rPr lang="el-GR" dirty="0"/>
              <a:t>). Το μικρόβιο </a:t>
            </a:r>
            <a:r>
              <a:rPr lang="el-GR" dirty="0" smtClean="0"/>
              <a:t>βρίσκεται </a:t>
            </a:r>
            <a:r>
              <a:rPr lang="el-GR" dirty="0"/>
              <a:t>παντού σχεδόν στο περιβάλλον, κυρίως όμως σε κρέατα και </a:t>
            </a:r>
            <a:r>
              <a:rPr lang="el-GR" dirty="0" smtClean="0"/>
              <a:t>πουλερικά</a:t>
            </a:r>
            <a:r>
              <a:rPr lang="el-GR" dirty="0"/>
              <a:t>, είναι αναερόβιο, παράγει </a:t>
            </a:r>
            <a:r>
              <a:rPr lang="el-GR" dirty="0" err="1"/>
              <a:t>θερμοάντοχα</a:t>
            </a:r>
            <a:r>
              <a:rPr lang="el-GR" dirty="0"/>
              <a:t> σπόρια και πολλαπλασιάζεται πολύ γρήγορα σε θερμοκρασίες δωματίου.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κλωστρίδιο</a:t>
            </a:r>
            <a:r>
              <a:rPr lang="el-GR" dirty="0"/>
              <a:t> της αλλαντίασης είναι οι κακές συνθήκες υγιεινής στις μονάδες πρωτογενούς παραγωγής (</a:t>
            </a:r>
            <a:r>
              <a:rPr lang="el-GR" dirty="0" smtClean="0"/>
              <a:t>ορνιθοτροφεία</a:t>
            </a:r>
            <a:r>
              <a:rPr lang="el-GR" dirty="0"/>
              <a:t>, </a:t>
            </a:r>
            <a:r>
              <a:rPr lang="el-GR" dirty="0" err="1"/>
              <a:t>σταύλοι</a:t>
            </a:r>
            <a:r>
              <a:rPr lang="el-GR" dirty="0"/>
              <a:t>) και η επαφή των νωπών προϊόντων με χώματα, λάσπες ή λιμνάζοντα νερά.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463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err="1">
                <a:solidFill>
                  <a:srgbClr val="FF0000"/>
                </a:solidFill>
              </a:rPr>
              <a:t>Γερσινίωση</a:t>
            </a:r>
            <a:r>
              <a:rPr lang="el-GR" dirty="0"/>
              <a:t> Πρόκειται για μόλυνση από το βακτήριο </a:t>
            </a:r>
            <a:r>
              <a:rPr lang="el-GR" dirty="0" err="1"/>
              <a:t>γερσίνια</a:t>
            </a:r>
            <a:r>
              <a:rPr lang="el-GR" dirty="0"/>
              <a:t> (</a:t>
            </a:r>
            <a:r>
              <a:rPr lang="el-GR" dirty="0" err="1"/>
              <a:t>Yersinia</a:t>
            </a:r>
            <a:r>
              <a:rPr lang="el-GR" dirty="0"/>
              <a:t> </a:t>
            </a:r>
            <a:r>
              <a:rPr lang="el-GR" dirty="0" err="1"/>
              <a:t>enterocolitica</a:t>
            </a:r>
            <a:r>
              <a:rPr lang="el-GR" dirty="0"/>
              <a:t>), που βρίσκεται στον εντερικό σωλήνα και στα κόπρανα ζώων, σε </a:t>
            </a:r>
            <a:r>
              <a:rPr lang="el-GR" dirty="0" smtClean="0"/>
              <a:t>τρόφιμα </a:t>
            </a:r>
            <a:r>
              <a:rPr lang="el-GR" dirty="0"/>
              <a:t>ζωικής προέλευσης, σε μη χλωριωμένο νερό, πηγάδια κ.ά. Είναι από τα λίγα παθογόνα που πολλαπλασιάζονται σε θερμοκρασίες ψύξης (2-4 °C). Είναι ευαίσθητο στη θέρμανση και σε υψηλές συγκεντρώσεις αλατιού.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γερσίνια</a:t>
            </a:r>
            <a:r>
              <a:rPr lang="el-GR" dirty="0"/>
              <a:t> είναι η μόλυνση των υδάτων με κόπρανα ή με λύματα.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2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Έχει υπολογισθεί ότι κάθε χρόνο περισσότερα από 80 εκατομμύρια </a:t>
            </a:r>
            <a:r>
              <a:rPr lang="el-GR" dirty="0" smtClean="0"/>
              <a:t>άνθρωποι</a:t>
            </a:r>
            <a:r>
              <a:rPr lang="el-GR" dirty="0"/>
              <a:t>, σε όλο τον κόσμο, παθαίνουν τροφικές δηλητηριάσεις και περίπου 10 χιλιάδες πεθαίνουν από αυτές. Έρευνες σε ΗΠΑ, Καναδά και άλλες χώρες έδειξαν ότι ο μέσος όρος του κόστους για κάθε περιστατικό τροφικής </a:t>
            </a:r>
            <a:r>
              <a:rPr lang="el-GR" dirty="0" smtClean="0"/>
              <a:t>δηλητηρίασης </a:t>
            </a:r>
            <a:r>
              <a:rPr lang="el-GR" dirty="0"/>
              <a:t>είναι περίπου 147.000 €. </a:t>
            </a:r>
            <a:endParaRPr lang="el-GR" dirty="0" smtClean="0"/>
          </a:p>
          <a:p>
            <a:r>
              <a:rPr lang="el-GR" dirty="0" smtClean="0"/>
              <a:t>Είναι </a:t>
            </a:r>
            <a:r>
              <a:rPr lang="el-GR" dirty="0"/>
              <a:t>φανερό σε όλους πόσο σημαντικό είναι, τόσο από πλευράς </a:t>
            </a:r>
            <a:r>
              <a:rPr lang="el-GR" dirty="0" smtClean="0"/>
              <a:t>δημόσιας </a:t>
            </a:r>
            <a:r>
              <a:rPr lang="el-GR" dirty="0"/>
              <a:t>υγείας, όσο και από οικονομική άποψη, να προλαμβάνονται και να αποφεύγονται οι τροφικές δηλητηριάσεις. Οι σημαντικότεροι παράγοντες οι οποίοι μπορούν να δημιουργήσουν προβλήματα στην υγεία των </a:t>
            </a:r>
            <a:r>
              <a:rPr lang="el-GR" dirty="0" smtClean="0"/>
              <a:t>καταναλωτών </a:t>
            </a:r>
            <a:r>
              <a:rPr lang="el-GR" dirty="0"/>
              <a:t>και σχετίζονται με τα τρόφιμα είναι:</a:t>
            </a:r>
          </a:p>
        </p:txBody>
      </p:sp>
    </p:spTree>
    <p:extLst>
      <p:ext uri="{BB962C8B-B14F-4D97-AF65-F5344CB8AC3E}">
        <p14:creationId xmlns:p14="http://schemas.microsoft.com/office/powerpoint/2010/main" val="2347560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Χολέρα</a:t>
            </a:r>
            <a:r>
              <a:rPr lang="el-GR" dirty="0"/>
              <a:t> Πρόκειται για τοξίνωση από τοξίνη που παράγει το βακτήριο δονάκιο της χολέρας (</a:t>
            </a:r>
            <a:r>
              <a:rPr lang="el-GR" dirty="0" err="1"/>
              <a:t>Vibrio</a:t>
            </a:r>
            <a:r>
              <a:rPr lang="el-GR" dirty="0"/>
              <a:t> </a:t>
            </a:r>
            <a:r>
              <a:rPr lang="el-GR" dirty="0" err="1"/>
              <a:t>cholerae</a:t>
            </a:r>
            <a:r>
              <a:rPr lang="el-GR" dirty="0"/>
              <a:t>) και η οποία είναι ισχυρό δηλητήριο. </a:t>
            </a:r>
            <a:r>
              <a:rPr lang="el-GR" dirty="0" smtClean="0"/>
              <a:t>Βρίσκεται </a:t>
            </a:r>
            <a:r>
              <a:rPr lang="el-GR" dirty="0"/>
              <a:t>σε λύματα από τα οποία εισέρχεται στα δίκτυα ύδρευσης και μολύνει το νερό και τα τρόφιμα. Η κύρια πηγή του μικροοργανισμού είναι ο άνθρωπος και τα ποντίκια που μολύνουν το περιβάλλον και τα τρόφιμα.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το δονάκιο της χολέρας είναι η χρήση μολυσμένου νερού, οι κακές συνθήκες υγιεινής και η ύπαρξη εντόμων και τρωκτικών στους χώρους παραγωγής και επεξεργασίας τροφίμων. </a:t>
            </a:r>
            <a:endParaRPr lang="el-GR" dirty="0" smtClean="0"/>
          </a:p>
          <a:p>
            <a:r>
              <a:rPr lang="el-GR" dirty="0" smtClean="0"/>
              <a:t>Τα μολυσμένα </a:t>
            </a:r>
            <a:r>
              <a:rPr lang="el-GR" dirty="0"/>
              <a:t>άτομα ή οι φορείς του βακτηρίου είναι μία ακόμα σημαντική εστία μόλυνσης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ασθένεια παρουσιάζεται σε πυκνοκατοικημένες περιοχές με ανεπαρκή αποχέτευση και καθαρότητα ύδατος.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μικροοργανισμός παράγει τοξίνη που προκαλεί συσσώρευση υγρών που καταλήγουν σε διάρροια και αφυδάτωση.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1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Φυματίωση</a:t>
            </a:r>
            <a:r>
              <a:rPr lang="el-GR" dirty="0"/>
              <a:t> Πρόκειται για μόλυνση από το ισχυρό παθογόνο </a:t>
            </a:r>
            <a:r>
              <a:rPr lang="el-GR" dirty="0" err="1"/>
              <a:t>μυκοβακτηρίδιο</a:t>
            </a:r>
            <a:r>
              <a:rPr lang="el-GR" dirty="0"/>
              <a:t> της φυματίωσης (</a:t>
            </a:r>
            <a:r>
              <a:rPr lang="el-GR" dirty="0" err="1"/>
              <a:t>Mycobacterium</a:t>
            </a:r>
            <a:r>
              <a:rPr lang="el-GR" dirty="0"/>
              <a:t> </a:t>
            </a:r>
            <a:r>
              <a:rPr lang="el-GR" dirty="0" err="1"/>
              <a:t>tuberculosis</a:t>
            </a:r>
            <a:r>
              <a:rPr lang="el-GR" dirty="0"/>
              <a:t>) και μπορεί να μεταδοθεί από άνθρωπο σε άνθρωπο με το φτάρνισμα και τα φλέγματα. Αν και είναι </a:t>
            </a:r>
            <a:r>
              <a:rPr lang="el-GR" dirty="0" smtClean="0"/>
              <a:t>δύσκολη </a:t>
            </a:r>
            <a:r>
              <a:rPr lang="el-GR" dirty="0"/>
              <a:t>η θεραπεία του, γίνεται με αντιβιοτικά και άλλα φάρμακα. </a:t>
            </a:r>
            <a:endParaRPr lang="el-GR" dirty="0" smtClean="0"/>
          </a:p>
          <a:p>
            <a:r>
              <a:rPr lang="el-GR" dirty="0" smtClean="0"/>
              <a:t>Βασική </a:t>
            </a:r>
            <a:r>
              <a:rPr lang="el-GR" dirty="0"/>
              <a:t>αιτία μόλυνσης των τροφίμων με </a:t>
            </a:r>
            <a:r>
              <a:rPr lang="el-GR" dirty="0" err="1"/>
              <a:t>μυκοβακτηρίδιο</a:t>
            </a:r>
            <a:r>
              <a:rPr lang="el-GR" dirty="0"/>
              <a:t> της </a:t>
            </a:r>
            <a:r>
              <a:rPr lang="el-GR" dirty="0" smtClean="0"/>
              <a:t>φυματίωσης </a:t>
            </a:r>
            <a:r>
              <a:rPr lang="el-GR" dirty="0"/>
              <a:t>είναι τα μολυσμένα ζώα (βοοειδή και αιγοπρόβατα) και οι κακές </a:t>
            </a:r>
            <a:r>
              <a:rPr lang="el-GR" dirty="0" smtClean="0"/>
              <a:t>συνθήκες </a:t>
            </a:r>
            <a:r>
              <a:rPr lang="el-GR" dirty="0"/>
              <a:t>υγιεινής στις μονάδες πρωτογενούς παραγωγής (</a:t>
            </a:r>
            <a:r>
              <a:rPr lang="el-GR" dirty="0" err="1"/>
              <a:t>σταύλοι</a:t>
            </a:r>
            <a:r>
              <a:rPr lang="el-GR" dirty="0"/>
              <a:t>).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Ιώσεις</a:t>
            </a:r>
          </a:p>
          <a:p>
            <a:r>
              <a:rPr lang="el-GR" dirty="0"/>
              <a:t>Οι ιοί είναι παράσιτα που προσβάλλουν κύτταρα ανθρώπων, ζώων, (</a:t>
            </a:r>
            <a:r>
              <a:rPr lang="el-GR" dirty="0" smtClean="0"/>
              <a:t>φυτών </a:t>
            </a:r>
            <a:r>
              <a:rPr lang="el-GR" dirty="0"/>
              <a:t>και βακτηρίων και προκαλούν ασθένειες. Είναι υποχρεωτικά παράσιτα, δεν μπορούν να αναπτυχθούν έξω από τα κύτταρα των ξενιστών, αλλά </a:t>
            </a:r>
            <a:r>
              <a:rPr lang="el-GR" dirty="0" smtClean="0"/>
              <a:t>πολλαπλασιάζονται </a:t>
            </a:r>
            <a:r>
              <a:rPr lang="el-GR" dirty="0"/>
              <a:t>μόνο σε ζωντανά κύτταρα άλλων οργανισμών. </a:t>
            </a:r>
            <a:endParaRPr lang="el-GR" dirty="0" smtClean="0"/>
          </a:p>
          <a:p>
            <a:r>
              <a:rPr lang="el-GR" dirty="0" smtClean="0"/>
              <a:t>Όταν </a:t>
            </a:r>
            <a:r>
              <a:rPr lang="el-GR" dirty="0"/>
              <a:t>πολλαπλασιασθούν απελευθερώνουν νέα σωματίδια ιών που </a:t>
            </a:r>
            <a:r>
              <a:rPr lang="el-GR" dirty="0" smtClean="0"/>
              <a:t>προσβάλλουν </a:t>
            </a:r>
            <a:r>
              <a:rPr lang="el-GR" dirty="0"/>
              <a:t>άλλα κύτταρα και προκαλούν διάφορες ασθένειες, όπως </a:t>
            </a:r>
            <a:r>
              <a:rPr lang="el-GR" dirty="0" smtClean="0"/>
              <a:t>κρυολόγημα</a:t>
            </a:r>
            <a:r>
              <a:rPr lang="el-GR" dirty="0"/>
              <a:t>, </a:t>
            </a:r>
            <a:r>
              <a:rPr lang="el-GR" dirty="0" err="1"/>
              <a:t>γρίππη</a:t>
            </a:r>
            <a:r>
              <a:rPr lang="el-GR" dirty="0"/>
              <a:t>, ηπατίτιδα, λύσσα, ιλαρά, </a:t>
            </a:r>
            <a:r>
              <a:rPr lang="el-GR" dirty="0" err="1"/>
              <a:t>πολυομελίτιδα</a:t>
            </a:r>
            <a:r>
              <a:rPr lang="el-GR" dirty="0"/>
              <a:t>, AIDS κ.λπ.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04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Ιώσεις</a:t>
            </a:r>
          </a:p>
          <a:p>
            <a:r>
              <a:rPr lang="el-GR" dirty="0"/>
              <a:t>Κοινά χαρακτηριστικά των ιών είναι: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Μικροσκοπικοί σε μέγεθος (10 - 450 </a:t>
            </a:r>
            <a:r>
              <a:rPr lang="el-GR" dirty="0" err="1"/>
              <a:t>nm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Διαπερνούν φίλτρα που συγκρατούν τα βακτήρια.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Δεν αναπτύσσονται έξω από τον ξενιστή.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Κάθε είδος ιού αναπτύσσεται μόνο σε ειδικό ξενιστή.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Είναι παθογόνοι σε ζώα, ανθρώπους, φυτά και βακτήρια.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22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Ιώσεις</a:t>
            </a:r>
          </a:p>
          <a:p>
            <a:r>
              <a:rPr lang="el-GR" dirty="0"/>
              <a:t>Οι περισσότερες περιπτώσεις ιώσεων στους </a:t>
            </a:r>
            <a:r>
              <a:rPr lang="el-GR" dirty="0" smtClean="0"/>
              <a:t>ανθρώπους </a:t>
            </a:r>
            <a:r>
              <a:rPr lang="el-GR" dirty="0"/>
              <a:t>από τρόφιμα οφείλονται: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Στην κατανάλωση τροφίμων μολυσμένων από απρόσεκτα άτομα και </a:t>
            </a:r>
            <a:r>
              <a:rPr lang="el-GR" dirty="0" smtClean="0"/>
              <a:t>κακούς </a:t>
            </a:r>
            <a:r>
              <a:rPr lang="el-GR" dirty="0"/>
              <a:t>χειρισμούς.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άβραστων ψαριών που προέρχονται από μολυσμένες </a:t>
            </a:r>
            <a:r>
              <a:rPr lang="el-GR" dirty="0" smtClean="0"/>
              <a:t>περιοχές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Μολυσμένο πόσιμο νερό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382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Ιώσεις</a:t>
            </a:r>
          </a:p>
          <a:p>
            <a:r>
              <a:rPr lang="el-GR" b="1" dirty="0">
                <a:solidFill>
                  <a:srgbClr val="FF0000"/>
                </a:solidFill>
              </a:rPr>
              <a:t>Ηπατίτιδα Α </a:t>
            </a:r>
            <a:r>
              <a:rPr lang="el-GR" dirty="0"/>
              <a:t>Η ηπατίτιδα Α προκαλείται από ιό ο οποίος προσβάλλει το ήπαρ (</a:t>
            </a:r>
            <a:r>
              <a:rPr lang="el-GR" dirty="0" smtClean="0"/>
              <a:t>συκώτι</a:t>
            </a:r>
            <a:r>
              <a:rPr lang="el-GR" dirty="0"/>
              <a:t>). Οι ενήλικοι παρουσιάζουν την τάση να έχουν περισσότερα και πιο βαριά συμπτώματα και να αισθάνονται περισσότερο αδιάθετοι από τα παιδιά. </a:t>
            </a:r>
            <a:r>
              <a:rPr lang="el-GR" dirty="0" smtClean="0"/>
              <a:t>Παιδιά </a:t>
            </a:r>
            <a:r>
              <a:rPr lang="el-GR" dirty="0"/>
              <a:t>ηλικίας μικρότερης των τεσσάρων ετών μπορεί να μη φαίνονται άρρωστα ή να μην εμφανίζουν κανένα σύμπτωμα. Τα συμπτώματα της ηπατίτιδας Α είναι πυρετός, συναισθήματα </a:t>
            </a:r>
            <a:r>
              <a:rPr lang="el-GR" dirty="0" smtClean="0"/>
              <a:t>κούρασης</a:t>
            </a:r>
            <a:r>
              <a:rPr lang="el-GR" dirty="0"/>
              <a:t>, ατονία, πόνοι στο υπογάστριο (κοιλιακοί πόνοι) ή κράμπες, καφέ ούρα και γκρι ή άσπρα κόπρανα, διάρροια και ίκτερος (χρυσή)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60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Ιώσεις</a:t>
            </a:r>
          </a:p>
          <a:p>
            <a:r>
              <a:rPr lang="el-GR" dirty="0"/>
              <a:t>Τα συμπτώματα εμφανίζονται μεταξύ 2 έως 6 εβδομάδων (15-50 ημέρες) μετά την επιμόλυνση του ατόμου με τον ιό, συνηθέστερα μεταξύ 3ης – 4ης εβδομάδας (περίπου 28 μέρες) μετά την προσβολή από τον ιό.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ιός παραμένει στον εντερικό σωλήνα ακόμα και για 2 εβδομάδες πριν την εμφάνιση των συμπτωμάτων ή ακόμα και μία εβδομάδα μετά την </a:t>
            </a:r>
            <a:r>
              <a:rPr lang="el-GR" dirty="0" smtClean="0"/>
              <a:t>εμφάνιση </a:t>
            </a:r>
            <a:r>
              <a:rPr lang="el-GR" dirty="0"/>
              <a:t>του ίκτερου (κιτρίνισμα του δέρματος ή του άσπρου των ματιών).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ιός εισέρχεται στον ανθρώπινο οργανισμό με την κατάποση της </a:t>
            </a:r>
            <a:r>
              <a:rPr lang="el-GR" dirty="0" smtClean="0"/>
              <a:t>τροφής </a:t>
            </a:r>
            <a:r>
              <a:rPr lang="el-GR" dirty="0"/>
              <a:t>(μέσω του φάρυγγα, οισοφάγου), πολλαπλασιάζεται στο σώμα και περνά μόνο στα κόπρανα με τις εντερικές κινήσεις. Δεν μεταφέρεται με το σάλιο.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ιός μεταδίδεται στους άλλους ανθρώπους όταν ο ασθενής δεν πλένει καλά τα χέρια μετά την επίσκεψη στην τουαλέτα και μετά χειρίζεται τρόφιμα ή αγγίζει διάφορα αντικείμενα π.χ. παιχνίδια με τα οποία οι άλλοι θα έρθουν σε επαφή με το στόμα τους.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ηπατίτιδα Α δεν μεταδίδεται με το φίλημα ή το αγκάλιασμα, τα ρούχα ή πιθανή κοινή χρήση κάποιου ποτηριού ή πιάτου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47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Οι παράγοντες που συντελούν στην πρόκληση τροφικών δηλητηριάσεων είναι</a:t>
            </a:r>
            <a:r>
              <a:rPr lang="el-GR" dirty="0"/>
              <a:t>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χρησιμοποίηση μολυσμένων, με μικρόβια ή τοξίνες, πρώτων υλών,  κατανάλωση ωμών τροφίμων που είναι μολυσμένα,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ανεπαρκής θερμική επεξεργασία,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ακατάλληλες θερμοκρασίες διατήρησης ζεστών τροφίμων,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ακατάλληλες θερμοκρασίες διατήρησης κρύων τροφίμων,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ανεπαρκές ή με αργούς ρυθμούς κρύωμα ή ψύξη,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πέρασμα μιας ή περισσοτέρων ημερών από την παρασκευή μέχρι την </a:t>
            </a:r>
            <a:r>
              <a:rPr lang="el-GR" dirty="0" smtClean="0"/>
              <a:t>κατανάλωση </a:t>
            </a:r>
            <a:r>
              <a:rPr lang="el-GR" dirty="0"/>
              <a:t>των τροφίμων, </a:t>
            </a:r>
            <a:r>
              <a:rPr lang="el-GR" dirty="0" smtClean="0"/>
              <a:t> </a:t>
            </a:r>
          </a:p>
          <a:p>
            <a:r>
              <a:rPr lang="el-GR" dirty="0" smtClean="0"/>
              <a:t> </a:t>
            </a:r>
            <a:r>
              <a:rPr lang="el-GR" dirty="0"/>
              <a:t>ανεπαρκές πλύσιμο χεριών,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χειρισμός τροφίμων από μολυσμένα άτομα,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επιμόλυνση των τροφίμων από κακούς χειρισμούς,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ανεπαρκής καθαρισμός και απολύμανση σκευών και εξοπλισμού,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χρήση βρώμικων σκευών και εξοπλισμού,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βρώμικα ρούχα χειριστών.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42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πρόληψη των τροφικών δηλητηριάσεων είναι καθήκον όλων όσων </a:t>
            </a:r>
            <a:r>
              <a:rPr lang="el-GR" dirty="0" smtClean="0"/>
              <a:t>χειρίζονται </a:t>
            </a:r>
            <a:r>
              <a:rPr lang="el-GR" dirty="0"/>
              <a:t>τα </a:t>
            </a:r>
            <a:r>
              <a:rPr lang="el-GR" dirty="0" smtClean="0"/>
              <a:t>τρόφιμα.</a:t>
            </a:r>
          </a:p>
          <a:p>
            <a:r>
              <a:rPr lang="el-GR" dirty="0" smtClean="0"/>
              <a:t>Τα </a:t>
            </a:r>
            <a:r>
              <a:rPr lang="el-GR" dirty="0"/>
              <a:t>άτομα που επεξεργάζονται, προετοιμάζουν, μεταφέρουν και </a:t>
            </a:r>
            <a:r>
              <a:rPr lang="el-GR" dirty="0" smtClean="0"/>
              <a:t>χειρίζονται </a:t>
            </a:r>
            <a:r>
              <a:rPr lang="el-GR" dirty="0"/>
              <a:t>τα τρόφιμα πρέπει πάντα να γνωρίζουν και να τηρούν τους βασικούς κανόνες υγιεινής με κύριο σκοπό να: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χρησιμοποιούν υγιεινές πρώτες ύλες,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περιορίσουν τις επιμολύνσεις,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εμποδίσουν την ανάπτυξη των μικροβίων,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καταστρέψουν τα μικρόβια.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68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err="1" smtClean="0">
                <a:solidFill>
                  <a:srgbClr val="FF0000"/>
                </a:solidFill>
              </a:rPr>
              <a:t>Βιβλιογραφια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πηγές:υγιεινή</a:t>
            </a:r>
            <a:r>
              <a:rPr lang="el-GR" b="1" dirty="0" smtClean="0">
                <a:solidFill>
                  <a:srgbClr val="FF0000"/>
                </a:solidFill>
              </a:rPr>
              <a:t> και </a:t>
            </a:r>
            <a:r>
              <a:rPr lang="el-GR" b="1" dirty="0" err="1" smtClean="0">
                <a:solidFill>
                  <a:srgbClr val="FF0000"/>
                </a:solidFill>
              </a:rPr>
              <a:t>ασφαλεια</a:t>
            </a:r>
            <a:r>
              <a:rPr lang="el-GR" b="1" dirty="0" smtClean="0">
                <a:solidFill>
                  <a:srgbClr val="FF0000"/>
                </a:solidFill>
              </a:rPr>
              <a:t> τροφίμων γ </a:t>
            </a:r>
            <a:r>
              <a:rPr lang="el-GR" b="1" smtClean="0">
                <a:solidFill>
                  <a:srgbClr val="FF0000"/>
                </a:solidFill>
              </a:rPr>
              <a:t>επαλ </a:t>
            </a:r>
            <a:endParaRPr lang="el-G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	η παρουσία ανεπιθύμητων μικροβίων,</a:t>
            </a:r>
          </a:p>
          <a:p>
            <a:r>
              <a:rPr lang="el-GR" dirty="0"/>
              <a:t>	η παρουσία τοξινών που παράγουν τα μικρόβια,</a:t>
            </a:r>
          </a:p>
          <a:p>
            <a:r>
              <a:rPr lang="el-GR" dirty="0"/>
              <a:t>	η παρουσία ιών,</a:t>
            </a:r>
          </a:p>
          <a:p>
            <a:r>
              <a:rPr lang="el-GR" dirty="0"/>
              <a:t>	η παρουσία επιβλαβών χημικών παραγόντων,</a:t>
            </a:r>
          </a:p>
          <a:p>
            <a:r>
              <a:rPr lang="el-GR" dirty="0"/>
              <a:t>	η παρουσία επιβλαβών φυσικών παραγόντων.</a:t>
            </a:r>
          </a:p>
        </p:txBody>
      </p:sp>
    </p:spTree>
    <p:extLst>
      <p:ext uri="{BB962C8B-B14F-4D97-AF65-F5344CB8AC3E}">
        <p14:creationId xmlns:p14="http://schemas.microsoft.com/office/powerpoint/2010/main" val="13195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Τροφική δηλητηρίαση είναι όρος</a:t>
            </a:r>
            <a:r>
              <a:rPr lang="el-GR" dirty="0"/>
              <a:t> που χρησιμοποιείται για να περιγράψει διαταραχές του ανθρώπινου οργανισμού ή ασθένειες που συνδέονται με την κατανάλωση τροφίμων που περιέχουν επιβλαβείς παράγοντες. </a:t>
            </a:r>
            <a:endParaRPr lang="el-GR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Κρούσμα </a:t>
            </a:r>
            <a:r>
              <a:rPr lang="el-GR" b="1" dirty="0">
                <a:solidFill>
                  <a:srgbClr val="FF0000"/>
                </a:solidFill>
              </a:rPr>
              <a:t>τροφικής δηλητηρίασης </a:t>
            </a:r>
            <a:r>
              <a:rPr lang="el-GR" dirty="0"/>
              <a:t>είναι η περίπτωση που ένα άτομο εμφανίζει γαστρεντερικά συμπτώματα μετά την κατανάλωση κάποιου </a:t>
            </a:r>
            <a:r>
              <a:rPr lang="el-GR" dirty="0" smtClean="0"/>
              <a:t>τροφίμου </a:t>
            </a:r>
            <a:r>
              <a:rPr lang="el-GR" dirty="0"/>
              <a:t>και επιδημιολογική ανάλυση αποδεικνύει ότι πηγή της ασθένειας ήταν το τρόφιμο. </a:t>
            </a:r>
            <a:endParaRPr lang="el-GR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Συμβάν </a:t>
            </a:r>
            <a:r>
              <a:rPr lang="el-GR" b="1" dirty="0">
                <a:solidFill>
                  <a:srgbClr val="FF0000"/>
                </a:solidFill>
              </a:rPr>
              <a:t>(ή Επιδημία) τροφικής δηλητηρίασης </a:t>
            </a:r>
            <a:r>
              <a:rPr lang="el-GR" dirty="0"/>
              <a:t>είναι η περίπτωση που δύο ή περισσότερα άτομα εμφανίζουν παρεμφερή γαστρεντερικά </a:t>
            </a:r>
            <a:r>
              <a:rPr lang="el-GR" dirty="0" smtClean="0"/>
              <a:t>συμπτώματα </a:t>
            </a:r>
            <a:r>
              <a:rPr lang="el-GR" dirty="0"/>
              <a:t>μετά την κατανάλωση του ίδιου τροφίμου και επιδημιολογική ανάλυση αποδεικνύει ότι πηγή της ασθένειας ήταν το τρόφιμο.</a:t>
            </a:r>
          </a:p>
        </p:txBody>
      </p:sp>
    </p:spTree>
    <p:extLst>
      <p:ext uri="{BB962C8B-B14F-4D97-AF65-F5344CB8AC3E}">
        <p14:creationId xmlns:p14="http://schemas.microsoft.com/office/powerpoint/2010/main" val="52236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Τα προβλήματα υγείας που σχετίζονται με την κατανάλωση τροφίμων μπορεί να έχουν πολλά αίτια, όπως: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υπερβολική κατανάλωση τροφίμων,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έλλειψη ορισμένων θρεπτικών συστατικών</a:t>
            </a:r>
            <a:r>
              <a:rPr lang="el-GR" dirty="0" smtClean="0"/>
              <a:t>,</a:t>
            </a:r>
          </a:p>
          <a:p>
            <a:r>
              <a:rPr lang="el-GR" dirty="0" smtClean="0"/>
              <a:t> </a:t>
            </a:r>
            <a:r>
              <a:rPr lang="el-GR" dirty="0"/>
              <a:t>αλλεργίες από συστατικά των τροφίμων (σε ευαίσθητα στα συστατικά αυτά άτομα),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τοξικών φυτικών ή ζωικών ιστών,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τροφίμων μολυσμένων με μικρόβια,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τροφίμων μολυσμένων με τοξίνες μικροβίων,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τροφίμων μολυσμένων με ιούς και άλλα παράσιτα,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κατανάλωση τροφίμων μολυσμένων με τοξικές χημικές ουσίες,  κατανάλωση τροφίμων μολυσμένων με επιβλαβείς φυσικές ουσίες.</a:t>
            </a:r>
          </a:p>
        </p:txBody>
      </p:sp>
    </p:spTree>
    <p:extLst>
      <p:ext uri="{BB962C8B-B14F-4D97-AF65-F5344CB8AC3E}">
        <p14:creationId xmlns:p14="http://schemas.microsoft.com/office/powerpoint/2010/main" val="202696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Τα περισσότερα τρόφιμα έχουν μερικά κοινά χαρακτηριστικά που </a:t>
            </a:r>
            <a:r>
              <a:rPr lang="el-GR" dirty="0" smtClean="0"/>
              <a:t>ευνοούν </a:t>
            </a:r>
            <a:r>
              <a:rPr lang="el-GR" dirty="0"/>
              <a:t>την ανάπτυξη των μικροβίων και οδηγούν σε τροφικές δηλητηριάσεις όπως</a:t>
            </a:r>
            <a:r>
              <a:rPr lang="el-GR" dirty="0" smtClean="0"/>
              <a:t>:</a:t>
            </a:r>
          </a:p>
          <a:p>
            <a:r>
              <a:rPr lang="el-GR" dirty="0" smtClean="0"/>
              <a:t> </a:t>
            </a:r>
            <a:r>
              <a:rPr lang="el-GR" dirty="0"/>
              <a:t>περιέχουν πολλά θρεπτικά στοιχεία,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περιέχουν αρκετή ποσότητα νερού,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έχουν χαμηλή οξύτητα,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έχουν κατάλληλη περιεκτικότητα οξυγόνου,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διατηρούνται σε κατάλληλες, για την ανάπτυξη των μικροβίων, </a:t>
            </a:r>
            <a:r>
              <a:rPr lang="el-GR" dirty="0" smtClean="0"/>
              <a:t>θερμοκρασίες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διατηρούνται, κάτω από αυτές τις συνθήκες, για αρκετό χρονικό </a:t>
            </a:r>
            <a:r>
              <a:rPr lang="el-GR" dirty="0" smtClean="0"/>
              <a:t>διάστημα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751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Τα μικρόβια μεταφέρονται στα τρόφιμα με τους εξής τρόπους: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Με τη χρήση ακατάλληλων πρώτων και βοηθητικών υλών που </a:t>
            </a:r>
            <a:r>
              <a:rPr lang="el-GR" dirty="0" smtClean="0"/>
              <a:t>μολύνθηκαν </a:t>
            </a:r>
            <a:r>
              <a:rPr lang="el-GR" dirty="0"/>
              <a:t>λόγω κακών διαδικασιών και κακών συνθηκών υγιεινής κατά το στάδιο της πρωτογενούς παραγωγής των πρώτων υλών που </a:t>
            </a:r>
            <a:r>
              <a:rPr lang="el-GR" dirty="0" smtClean="0"/>
              <a:t>χρησιμοποιούνται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Με επιμόλυνση από τις εγκαταστάσεις και τον εξοπλισμό που </a:t>
            </a:r>
            <a:r>
              <a:rPr lang="el-GR" dirty="0" smtClean="0"/>
              <a:t>χρησιμοποιούνται </a:t>
            </a:r>
            <a:r>
              <a:rPr lang="el-GR" dirty="0"/>
              <a:t>για την παραγωγή και την επεξεργασία τους.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Με επιμόλυνση από τα άτομα που τα χειρίζονται και τα επεξεργάζονται.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Με επιμόλυνση από επαφή με άλλα μολυσμένα τρόφιμα.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Με επιμόλυνση από έντομα, τρωκτικά και άλλα μικρά ζώα και πτηνά, τα οποία κυκλοφορούν στις αποθήκες και τους χώρους παραγωγής και επεξεργασίας.</a:t>
            </a:r>
          </a:p>
        </p:txBody>
      </p:sp>
    </p:spTree>
    <p:extLst>
      <p:ext uri="{BB962C8B-B14F-4D97-AF65-F5344CB8AC3E}">
        <p14:creationId xmlns:p14="http://schemas.microsoft.com/office/powerpoint/2010/main" val="104066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περισσότερες τροφικές δηλητηριάσεις προκαλούνται από βακτήρια. Αυτά είτε χρησιμοποιούν τα τρόφιμα ως υπόστρωμα για την ανάπτυξή τους, είτε απλώς υπάρχουν στα τρόφιμα και μεταφέρονται στον οργανισμό του </a:t>
            </a:r>
            <a:r>
              <a:rPr lang="el-GR" dirty="0" smtClean="0"/>
              <a:t>ανθρώπου</a:t>
            </a:r>
            <a:r>
              <a:rPr lang="el-GR" dirty="0"/>
              <a:t>. Ταξινομούνται σε δύο </a:t>
            </a:r>
            <a:r>
              <a:rPr lang="el-GR" dirty="0" smtClean="0"/>
              <a:t>κατηγορίες:</a:t>
            </a:r>
          </a:p>
          <a:p>
            <a:r>
              <a:rPr lang="el-GR" b="1" dirty="0" smtClean="0"/>
              <a:t>Λοιμώξεις</a:t>
            </a:r>
            <a:r>
              <a:rPr lang="el-GR" dirty="0"/>
              <a:t>: Προκαλούνται από βακτήρια τα οποία υπάρχουν στα </a:t>
            </a:r>
            <a:r>
              <a:rPr lang="el-GR" dirty="0" smtClean="0"/>
              <a:t>τρόφιμα</a:t>
            </a:r>
            <a:r>
              <a:rPr lang="el-GR" dirty="0"/>
              <a:t>, και όταν αυτά καταναλωθούν, προκαλούν φλεγμονές και γαστρεντερικά προβλήματα, και μερικές φορές το θάνατο. </a:t>
            </a:r>
            <a:endParaRPr lang="el-GR" dirty="0" smtClean="0"/>
          </a:p>
          <a:p>
            <a:r>
              <a:rPr lang="el-GR" b="1" dirty="0" smtClean="0"/>
              <a:t>Τοξινώσεις</a:t>
            </a:r>
            <a:r>
              <a:rPr lang="el-GR" dirty="0"/>
              <a:t>: Προκαλούνται από την κατανάλωση τροφίμων που </a:t>
            </a:r>
            <a:r>
              <a:rPr lang="el-GR" dirty="0" smtClean="0"/>
              <a:t>περιέχουν </a:t>
            </a:r>
            <a:r>
              <a:rPr lang="el-GR" dirty="0"/>
              <a:t>τοξικές ουσίες που παράγουν τα βακτήρια (τοξίνες), οι οποίες είναι δηλητήρια για τον άνθρωπο και προκαλούν γαστρεντερικά προβλήματα ή και το θάνατο σε αυτούς που θα τα καταναλώσουν.</a:t>
            </a:r>
          </a:p>
        </p:txBody>
      </p:sp>
    </p:spTree>
    <p:extLst>
      <p:ext uri="{BB962C8B-B14F-4D97-AF65-F5344CB8AC3E}">
        <p14:creationId xmlns:p14="http://schemas.microsoft.com/office/powerpoint/2010/main" val="2976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Τροφικές Δηλητηριάσεις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i="1" dirty="0"/>
              <a:t>Για να προκληθεί τροφική δηλητηρίαση πρέπει να </a:t>
            </a:r>
            <a:r>
              <a:rPr lang="el-GR" i="1" dirty="0" smtClean="0"/>
              <a:t>συνυπάρχουν </a:t>
            </a:r>
            <a:r>
              <a:rPr lang="el-GR" i="1" dirty="0"/>
              <a:t>τρία στοιχεία: </a:t>
            </a:r>
            <a:endParaRPr lang="el-GR" i="1" dirty="0" smtClean="0"/>
          </a:p>
          <a:p>
            <a:r>
              <a:rPr lang="el-GR" dirty="0" smtClean="0"/>
              <a:t> </a:t>
            </a:r>
            <a:r>
              <a:rPr lang="el-GR" dirty="0"/>
              <a:t>το τρόφιμο να έχει μολυνθεί,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το μολυσμένο τρόφιμο να παραμείνει για αρκετό διάστημα σε κατάλληλες, για την ανάπτυξη των βακτηρίων, </a:t>
            </a:r>
            <a:r>
              <a:rPr lang="el-GR" dirty="0" smtClean="0"/>
              <a:t>συνθήκες </a:t>
            </a:r>
            <a:r>
              <a:rPr lang="el-GR" dirty="0"/>
              <a:t>υγρασίας και θερμοκρασίας, </a:t>
            </a:r>
            <a:endParaRPr lang="el-GR" dirty="0" smtClean="0"/>
          </a:p>
          <a:p>
            <a:r>
              <a:rPr lang="el-GR" dirty="0" smtClean="0"/>
              <a:t> </a:t>
            </a:r>
            <a:r>
              <a:rPr lang="el-GR" dirty="0"/>
              <a:t>να καταναλωθεί ικανή ποσότητα τροφίμου ώστε να </a:t>
            </a:r>
            <a:r>
              <a:rPr lang="el-GR" dirty="0" smtClean="0"/>
              <a:t>υπάρχει </a:t>
            </a:r>
            <a:r>
              <a:rPr lang="el-GR" dirty="0"/>
              <a:t>ο απαιτούμενος αριθμός μικροβίων.</a:t>
            </a:r>
          </a:p>
        </p:txBody>
      </p:sp>
    </p:spTree>
    <p:extLst>
      <p:ext uri="{BB962C8B-B14F-4D97-AF65-F5344CB8AC3E}">
        <p14:creationId xmlns:p14="http://schemas.microsoft.com/office/powerpoint/2010/main" val="3355193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2488</Words>
  <Application>Microsoft Office PowerPoint</Application>
  <PresentationFormat>Προβολή στην οθόνη (4:3)</PresentationFormat>
  <Paragraphs>143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Αποκορύφωμα</vt:lpstr>
      <vt:lpstr>ΥΓΙΕΙΝΗ ΚΑΙ ΑΣΦΑΛΕΙΑ ΤΡΟΦΙΜΩΝ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  <vt:lpstr>Τροφικές Δηλητηριάσεις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ΥΓΙΕΙΝΗ ΚΑΙ ΑΣΦΑΛΕΙΑ ΤΡΟΦΙΜΩΝ</dc:title>
  <dc:creator>Δημήτρης</dc:creator>
  <cp:lastModifiedBy>Δημήτρης</cp:lastModifiedBy>
  <cp:revision>5</cp:revision>
  <dcterms:created xsi:type="dcterms:W3CDTF">2024-10-31T23:42:19Z</dcterms:created>
  <dcterms:modified xsi:type="dcterms:W3CDTF">2024-11-01T00:25:25Z</dcterms:modified>
</cp:coreProperties>
</file>