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636EA42C-716B-499F-B88E-09C195276C11}" type="datetimeFigureOut">
              <a:rPr lang="el-GR" smtClean="0"/>
              <a:t>8/11/2024</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65926779-2E84-4E78-8F56-E446C5AA348B}"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36EA42C-716B-499F-B88E-09C195276C11}"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36EA42C-716B-499F-B88E-09C195276C11}"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636EA42C-716B-499F-B88E-09C195276C11}"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636EA42C-716B-499F-B88E-09C195276C11}" type="datetimeFigureOut">
              <a:rPr lang="el-GR" smtClean="0"/>
              <a:t>8/11/2024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65926779-2E84-4E78-8F56-E446C5AA348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36EA42C-716B-499F-B88E-09C195276C11}"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636EA42C-716B-499F-B88E-09C195276C11}" type="datetimeFigureOut">
              <a:rPr lang="el-GR" smtClean="0"/>
              <a:t>8/11/2024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636EA42C-716B-499F-B88E-09C195276C11}" type="datetimeFigureOut">
              <a:rPr lang="el-GR" smtClean="0"/>
              <a:t>8/11/2024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36EA42C-716B-499F-B88E-09C195276C11}" type="datetimeFigureOut">
              <a:rPr lang="el-GR" smtClean="0"/>
              <a:t>8/11/2024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636EA42C-716B-499F-B88E-09C195276C11}"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636EA42C-716B-499F-B88E-09C195276C11}" type="datetimeFigureOut">
              <a:rPr lang="el-GR" smtClean="0"/>
              <a:t>8/11/2024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5926779-2E84-4E78-8F56-E446C5AA348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36EA42C-716B-499F-B88E-09C195276C11}" type="datetimeFigureOut">
              <a:rPr lang="el-GR" smtClean="0"/>
              <a:t>8/11/2024</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5926779-2E84-4E78-8F56-E446C5AA348B}"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ΥΓΙΕΙΝΗ ΚΑΙ ΑΣΦΑΛΕΙΑ</a:t>
            </a:r>
            <a:endParaRPr lang="el-GR" dirty="0"/>
          </a:p>
        </p:txBody>
      </p:sp>
      <p:sp>
        <p:nvSpPr>
          <p:cNvPr id="3" name="Υπότιτλος 2"/>
          <p:cNvSpPr>
            <a:spLocks noGrp="1"/>
          </p:cNvSpPr>
          <p:nvPr>
            <p:ph type="subTitle" idx="1"/>
          </p:nvPr>
        </p:nvSpPr>
        <p:spPr/>
        <p:txBody>
          <a:bodyPr/>
          <a:lstStyle/>
          <a:p>
            <a:r>
              <a:rPr lang="el-GR" dirty="0" smtClean="0"/>
              <a:t>ΣΥ</a:t>
            </a:r>
            <a:r>
              <a:rPr lang="el-GR" dirty="0"/>
              <a:t>Σ</a:t>
            </a:r>
            <a:r>
              <a:rPr lang="el-GR" dirty="0" smtClean="0"/>
              <a:t>ΤΗΜΑ </a:t>
            </a:r>
            <a:r>
              <a:rPr lang="en-US" dirty="0" smtClean="0"/>
              <a:t>HACCP</a:t>
            </a:r>
            <a:endParaRPr lang="el-GR" dirty="0"/>
          </a:p>
        </p:txBody>
      </p:sp>
    </p:spTree>
    <p:extLst>
      <p:ext uri="{BB962C8B-B14F-4D97-AF65-F5344CB8AC3E}">
        <p14:creationId xmlns:p14="http://schemas.microsoft.com/office/powerpoint/2010/main" val="3790060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dirty="0"/>
              <a:t>Αρχή 1: Προσδιορισμός των κινδύνων: </a:t>
            </a:r>
            <a:endParaRPr lang="el-GR" dirty="0" smtClean="0"/>
          </a:p>
          <a:p>
            <a:r>
              <a:rPr lang="el-GR" dirty="0" smtClean="0"/>
              <a:t>Ο </a:t>
            </a:r>
            <a:r>
              <a:rPr lang="el-GR" dirty="0"/>
              <a:t>προσδιορισμός των κινδύνων γίνεται με την αναγνώριση και </a:t>
            </a:r>
            <a:r>
              <a:rPr lang="el-GR" dirty="0" smtClean="0"/>
              <a:t>αξιολόγηση </a:t>
            </a:r>
            <a:r>
              <a:rPr lang="el-GR" dirty="0"/>
              <a:t>όλων των πιθανών κινδύνων που περικλείει κάθε στάδιο της παραγωγής ενός τροφίμου. Απαιτείται μελέτη της πιθανότητας να εμφανιστεί ο κάθε </a:t>
            </a:r>
            <a:r>
              <a:rPr lang="el-GR" dirty="0" smtClean="0"/>
              <a:t>κίνδυνος </a:t>
            </a:r>
            <a:r>
              <a:rPr lang="el-GR" dirty="0"/>
              <a:t>και περιγραφή των μέσων για τον έλεγχό του. Η μελέτη αυτή λέγεται και ανάλυση επικινδυνότητας. Συνήθως είναι απαραίτητο να σχεδιαστεί ένα διάγραμμα ροής των σταδίων της παραγωγής.</a:t>
            </a:r>
          </a:p>
        </p:txBody>
      </p:sp>
    </p:spTree>
    <p:extLst>
      <p:ext uri="{BB962C8B-B14F-4D97-AF65-F5344CB8AC3E}">
        <p14:creationId xmlns:p14="http://schemas.microsoft.com/office/powerpoint/2010/main" val="1516499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Αρχή 2: Ορισμός των Κρίσιμων Σημείων Ελέγχου (ΚΣΕ) Κρίσιμο Σημείο Ελέγχου (</a:t>
            </a:r>
            <a:r>
              <a:rPr lang="el-GR" dirty="0" err="1"/>
              <a:t>critical</a:t>
            </a:r>
            <a:r>
              <a:rPr lang="el-GR" dirty="0"/>
              <a:t> </a:t>
            </a:r>
            <a:r>
              <a:rPr lang="el-GR" dirty="0" err="1"/>
              <a:t>control</a:t>
            </a:r>
            <a:r>
              <a:rPr lang="el-GR" dirty="0"/>
              <a:t> </a:t>
            </a:r>
            <a:r>
              <a:rPr lang="el-GR" dirty="0" err="1"/>
              <a:t>point</a:t>
            </a:r>
            <a:r>
              <a:rPr lang="el-GR" dirty="0"/>
              <a:t>, CCP) ορίζεται ένα </a:t>
            </a:r>
            <a:r>
              <a:rPr lang="el-GR" dirty="0" smtClean="0"/>
              <a:t>σημείο</a:t>
            </a:r>
            <a:r>
              <a:rPr lang="el-GR" dirty="0"/>
              <a:t>, δηλαδή ένα στάδιο ή μια διεργασία, όπου ένας κίνδυνος για την </a:t>
            </a:r>
            <a:r>
              <a:rPr lang="el-GR" dirty="0" smtClean="0"/>
              <a:t>ασφάλεια </a:t>
            </a:r>
            <a:r>
              <a:rPr lang="el-GR" dirty="0"/>
              <a:t>του τροφίμου μπορεί να προληφθεί, να εξαλειφθεί ή να μειωθεί. </a:t>
            </a:r>
            <a:endParaRPr lang="el-GR" dirty="0" smtClean="0"/>
          </a:p>
          <a:p>
            <a:r>
              <a:rPr lang="el-GR" dirty="0" smtClean="0"/>
              <a:t>Για </a:t>
            </a:r>
            <a:r>
              <a:rPr lang="el-GR" dirty="0"/>
              <a:t>τον προσδιορισμό των Κρίσιμων Σημείων Ελέγχου (ΚΣΕ) μπορεί να χρησιμοποιηθεί μια διαδικασία ενεργειών, ή Δέντρο Αποφάσεων, που </a:t>
            </a:r>
            <a:r>
              <a:rPr lang="el-GR" dirty="0" smtClean="0"/>
              <a:t>προτείνει </a:t>
            </a:r>
            <a:r>
              <a:rPr lang="el-GR" dirty="0"/>
              <a:t>ο </a:t>
            </a:r>
            <a:r>
              <a:rPr lang="el-GR" dirty="0" smtClean="0"/>
              <a:t>FAO. </a:t>
            </a:r>
            <a:r>
              <a:rPr lang="el-GR" dirty="0"/>
              <a:t>Το Δένδρο Αποφάσεων είναι ένα σύνολο διαδοχικών ερωτήσεων που διακλαδίζονται ανάλογα με τις απαντήσεις που δίνουμε στις προηγούμενες ερωτήσεις. Με τη σωστή απάντηση των ερωτήσεων, μπορούμε να βγάλουμε το συμπέρασμα για το αν ένα σημείο της παραγωγής αποτελεί ΚΣΕ ή όχι. Όπως βλέπουμε </a:t>
            </a:r>
            <a:r>
              <a:rPr lang="el-GR" dirty="0" smtClean="0"/>
              <a:t>, </a:t>
            </a:r>
            <a:r>
              <a:rPr lang="el-GR" dirty="0"/>
              <a:t>αν η επεξεργασία που γίνεται στο στάδιο της παραγωγής που εξετάζουμε ή στα επόμενα στάδια, δεν είναι </a:t>
            </a:r>
            <a:r>
              <a:rPr lang="el-GR" dirty="0" smtClean="0"/>
              <a:t>αποτελεσματική </a:t>
            </a:r>
            <a:r>
              <a:rPr lang="el-GR" dirty="0"/>
              <a:t>για την καταστροφή ή την ελαχιστοποίηση του κινδύνου, είναι δυνατόν να οδηγηθούμε στη μετατροπή του σταδίου, της διεργασίας ή και όλου του προϊόντος </a:t>
            </a:r>
            <a:r>
              <a:rPr lang="el-GR" dirty="0" smtClean="0"/>
              <a:t>. </a:t>
            </a:r>
            <a:r>
              <a:rPr lang="el-GR" dirty="0"/>
              <a:t>Παραδείγματα κρίσιμων σημείων ελέγχου (ΚΣΕ): παστερίωση, </a:t>
            </a:r>
            <a:r>
              <a:rPr lang="el-GR" dirty="0" smtClean="0"/>
              <a:t>μαγείρεμα</a:t>
            </a:r>
            <a:r>
              <a:rPr lang="el-GR" dirty="0"/>
              <a:t>, ψύξη, υγιεινή των εργαζομένων.</a:t>
            </a:r>
          </a:p>
        </p:txBody>
      </p:sp>
    </p:spTree>
    <p:extLst>
      <p:ext uri="{BB962C8B-B14F-4D97-AF65-F5344CB8AC3E}">
        <p14:creationId xmlns:p14="http://schemas.microsoft.com/office/powerpoint/2010/main" val="3981751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960074994"/>
              </p:ext>
            </p:extLst>
          </p:nvPr>
        </p:nvGraphicFramePr>
        <p:xfrm>
          <a:off x="457200" y="1600200"/>
          <a:ext cx="8229600" cy="48463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l-GR" dirty="0" smtClean="0"/>
                        <a:t>1</a:t>
                      </a:r>
                      <a:endParaRPr lang="el-GR" dirty="0"/>
                    </a:p>
                  </a:txBody>
                  <a:tcPr/>
                </a:tc>
                <a:tc>
                  <a:txBody>
                    <a:bodyPr/>
                    <a:lstStyle/>
                    <a:p>
                      <a:r>
                        <a:rPr lang="el-GR" dirty="0" smtClean="0"/>
                        <a:t>Υπάρχουν μέτρα πρόληψης του κινδύνου σε αυτό το στάδιο;</a:t>
                      </a:r>
                      <a:endParaRPr lang="el-GR" dirty="0"/>
                    </a:p>
                  </a:txBody>
                  <a:tcPr/>
                </a:tc>
              </a:tr>
              <a:tr h="370840">
                <a:tc>
                  <a:txBody>
                    <a:bodyPr/>
                    <a:lstStyle/>
                    <a:p>
                      <a:r>
                        <a:rPr lang="el-GR" dirty="0" smtClean="0"/>
                        <a:t>2</a:t>
                      </a:r>
                      <a:endParaRPr lang="el-GR" dirty="0"/>
                    </a:p>
                  </a:txBody>
                  <a:tcPr/>
                </a:tc>
                <a:tc>
                  <a:txBody>
                    <a:bodyPr/>
                    <a:lstStyle/>
                    <a:p>
                      <a:r>
                        <a:rPr lang="el-GR" dirty="0" smtClean="0"/>
                        <a:t>Καταστρέφεται ο κίνδυνος σε αυτό το στάδιο; </a:t>
                      </a:r>
                      <a:r>
                        <a:rPr lang="el-GR" dirty="0" err="1" smtClean="0"/>
                        <a:t>Μειώνε</a:t>
                      </a:r>
                      <a:r>
                        <a:rPr lang="el-GR" dirty="0" smtClean="0"/>
                        <a:t>- </a:t>
                      </a:r>
                      <a:r>
                        <a:rPr lang="el-GR" dirty="0" err="1" smtClean="0"/>
                        <a:t>ται</a:t>
                      </a:r>
                      <a:r>
                        <a:rPr lang="el-GR" dirty="0" smtClean="0"/>
                        <a:t> κατά το στάδιο αυτό η πιθανότητα εμφάνισης του κινδύνου σε αποδεκτά όρια;</a:t>
                      </a:r>
                      <a:endParaRPr lang="el-GR" dirty="0"/>
                    </a:p>
                  </a:txBody>
                  <a:tcPr/>
                </a:tc>
              </a:tr>
              <a:tr h="370840">
                <a:tc>
                  <a:txBody>
                    <a:bodyPr/>
                    <a:lstStyle/>
                    <a:p>
                      <a:r>
                        <a:rPr lang="el-GR" dirty="0" smtClean="0"/>
                        <a:t>3</a:t>
                      </a:r>
                      <a:endParaRPr lang="el-GR" dirty="0"/>
                    </a:p>
                  </a:txBody>
                  <a:tcPr/>
                </a:tc>
                <a:tc>
                  <a:txBody>
                    <a:bodyPr/>
                    <a:lstStyle/>
                    <a:p>
                      <a:r>
                        <a:rPr lang="el-GR" dirty="0" smtClean="0"/>
                        <a:t>Είναι πιθανή η εμφάνιση του κινδύνου σε αυτό το </a:t>
                      </a:r>
                      <a:r>
                        <a:rPr lang="el-GR" dirty="0" err="1" smtClean="0"/>
                        <a:t>στά</a:t>
                      </a:r>
                      <a:r>
                        <a:rPr lang="el-GR" dirty="0" smtClean="0"/>
                        <a:t>- </a:t>
                      </a:r>
                      <a:r>
                        <a:rPr lang="el-GR" dirty="0" err="1" smtClean="0"/>
                        <a:t>διο</a:t>
                      </a:r>
                      <a:r>
                        <a:rPr lang="el-GR" dirty="0" smtClean="0"/>
                        <a:t>; Μπορεί ο κίνδυνος να ξεπεράσει τα αποδεκτά όρια σε αυτό το στάδιο;</a:t>
                      </a:r>
                      <a:endParaRPr lang="el-GR" dirty="0"/>
                    </a:p>
                  </a:txBody>
                  <a:tcPr/>
                </a:tc>
              </a:tr>
              <a:tr h="370840">
                <a:tc>
                  <a:txBody>
                    <a:bodyPr/>
                    <a:lstStyle/>
                    <a:p>
                      <a:r>
                        <a:rPr lang="el-GR" dirty="0" smtClean="0"/>
                        <a:t>4</a:t>
                      </a:r>
                      <a:endParaRPr lang="el-GR" dirty="0"/>
                    </a:p>
                  </a:txBody>
                  <a:tcPr/>
                </a:tc>
                <a:tc>
                  <a:txBody>
                    <a:bodyPr/>
                    <a:lstStyle/>
                    <a:p>
                      <a:r>
                        <a:rPr lang="el-GR" dirty="0" smtClean="0"/>
                        <a:t>Μπορεί ένα στάδιο που ακολουθεί να καταστρέψει ή να μειώσει τον κίνδυνο σε αποδεκτά όρια;</a:t>
                      </a:r>
                      <a:endParaRPr lang="el-GR" dirty="0"/>
                    </a:p>
                  </a:txBody>
                  <a:tcPr/>
                </a:tc>
              </a:tr>
              <a:tr h="370840">
                <a:tc>
                  <a:txBody>
                    <a:bodyPr/>
                    <a:lstStyle/>
                    <a:p>
                      <a:r>
                        <a:rPr lang="el-GR" dirty="0" smtClean="0"/>
                        <a:t>5</a:t>
                      </a:r>
                      <a:endParaRPr lang="el-GR" dirty="0"/>
                    </a:p>
                  </a:txBody>
                  <a:tcPr/>
                </a:tc>
                <a:tc>
                  <a:txBody>
                    <a:bodyPr/>
                    <a:lstStyle/>
                    <a:p>
                      <a:r>
                        <a:rPr lang="el-GR" dirty="0" smtClean="0"/>
                        <a:t>Είναι ο έλεγχος αυτού του σταδίου απαραίτητος για την ασφάλεια του προϊόντος;</a:t>
                      </a:r>
                      <a:endParaRPr lang="el-GR" dirty="0"/>
                    </a:p>
                  </a:txBody>
                  <a:tcPr/>
                </a:tc>
              </a:tr>
            </a:tbl>
          </a:graphicData>
        </a:graphic>
      </p:graphicFrame>
    </p:spTree>
    <p:extLst>
      <p:ext uri="{BB962C8B-B14F-4D97-AF65-F5344CB8AC3E}">
        <p14:creationId xmlns:p14="http://schemas.microsoft.com/office/powerpoint/2010/main" val="153144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Αρχή 3: Ορισμός των κρίσιμων ορίων: </a:t>
            </a:r>
            <a:endParaRPr lang="el-GR" dirty="0" smtClean="0"/>
          </a:p>
          <a:p>
            <a:r>
              <a:rPr lang="el-GR" dirty="0" smtClean="0"/>
              <a:t>Τα </a:t>
            </a:r>
            <a:r>
              <a:rPr lang="el-GR" dirty="0"/>
              <a:t>κρίσιμα όρια αφορούν τις παραμέτρους που ελέγχονται στα κρίσιμα σημεία ελέγχου. Τα όρια αυτά ορίζονται έτσι ώστε, εφόσον οι παράμετροι βρίσκονται μέσα στα όρια, τότε θεωρούμε ότι το ΚΣΕ είναι υπό έλεγχο. </a:t>
            </a:r>
            <a:endParaRPr lang="el-GR" dirty="0" smtClean="0"/>
          </a:p>
          <a:p>
            <a:r>
              <a:rPr lang="el-GR" dirty="0" smtClean="0"/>
              <a:t>ΠΑΡΑΔΕΙΓΜΑ</a:t>
            </a:r>
            <a:r>
              <a:rPr lang="el-GR" dirty="0"/>
              <a:t>: Σε μια γαλακτοβιομηχανία η παστερίωση του γάλακτος έχει οριστεί σαν ΚΣΕ και γίνεται σε θερμοκρασία 73,0 ± 1,5 °C επί 15 δευτερόλεπτα. Ο </a:t>
            </a:r>
            <a:r>
              <a:rPr lang="el-GR" dirty="0" smtClean="0"/>
              <a:t>χρόνος </a:t>
            </a:r>
            <a:r>
              <a:rPr lang="el-GR" dirty="0"/>
              <a:t>εξαρτάται από τη διαδρομή του γάλακτος μέσα στις σωληνώσεις και τον θεωρούμε σταθερό. Άρα, οι θερμοκρασίες 71,5 °C και 74,5 °C αποτελούν τα κρίσιμα όρια της παστερίωσης</a:t>
            </a:r>
          </a:p>
        </p:txBody>
      </p:sp>
    </p:spTree>
    <p:extLst>
      <p:ext uri="{BB962C8B-B14F-4D97-AF65-F5344CB8AC3E}">
        <p14:creationId xmlns:p14="http://schemas.microsoft.com/office/powerpoint/2010/main" val="3917227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a:bodyPr>
          <a:lstStyle/>
          <a:p>
            <a:r>
              <a:rPr lang="el-GR" dirty="0"/>
              <a:t>Αρχή 4: Εγκατάσταση συστήματος παρακολούθησης κάθε ΚΣΕ: </a:t>
            </a:r>
            <a:endParaRPr lang="el-GR" dirty="0" smtClean="0"/>
          </a:p>
          <a:p>
            <a:r>
              <a:rPr lang="el-GR" dirty="0" smtClean="0"/>
              <a:t>Η </a:t>
            </a:r>
            <a:r>
              <a:rPr lang="el-GR" dirty="0"/>
              <a:t>παρακολούθηση αφορά τα κρίσιμα όρια κάθε ΚΣΕ. Μπορεί να γίνει με προγραμματισμένες μετρήσεις ή παρατηρήσεις. Η διαφορά είναι ότι για τη μέτρηση χρειάζονται όργανα, ενώ για την παρατήρηση όχι</a:t>
            </a:r>
            <a:r>
              <a:rPr lang="el-GR" dirty="0" smtClean="0"/>
              <a:t>.</a:t>
            </a:r>
          </a:p>
          <a:p>
            <a:r>
              <a:rPr lang="el-GR" dirty="0" smtClean="0"/>
              <a:t> </a:t>
            </a:r>
            <a:r>
              <a:rPr lang="el-GR" dirty="0"/>
              <a:t>ΠΑΡΑΔΕΙΓΜΑ: Η μέτρηση της θερμοκρασίας του γάλακτος στην έξοδο του </a:t>
            </a:r>
            <a:r>
              <a:rPr lang="el-GR" dirty="0" err="1"/>
              <a:t>παστεριωτή</a:t>
            </a:r>
            <a:r>
              <a:rPr lang="el-GR" dirty="0"/>
              <a:t> γίνεται με θερμόμετρο. Η παρατήρηση της εκτύπωσης της σωστής ημερομηνίας λήξης στη συσκευασία γίνεται με το μάτι.</a:t>
            </a:r>
          </a:p>
        </p:txBody>
      </p:sp>
    </p:spTree>
    <p:extLst>
      <p:ext uri="{BB962C8B-B14F-4D97-AF65-F5344CB8AC3E}">
        <p14:creationId xmlns:p14="http://schemas.microsoft.com/office/powerpoint/2010/main" val="357879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a:bodyPr>
          <a:lstStyle/>
          <a:p>
            <a:r>
              <a:rPr lang="el-GR" dirty="0"/>
              <a:t>Αρχή 5: Καθορισμός διορθωτικών ενεργειών</a:t>
            </a:r>
            <a:r>
              <a:rPr lang="el-GR" dirty="0" smtClean="0"/>
              <a:t>:</a:t>
            </a:r>
          </a:p>
          <a:p>
            <a:r>
              <a:rPr lang="el-GR" dirty="0" smtClean="0"/>
              <a:t> </a:t>
            </a:r>
            <a:r>
              <a:rPr lang="el-GR" dirty="0"/>
              <a:t>Όταν η παρακολούθηση των ΚΣΕ δείξει ότι ένα από αυτά τα σημεία </a:t>
            </a:r>
            <a:r>
              <a:rPr lang="el-GR" dirty="0" smtClean="0"/>
              <a:t>βρίσκεται </a:t>
            </a:r>
            <a:r>
              <a:rPr lang="el-GR" dirty="0"/>
              <a:t>έξω από τα κρίσιμα όρια, πρέπει να γνωρίζουμε ποιες </a:t>
            </a:r>
            <a:r>
              <a:rPr lang="el-GR" dirty="0" smtClean="0"/>
              <a:t>θα </a:t>
            </a:r>
            <a:r>
              <a:rPr lang="el-GR" dirty="0"/>
              <a:t>είναι οι </a:t>
            </a:r>
            <a:r>
              <a:rPr lang="el-GR" dirty="0" smtClean="0"/>
              <a:t>ενέργειες </a:t>
            </a:r>
            <a:r>
              <a:rPr lang="el-GR" dirty="0"/>
              <a:t>που θα κάνουμε για: </a:t>
            </a:r>
            <a:endParaRPr lang="el-GR" dirty="0" smtClean="0"/>
          </a:p>
          <a:p>
            <a:r>
              <a:rPr lang="el-GR" dirty="0" smtClean="0"/>
              <a:t> </a:t>
            </a:r>
            <a:r>
              <a:rPr lang="el-GR" dirty="0"/>
              <a:t>να διορθώσουμε το προϊόν που παράγεται τώρα και η υγιεινή του δεν </a:t>
            </a:r>
            <a:r>
              <a:rPr lang="el-GR" dirty="0" smtClean="0"/>
              <a:t>είναι </a:t>
            </a:r>
            <a:r>
              <a:rPr lang="el-GR" dirty="0"/>
              <a:t>εξασφαλισμένη, αφού κάποια παράμετρος είναι έξω από τα επιθυμητά όρια και </a:t>
            </a:r>
            <a:endParaRPr lang="el-GR" dirty="0" smtClean="0"/>
          </a:p>
          <a:p>
            <a:r>
              <a:rPr lang="el-GR" dirty="0" smtClean="0"/>
              <a:t> </a:t>
            </a:r>
            <a:r>
              <a:rPr lang="el-GR" dirty="0"/>
              <a:t>να εξαφανίσουμε την αιτία που προκάλεσε την απόκλιση ώστε να </a:t>
            </a:r>
            <a:r>
              <a:rPr lang="el-GR" dirty="0" smtClean="0"/>
              <a:t>εξασφαλίσουμε </a:t>
            </a:r>
            <a:r>
              <a:rPr lang="el-GR" dirty="0"/>
              <a:t>και πάλι τον έλεγχο του κρίσιμου σημείου.</a:t>
            </a:r>
          </a:p>
        </p:txBody>
      </p:sp>
    </p:spTree>
    <p:extLst>
      <p:ext uri="{BB962C8B-B14F-4D97-AF65-F5344CB8AC3E}">
        <p14:creationId xmlns:p14="http://schemas.microsoft.com/office/powerpoint/2010/main" val="2858667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dirty="0"/>
              <a:t>Αρχή 6: Επιβεβαίωση της αποτελεσματικότητας του HACCP: </a:t>
            </a:r>
            <a:endParaRPr lang="el-GR" dirty="0" smtClean="0"/>
          </a:p>
          <a:p>
            <a:r>
              <a:rPr lang="el-GR" dirty="0" smtClean="0"/>
              <a:t>Η </a:t>
            </a:r>
            <a:r>
              <a:rPr lang="el-GR" dirty="0"/>
              <a:t>εφαρμογή μιας διαδικασίας επιβεβαίωσης της αποτελεσματικής </a:t>
            </a:r>
            <a:r>
              <a:rPr lang="el-GR" dirty="0" smtClean="0"/>
              <a:t>λειτουργίας </a:t>
            </a:r>
            <a:r>
              <a:rPr lang="el-GR" dirty="0"/>
              <a:t>του HACCP μπορεί να περιλαμβάνει επιπλέον ελέγχους ή </a:t>
            </a:r>
            <a:r>
              <a:rPr lang="el-GR" dirty="0" smtClean="0"/>
              <a:t>ανασκόπηση </a:t>
            </a:r>
            <a:r>
              <a:rPr lang="el-GR" dirty="0"/>
              <a:t>των μετρήσεων, των κρίσιμων ορίων, αλλά και των ίδιων των ΚΣΕ. Συνήθως, η επιβεβαίωση της αποτελεσματικότητας του HACCP </a:t>
            </a:r>
            <a:r>
              <a:rPr lang="el-GR" dirty="0" smtClean="0"/>
              <a:t>περιλαμβάνει </a:t>
            </a:r>
            <a:r>
              <a:rPr lang="el-GR" dirty="0"/>
              <a:t>κυρίως μικροβιολογικές αναλύσεις που δίνουν την εικόνα της </a:t>
            </a:r>
            <a:r>
              <a:rPr lang="el-GR" dirty="0" smtClean="0"/>
              <a:t>λειτουργίας </a:t>
            </a:r>
            <a:r>
              <a:rPr lang="el-GR" dirty="0"/>
              <a:t>του συστήματος.</a:t>
            </a:r>
          </a:p>
        </p:txBody>
      </p:sp>
    </p:spTree>
    <p:extLst>
      <p:ext uri="{BB962C8B-B14F-4D97-AF65-F5344CB8AC3E}">
        <p14:creationId xmlns:p14="http://schemas.microsoft.com/office/powerpoint/2010/main" val="1104847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a:bodyPr>
          <a:lstStyle/>
          <a:p>
            <a:r>
              <a:rPr lang="el-GR" dirty="0"/>
              <a:t>Αρχή 7: Τεκμηρίωση του συστήματος</a:t>
            </a:r>
            <a:r>
              <a:rPr lang="el-GR" dirty="0" smtClean="0"/>
              <a:t>:</a:t>
            </a:r>
          </a:p>
          <a:p>
            <a:r>
              <a:rPr lang="el-GR" dirty="0"/>
              <a:t>Κάθε βιομηχανία, βιοτεχνία ή άλλη εγκατάσταση παραγωγής τροφίμων αναπτύσσει το δικό της σύστημα που δεν έχει εφαρμογή σε καμία άλλη </a:t>
            </a:r>
            <a:r>
              <a:rPr lang="el-GR" dirty="0" smtClean="0"/>
              <a:t>μονάδα</a:t>
            </a:r>
            <a:r>
              <a:rPr lang="el-GR" dirty="0"/>
              <a:t>, αν δεν γίνουν μικρές ή μεγάλες προσαρμογές. Δεν είναι υπερβολή να πούμε ότι δεν έχει εφαρμογή ούτε στην ίδια μονάδα μετά από κάποιο χρονικό διάστημα, ιδίως αν γίνουν μετατροπές ή επεκτάσεις. Οι συνθήκες συνεχώς μεταβάλλονται και μαζί με αυτές και το σύστημα χρειάζεται συνεχή </a:t>
            </a:r>
            <a:r>
              <a:rPr lang="el-GR" dirty="0" smtClean="0"/>
              <a:t>αναθεώρηση </a:t>
            </a:r>
            <a:r>
              <a:rPr lang="el-GR" dirty="0"/>
              <a:t>για να είναι αποτελεσματικό.</a:t>
            </a:r>
          </a:p>
        </p:txBody>
      </p:sp>
    </p:spTree>
    <p:extLst>
      <p:ext uri="{BB962C8B-B14F-4D97-AF65-F5344CB8AC3E}">
        <p14:creationId xmlns:p14="http://schemas.microsoft.com/office/powerpoint/2010/main" val="336771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Εφαρμογή του </a:t>
            </a:r>
            <a:r>
              <a:rPr lang="en-US" dirty="0" smtClean="0"/>
              <a:t>HACCP</a:t>
            </a:r>
            <a:endParaRPr lang="el-GR" dirty="0" smtClean="0"/>
          </a:p>
          <a:p>
            <a:r>
              <a:rPr lang="el-GR" dirty="0"/>
              <a:t>Η εφαρμογή του HACCP σε μια εταιρεία τροφίμων γίνεται σταδιακά. Είναι σημαντικό η απόφαση για την εφαρμογή του να ξεκινήσει από τη </a:t>
            </a:r>
            <a:r>
              <a:rPr lang="el-GR" dirty="0" smtClean="0"/>
              <a:t>διοίκηση </a:t>
            </a:r>
            <a:r>
              <a:rPr lang="el-GR" dirty="0"/>
              <a:t>σε συνεννόηση με το προσωπικό και με την υποστήριξη των Αρχών που ελέγχουν τα τρόφιμα. Διοίκηση, προσωπικό και Αρχές είναι οι βασικοί </a:t>
            </a:r>
            <a:r>
              <a:rPr lang="el-GR" dirty="0" smtClean="0"/>
              <a:t>παράγοντες </a:t>
            </a:r>
          </a:p>
          <a:p>
            <a:r>
              <a:rPr lang="el-GR" dirty="0" smtClean="0"/>
              <a:t>Ρόλο </a:t>
            </a:r>
            <a:r>
              <a:rPr lang="el-GR" dirty="0"/>
              <a:t>στην εφαρμογή του HACCP μπορούν να έχουν και άλλοι, όπως οι καταναλωτές, τα Πανεπιστήμια και τα Ερευνητικά Κέντρα, Διεθνείς </a:t>
            </a:r>
            <a:r>
              <a:rPr lang="el-GR" dirty="0" smtClean="0"/>
              <a:t>Οργανισμοί </a:t>
            </a:r>
            <a:r>
              <a:rPr lang="el-GR" dirty="0"/>
              <a:t>(π.χ. ο FAO) και οι Νομοθετικές Αρχές. Ο ρόλος τους αφορά την πολιτική της χώρας στο HACCP και επηρεάζει έμμεσα την εφαρμογή του συστήματος σε κάθε επιχείρηση.</a:t>
            </a:r>
          </a:p>
        </p:txBody>
      </p:sp>
    </p:spTree>
    <p:extLst>
      <p:ext uri="{BB962C8B-B14F-4D97-AF65-F5344CB8AC3E}">
        <p14:creationId xmlns:p14="http://schemas.microsoft.com/office/powerpoint/2010/main" val="3944419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dirty="0" smtClean="0"/>
              <a:t>Εκπαίδευση</a:t>
            </a:r>
          </a:p>
          <a:p>
            <a:r>
              <a:rPr lang="el-GR" dirty="0" smtClean="0"/>
              <a:t> </a:t>
            </a:r>
            <a:r>
              <a:rPr lang="el-GR" dirty="0"/>
              <a:t>Η εκπαίδευση αφορά το προσωπικό της επιχείρησης, τη διοίκηση αλλά και τους υπαλλήλους των Κρατικών Υπηρεσιών που είναι αρμόδιοι για τον έλεγχο των τροφίμων και την προστασία του καταναλωτή. Η εκπαίδευσή τους πρέπει να καλύπτει τα παρακάτω θέματα:</a:t>
            </a:r>
          </a:p>
        </p:txBody>
      </p:sp>
    </p:spTree>
    <p:extLst>
      <p:ext uri="{BB962C8B-B14F-4D97-AF65-F5344CB8AC3E}">
        <p14:creationId xmlns:p14="http://schemas.microsoft.com/office/powerpoint/2010/main" val="384169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lstStyle/>
          <a:p>
            <a:r>
              <a:rPr lang="el-GR" dirty="0"/>
              <a:t>Κάθε βιομηχανία τροφίμων πρέπει να ενδιαφέρεται όχι μόνο για την </a:t>
            </a:r>
            <a:r>
              <a:rPr lang="el-GR" dirty="0" smtClean="0"/>
              <a:t>ποσότητα </a:t>
            </a:r>
            <a:r>
              <a:rPr lang="el-GR" dirty="0"/>
              <a:t>των προϊόντων της αλλά και για την ποιότητά τους. Η διατήρηση της ποιότητας των τροφίμων είναι σημαντικό θέμα, αφού σήμερα τα προϊόντα μεταφέρονται σε μεγάλες αποστάσεις, είτε μέσα στη χώρα παραγωγής τους, είτε και στο εξωτερικό. Τα τρόφιμα πρέπει να φτάσουν στον καταναλωτή ασφαλή και υγιεινά.</a:t>
            </a:r>
          </a:p>
        </p:txBody>
      </p:sp>
    </p:spTree>
    <p:extLst>
      <p:ext uri="{BB962C8B-B14F-4D97-AF65-F5344CB8AC3E}">
        <p14:creationId xmlns:p14="http://schemas.microsoft.com/office/powerpoint/2010/main" val="10636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Εκπαίδευση</a:t>
            </a:r>
          </a:p>
          <a:p>
            <a:r>
              <a:rPr lang="el-GR" dirty="0"/>
              <a:t>  γενική γνώση των κινδύνων που είναι σχετικοί με τα τρόφιμα που </a:t>
            </a:r>
            <a:r>
              <a:rPr lang="el-GR" dirty="0" smtClean="0"/>
              <a:t>παράγονται </a:t>
            </a:r>
            <a:r>
              <a:rPr lang="el-GR" dirty="0"/>
              <a:t>ή διακινούνται από την επιχείρηση, </a:t>
            </a:r>
            <a:endParaRPr lang="el-GR" dirty="0" smtClean="0"/>
          </a:p>
          <a:p>
            <a:r>
              <a:rPr lang="el-GR" dirty="0" smtClean="0"/>
              <a:t> </a:t>
            </a:r>
            <a:r>
              <a:rPr lang="el-GR" dirty="0"/>
              <a:t>κατανόηση της σοβαρότητας και της επικινδυνότητας των παθογόνων μικροοργανισμών και των τοξινών τους, </a:t>
            </a:r>
            <a:endParaRPr lang="el-GR" dirty="0" smtClean="0"/>
          </a:p>
          <a:p>
            <a:r>
              <a:rPr lang="el-GR" dirty="0" smtClean="0"/>
              <a:t> </a:t>
            </a:r>
            <a:r>
              <a:rPr lang="el-GR" dirty="0"/>
              <a:t>κατανόηση των αρχών του HACCP, </a:t>
            </a:r>
            <a:endParaRPr lang="el-GR" dirty="0" smtClean="0"/>
          </a:p>
          <a:p>
            <a:r>
              <a:rPr lang="el-GR" dirty="0" smtClean="0"/>
              <a:t> </a:t>
            </a:r>
            <a:r>
              <a:rPr lang="el-GR" dirty="0"/>
              <a:t>διαρκή ενημέρωση για τις εξελίξεις στην επιστήμη και την τεχνολογία των τροφίμων, ανάλογα με τη θέση και τις </a:t>
            </a:r>
            <a:r>
              <a:rPr lang="el-GR" dirty="0" err="1"/>
              <a:t>υπευθυνότητές</a:t>
            </a:r>
            <a:r>
              <a:rPr lang="el-GR" dirty="0"/>
              <a:t> τους και να τους δίνει εφόδια ώστε να αναπτύξουν τις παρακάτω ικανότητες:</a:t>
            </a:r>
          </a:p>
        </p:txBody>
      </p:sp>
    </p:spTree>
    <p:extLst>
      <p:ext uri="{BB962C8B-B14F-4D97-AF65-F5344CB8AC3E}">
        <p14:creationId xmlns:p14="http://schemas.microsoft.com/office/powerpoint/2010/main" val="1915837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Εκπαίδευση</a:t>
            </a:r>
          </a:p>
          <a:p>
            <a:r>
              <a:rPr lang="el-GR" dirty="0"/>
              <a:t> • ικανότητα να σχεδιάσουν ή να διαβάσουν τα διαγράμματα που </a:t>
            </a:r>
            <a:r>
              <a:rPr lang="el-GR" dirty="0" smtClean="0"/>
              <a:t>απεικονίζουν </a:t>
            </a:r>
            <a:r>
              <a:rPr lang="el-GR" dirty="0"/>
              <a:t>την παραγωγική </a:t>
            </a:r>
            <a:r>
              <a:rPr lang="el-GR" dirty="0" smtClean="0"/>
              <a:t>διαδικασία</a:t>
            </a:r>
            <a:endParaRPr lang="el-GR" dirty="0"/>
          </a:p>
          <a:p>
            <a:r>
              <a:rPr lang="el-GR" dirty="0" smtClean="0"/>
              <a:t>• </a:t>
            </a:r>
            <a:r>
              <a:rPr lang="el-GR" dirty="0"/>
              <a:t>ικανότητα να αναγνωρίζουν τους κινδύνους στην </a:t>
            </a:r>
            <a:r>
              <a:rPr lang="el-GR" dirty="0" smtClean="0"/>
              <a:t>πράξη</a:t>
            </a:r>
            <a:endParaRPr lang="el-GR" dirty="0"/>
          </a:p>
          <a:p>
            <a:r>
              <a:rPr lang="el-GR" dirty="0" smtClean="0"/>
              <a:t>• </a:t>
            </a:r>
            <a:r>
              <a:rPr lang="el-GR" dirty="0"/>
              <a:t>ικανότητα να αναγνωρίζουν τα κρίσιμα σημεία </a:t>
            </a:r>
            <a:r>
              <a:rPr lang="el-GR" dirty="0" smtClean="0"/>
              <a:t>ελέγχου</a:t>
            </a:r>
            <a:endParaRPr lang="el-GR" dirty="0"/>
          </a:p>
          <a:p>
            <a:r>
              <a:rPr lang="el-GR" dirty="0" smtClean="0"/>
              <a:t>• </a:t>
            </a:r>
            <a:r>
              <a:rPr lang="el-GR" dirty="0"/>
              <a:t>ικανότητα να προτείνουν κατάλληλα προληπτικά μέτρα για την πηγή της μόλυνσης </a:t>
            </a:r>
            <a:r>
              <a:rPr lang="el-GR" dirty="0" smtClean="0"/>
              <a:t>και</a:t>
            </a:r>
          </a:p>
          <a:p>
            <a:r>
              <a:rPr lang="el-GR" dirty="0" smtClean="0"/>
              <a:t>• </a:t>
            </a:r>
            <a:r>
              <a:rPr lang="el-GR" dirty="0"/>
              <a:t>ικανότητα να προτείνουν κατάλληλες διορθωτικές ενέργειες για τα </a:t>
            </a:r>
            <a:r>
              <a:rPr lang="el-GR" dirty="0" smtClean="0"/>
              <a:t>τρόφιμα </a:t>
            </a:r>
            <a:r>
              <a:rPr lang="el-GR" dirty="0"/>
              <a:t>που έχουν παραχθεί υπό επισφαλείς συνθήκες.</a:t>
            </a:r>
          </a:p>
        </p:txBody>
      </p:sp>
    </p:spTree>
    <p:extLst>
      <p:ext uri="{BB962C8B-B14F-4D97-AF65-F5344CB8AC3E}">
        <p14:creationId xmlns:p14="http://schemas.microsoft.com/office/powerpoint/2010/main" val="4071967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dirty="0"/>
              <a:t>Συνεχής ανασκόπηση και βελτίωση του HACCP </a:t>
            </a:r>
            <a:endParaRPr lang="el-GR" dirty="0" smtClean="0"/>
          </a:p>
          <a:p>
            <a:r>
              <a:rPr lang="el-GR" dirty="0" smtClean="0"/>
              <a:t>Η </a:t>
            </a:r>
            <a:r>
              <a:rPr lang="el-GR" dirty="0"/>
              <a:t>παραγωγή τροφίμων είναι μια «ζωντανή» δραστηριότητα. Πολύ </a:t>
            </a:r>
            <a:r>
              <a:rPr lang="el-GR" dirty="0" smtClean="0"/>
              <a:t>συχνά </a:t>
            </a:r>
            <a:r>
              <a:rPr lang="el-GR" dirty="0"/>
              <a:t>γίνονται αλλαγές που αφορούν π.χ. τη συνταγή, τον τρόπο παρασκευής, τον εξοπλισμό. Κάποιες από τις αλλαγές αυτές μπορεί να επηρεάσουν την ασφάλεια των παραγόμενων τροφίμων και η ομάδα HACCP πρέπει να είναι σε θέση να μεταφέρει αυτές τις αλλαγές στο σύστημα HACCP ώστε να </a:t>
            </a:r>
            <a:r>
              <a:rPr lang="el-GR" dirty="0" smtClean="0"/>
              <a:t>συνεχίζονται </a:t>
            </a:r>
            <a:r>
              <a:rPr lang="el-GR" dirty="0"/>
              <a:t>να παράγονται τρόφιμα ποιότητας.</a:t>
            </a:r>
          </a:p>
        </p:txBody>
      </p:sp>
    </p:spTree>
    <p:extLst>
      <p:ext uri="{BB962C8B-B14F-4D97-AF65-F5344CB8AC3E}">
        <p14:creationId xmlns:p14="http://schemas.microsoft.com/office/powerpoint/2010/main" val="3077116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Συνεχής </a:t>
            </a:r>
            <a:r>
              <a:rPr lang="el-GR" dirty="0"/>
              <a:t>ανασκόπηση και </a:t>
            </a:r>
            <a:r>
              <a:rPr lang="el-GR" dirty="0" smtClean="0"/>
              <a:t>βελτίωση </a:t>
            </a:r>
            <a:r>
              <a:rPr lang="el-GR" dirty="0"/>
              <a:t>του </a:t>
            </a:r>
            <a:r>
              <a:rPr lang="el-GR" dirty="0" smtClean="0"/>
              <a:t>HACCP</a:t>
            </a:r>
          </a:p>
          <a:p>
            <a:r>
              <a:rPr lang="el-GR" dirty="0"/>
              <a:t> Κατά τη λειτουργία του συστήματος HACCP καταγράφονται συνεχώς κάποιες μετρήσεις (π.χ. η θερμοκρασία παστερίωσης, η προέλευση πρώτων υλών που μπήκαν σύμφωνα με τη συνταγή στο χαρμάνι, οι ημερομηνίες </a:t>
            </a:r>
            <a:r>
              <a:rPr lang="el-GR" dirty="0" smtClean="0"/>
              <a:t>καθαρισμών</a:t>
            </a:r>
            <a:r>
              <a:rPr lang="el-GR" dirty="0"/>
              <a:t>). Οι μετρήσεις αυτές αποδεικνύουν την αποτελεσματικότητα ή </a:t>
            </a:r>
            <a:r>
              <a:rPr lang="el-GR" dirty="0" smtClean="0"/>
              <a:t>φανερώνουν </a:t>
            </a:r>
            <a:r>
              <a:rPr lang="el-GR" dirty="0"/>
              <a:t>τις αδυναμίες του ακολουθούμενου συστήματος. Τα στοιχεία που συλλέγονται είναι πολύτιμα για την ομάδα HACCP, που πρέπει να τα αναλύει προσεκτικά και τακτικά, ώστε να προτείνει αλλαγές του συστήματος. Η </a:t>
            </a:r>
            <a:r>
              <a:rPr lang="el-GR" dirty="0" smtClean="0"/>
              <a:t>διαδικασία </a:t>
            </a:r>
            <a:r>
              <a:rPr lang="el-GR" dirty="0"/>
              <a:t>αυτή οδηγεί στη βελτίωση του συστήματος. Με τη συνεχή βελτίωση και το ενδιαφέρον όλου του προσωπικού, το HACCP κρατιέται «ζωντανό» και αποτελεσματικό.</a:t>
            </a:r>
            <a:endParaRPr lang="el-GR" dirty="0" smtClean="0"/>
          </a:p>
        </p:txBody>
      </p:sp>
    </p:spTree>
    <p:extLst>
      <p:ext uri="{BB962C8B-B14F-4D97-AF65-F5344CB8AC3E}">
        <p14:creationId xmlns:p14="http://schemas.microsoft.com/office/powerpoint/2010/main" val="3985347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Συνεχής </a:t>
            </a:r>
            <a:r>
              <a:rPr lang="el-GR" dirty="0"/>
              <a:t>ανασκόπηση και </a:t>
            </a:r>
            <a:r>
              <a:rPr lang="el-GR" dirty="0" smtClean="0"/>
              <a:t>βελτίωση </a:t>
            </a:r>
            <a:r>
              <a:rPr lang="el-GR" dirty="0"/>
              <a:t>του </a:t>
            </a:r>
            <a:r>
              <a:rPr lang="el-GR" dirty="0" smtClean="0"/>
              <a:t>HACCP</a:t>
            </a:r>
          </a:p>
          <a:p>
            <a:r>
              <a:rPr lang="el-GR" dirty="0"/>
              <a:t> Κατά τη λειτουργία του συστήματος HACCP καταγράφονται συνεχώς κάποιες μετρήσεις (π.χ. η θερμοκρασία παστερίωσης, η προέλευση πρώτων υλών που μπήκαν σύμφωνα με τη συνταγή στο χαρμάνι, οι ημερομηνίες </a:t>
            </a:r>
            <a:r>
              <a:rPr lang="el-GR" dirty="0" smtClean="0"/>
              <a:t>καθαρισμών</a:t>
            </a:r>
            <a:r>
              <a:rPr lang="el-GR" dirty="0"/>
              <a:t>). Οι μετρήσεις αυτές αποδεικνύουν την αποτελεσματικότητα ή </a:t>
            </a:r>
            <a:r>
              <a:rPr lang="el-GR" dirty="0" smtClean="0"/>
              <a:t>φανερώνουν </a:t>
            </a:r>
            <a:r>
              <a:rPr lang="el-GR" dirty="0"/>
              <a:t>τις αδυναμίες του ακολουθούμενου συστήματος. Τα στοιχεία που συλλέγονται είναι πολύτιμα για την ομάδα HACCP, που πρέπει να τα αναλύει προσεκτικά και τακτικά, ώστε να προτείνει αλλαγές του συστήματος. Η </a:t>
            </a:r>
            <a:r>
              <a:rPr lang="el-GR" dirty="0" smtClean="0"/>
              <a:t>διαδικασία </a:t>
            </a:r>
            <a:r>
              <a:rPr lang="el-GR" dirty="0"/>
              <a:t>αυτή οδηγεί στη βελτίωση του συστήματος. Με τη συνεχή βελτίωση και το ενδιαφέρον όλου του προσωπικού, το HACCP κρατιέται «ζωντανό» και αποτελεσματικό.</a:t>
            </a:r>
            <a:endParaRPr lang="el-GR" dirty="0" smtClean="0"/>
          </a:p>
        </p:txBody>
      </p:sp>
    </p:spTree>
    <p:extLst>
      <p:ext uri="{BB962C8B-B14F-4D97-AF65-F5344CB8AC3E}">
        <p14:creationId xmlns:p14="http://schemas.microsoft.com/office/powerpoint/2010/main" val="396216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lstStyle/>
          <a:p>
            <a:r>
              <a:rPr lang="el-GR" dirty="0" err="1"/>
              <a:t>To</a:t>
            </a:r>
            <a:r>
              <a:rPr lang="el-GR" dirty="0"/>
              <a:t> HACCP είναι ένα απλό και αποτελεσματικό σύστημα που έχει σκοπό τη διασφάλιση της υγιεινής των τροφίμων</a:t>
            </a:r>
            <a:r>
              <a:rPr lang="el-GR" dirty="0" smtClean="0"/>
              <a:t>. </a:t>
            </a:r>
            <a:r>
              <a:rPr lang="el-GR" dirty="0"/>
              <a:t>Σχηματίζεται από τα αρχικά των </a:t>
            </a:r>
            <a:r>
              <a:rPr lang="el-GR" dirty="0" smtClean="0"/>
              <a:t>λέξεων </a:t>
            </a:r>
            <a:r>
              <a:rPr lang="el-GR" dirty="0" err="1"/>
              <a:t>Hazard</a:t>
            </a:r>
            <a:r>
              <a:rPr lang="el-GR" dirty="0"/>
              <a:t> </a:t>
            </a:r>
            <a:r>
              <a:rPr lang="el-GR" dirty="0" err="1"/>
              <a:t>Analysis</a:t>
            </a:r>
            <a:r>
              <a:rPr lang="el-GR" dirty="0"/>
              <a:t> </a:t>
            </a:r>
            <a:r>
              <a:rPr lang="el-GR" dirty="0" err="1"/>
              <a:t>at</a:t>
            </a:r>
            <a:r>
              <a:rPr lang="el-GR" dirty="0"/>
              <a:t> </a:t>
            </a:r>
            <a:r>
              <a:rPr lang="el-GR" dirty="0" err="1"/>
              <a:t>Critical</a:t>
            </a:r>
            <a:r>
              <a:rPr lang="el-GR" dirty="0"/>
              <a:t> </a:t>
            </a:r>
            <a:r>
              <a:rPr lang="el-GR" dirty="0" err="1"/>
              <a:t>Control</a:t>
            </a:r>
            <a:r>
              <a:rPr lang="el-GR" dirty="0"/>
              <a:t> </a:t>
            </a:r>
            <a:r>
              <a:rPr lang="el-GR" dirty="0" err="1"/>
              <a:t>Points</a:t>
            </a:r>
            <a:r>
              <a:rPr lang="el-GR" dirty="0"/>
              <a:t> ή Ανάλυση Κινδύνου και Κρίσιμα Σημεία Ελέγχου στα Ελληνικά.</a:t>
            </a:r>
          </a:p>
        </p:txBody>
      </p:sp>
    </p:spTree>
    <p:extLst>
      <p:ext uri="{BB962C8B-B14F-4D97-AF65-F5344CB8AC3E}">
        <p14:creationId xmlns:p14="http://schemas.microsoft.com/office/powerpoint/2010/main" val="294185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lstStyle/>
          <a:p>
            <a:r>
              <a:rPr lang="el-GR" dirty="0"/>
              <a:t>Το σύστημα HACCP για τη διασφάλιση της υγιεινής των τροφίμων </a:t>
            </a:r>
            <a:r>
              <a:rPr lang="el-GR" dirty="0" smtClean="0"/>
              <a:t>αναπτύχθηκε </a:t>
            </a:r>
            <a:r>
              <a:rPr lang="el-GR" dirty="0"/>
              <a:t>κατά τη δεκαετία του 1960 από την αμερικάνικη εταιρεία </a:t>
            </a:r>
            <a:r>
              <a:rPr lang="el-GR" dirty="0" err="1"/>
              <a:t>Pillsburg</a:t>
            </a:r>
            <a:r>
              <a:rPr lang="el-GR" dirty="0"/>
              <a:t> </a:t>
            </a:r>
            <a:r>
              <a:rPr lang="el-GR" dirty="0" err="1"/>
              <a:t>Company</a:t>
            </a:r>
            <a:r>
              <a:rPr lang="el-GR" dirty="0"/>
              <a:t> κατά τη συνεργασία της με τη NASA στο πρόγραμμα των </a:t>
            </a:r>
            <a:r>
              <a:rPr lang="el-GR" dirty="0" smtClean="0"/>
              <a:t>διαστημικών </a:t>
            </a:r>
            <a:r>
              <a:rPr lang="el-GR" dirty="0"/>
              <a:t>πτήσεων.</a:t>
            </a:r>
          </a:p>
        </p:txBody>
      </p:sp>
    </p:spTree>
    <p:extLst>
      <p:ext uri="{BB962C8B-B14F-4D97-AF65-F5344CB8AC3E}">
        <p14:creationId xmlns:p14="http://schemas.microsoft.com/office/powerpoint/2010/main" val="367484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lstStyle/>
          <a:p>
            <a:r>
              <a:rPr lang="el-GR" dirty="0"/>
              <a:t>Το σύστημα αυτό αναγνώριζε τα πιθανά μελλοντικά προβλήματα </a:t>
            </a:r>
            <a:r>
              <a:rPr lang="el-GR" dirty="0" smtClean="0"/>
              <a:t>σχετικά </a:t>
            </a:r>
            <a:r>
              <a:rPr lang="el-GR" dirty="0"/>
              <a:t>με την ασφάλεια των τροφίμων και όριζε μεθόδους για τον έλεγχο κάθε πιθανού κινδύνου. Η εταιρεία τηρούσε αρχεία, ώστε να είναι βέβαιοι ότι οι έλεγχοι λειτουργούν αποτελεσματικά. Με το σύστημα HACCP η </a:t>
            </a:r>
            <a:r>
              <a:rPr lang="el-GR" dirty="0" err="1"/>
              <a:t>Pillsburg</a:t>
            </a:r>
            <a:r>
              <a:rPr lang="el-GR" dirty="0"/>
              <a:t> κατάφερε να παρασκευάσει ασφαλή τρόφιμα για τους αστροναύτες.</a:t>
            </a:r>
          </a:p>
        </p:txBody>
      </p:sp>
    </p:spTree>
    <p:extLst>
      <p:ext uri="{BB962C8B-B14F-4D97-AF65-F5344CB8AC3E}">
        <p14:creationId xmlns:p14="http://schemas.microsoft.com/office/powerpoint/2010/main" val="3338563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lstStyle/>
          <a:p>
            <a:r>
              <a:rPr lang="el-GR" dirty="0"/>
              <a:t>Στη χώρα μας ο Κώδικας Τροφίμων, Ποτών και Αντικειμένων Κοινής Χρήσης θα περιλάβει την παραπάνω Οδηγία της Ευρωπαϊκής Ένωσης που άρχισε να εφαρμόζεται σε συμβουλευτική βάση από την 1η Ιανουαρίου 1996. </a:t>
            </a:r>
            <a:r>
              <a:rPr lang="el-GR" dirty="0" err="1"/>
              <a:t>To</a:t>
            </a:r>
            <a:r>
              <a:rPr lang="el-GR" dirty="0"/>
              <a:t> HACCP μπορεί να εφαρμοστεί σε όλα τα στάδια από τη συγκομιδή των πρώτων υλών, μέχρι την κατανάλωση</a:t>
            </a:r>
          </a:p>
        </p:txBody>
      </p:sp>
    </p:spTree>
    <p:extLst>
      <p:ext uri="{BB962C8B-B14F-4D97-AF65-F5344CB8AC3E}">
        <p14:creationId xmlns:p14="http://schemas.microsoft.com/office/powerpoint/2010/main" val="330416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fontScale="92500"/>
          </a:bodyPr>
          <a:lstStyle/>
          <a:p>
            <a:r>
              <a:rPr lang="el-GR" dirty="0"/>
              <a:t>Οι αρχές του HACCP μπορούν να εφαρμοστούν κατά τον σχεδιασμό για την ποιότητα, στη διαμόρφωση της πολιτικής για την ποιότητα, στον </a:t>
            </a:r>
            <a:r>
              <a:rPr lang="el-GR" dirty="0" smtClean="0"/>
              <a:t>σχεδιασμό </a:t>
            </a:r>
            <a:r>
              <a:rPr lang="el-GR" dirty="0"/>
              <a:t>νέων προϊόντων και διεργασιών, στον έλεγχο των πρώτων υλών, στον έλεγχο των διεργασιών της παραγωγής, στη διανομή και χρήση των </a:t>
            </a:r>
            <a:r>
              <a:rPr lang="el-GR" dirty="0" smtClean="0"/>
              <a:t>προϊόντων </a:t>
            </a:r>
            <a:r>
              <a:rPr lang="el-GR" dirty="0"/>
              <a:t>στις επιθεωρήσεις και στην εκπαίδευση του προσωπικού. </a:t>
            </a:r>
            <a:endParaRPr lang="el-GR" dirty="0" smtClean="0"/>
          </a:p>
          <a:p>
            <a:r>
              <a:rPr lang="el-GR" dirty="0" smtClean="0"/>
              <a:t>Η </a:t>
            </a:r>
            <a:r>
              <a:rPr lang="el-GR" dirty="0"/>
              <a:t>ασφάλεια είναι το σημαντικότερο κριτήριο ποιότητας για τα τρόφιμα, γιατί είναι απαίτηση του Νόμου και συγχρόνως αναγκαία συνθήκη για την ικανοποίηση του πελάτη-καταναλωτή.</a:t>
            </a:r>
          </a:p>
        </p:txBody>
      </p:sp>
    </p:spTree>
    <p:extLst>
      <p:ext uri="{BB962C8B-B14F-4D97-AF65-F5344CB8AC3E}">
        <p14:creationId xmlns:p14="http://schemas.microsoft.com/office/powerpoint/2010/main" val="1618797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b="1" i="1" dirty="0"/>
              <a:t>Οι επτά αρχές του </a:t>
            </a:r>
            <a:r>
              <a:rPr lang="el-GR" b="1" i="1" dirty="0" smtClean="0"/>
              <a:t>HACCP</a:t>
            </a:r>
          </a:p>
          <a:p>
            <a:r>
              <a:rPr lang="el-GR" dirty="0" err="1"/>
              <a:t>To</a:t>
            </a:r>
            <a:r>
              <a:rPr lang="el-GR" dirty="0"/>
              <a:t> HACCP δεν είναι τίποτα άλλο, παρά ένα πρόγραμμα που </a:t>
            </a:r>
            <a:r>
              <a:rPr lang="el-GR" dirty="0" smtClean="0"/>
              <a:t>προβλέπει </a:t>
            </a:r>
            <a:r>
              <a:rPr lang="el-GR" dirty="0"/>
              <a:t>συστηματική εφαρμογή της «κοινής λογικής» και αποδοτική </a:t>
            </a:r>
            <a:r>
              <a:rPr lang="el-GR" dirty="0" smtClean="0"/>
              <a:t>εκμετάλλευση </a:t>
            </a:r>
            <a:r>
              <a:rPr lang="el-GR" dirty="0"/>
              <a:t>όλων των διαθέσιμων πληροφοριών. Ο συλλογισμός της ανάπτυξης του HACCP είναι απλός: εάν το κάθε στάδιο επεξεργασίας εκτελεστεί σωστά αποφεύγοντας τις μολύνσεις, τότε το τελικό προϊόν θα είναι ένα ασφαλές τρόφιμο.</a:t>
            </a:r>
          </a:p>
        </p:txBody>
      </p:sp>
    </p:spTree>
    <p:extLst>
      <p:ext uri="{BB962C8B-B14F-4D97-AF65-F5344CB8AC3E}">
        <p14:creationId xmlns:p14="http://schemas.microsoft.com/office/powerpoint/2010/main" val="3454802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ΣΥΣΤΗΜΑ </a:t>
            </a:r>
            <a:r>
              <a:rPr lang="en-US" dirty="0"/>
              <a:t>HACCP</a:t>
            </a:r>
            <a:br>
              <a:rPr lang="en-US" dirty="0"/>
            </a:br>
            <a:endParaRPr lang="el-GR" dirty="0"/>
          </a:p>
        </p:txBody>
      </p:sp>
      <p:sp>
        <p:nvSpPr>
          <p:cNvPr id="3" name="Θέση περιεχομένου 2"/>
          <p:cNvSpPr>
            <a:spLocks noGrp="1"/>
          </p:cNvSpPr>
          <p:nvPr>
            <p:ph idx="1"/>
          </p:nvPr>
        </p:nvSpPr>
        <p:spPr/>
        <p:txBody>
          <a:bodyPr>
            <a:normAutofit/>
          </a:bodyPr>
          <a:lstStyle/>
          <a:p>
            <a:r>
              <a:rPr lang="el-GR" dirty="0" err="1"/>
              <a:t>To</a:t>
            </a:r>
            <a:r>
              <a:rPr lang="el-GR" dirty="0"/>
              <a:t> HACCP λαμβάνει υπόψη: </a:t>
            </a:r>
            <a:endParaRPr lang="el-GR" dirty="0" smtClean="0"/>
          </a:p>
          <a:p>
            <a:r>
              <a:rPr lang="el-GR" dirty="0" smtClean="0"/>
              <a:t> </a:t>
            </a:r>
            <a:r>
              <a:rPr lang="el-GR" dirty="0"/>
              <a:t>παράγοντες που συμβάλλουν στις εξάρσεις των τροφικών </a:t>
            </a:r>
            <a:r>
              <a:rPr lang="el-GR" dirty="0" smtClean="0"/>
              <a:t>δηλητηριάσεων</a:t>
            </a:r>
            <a:r>
              <a:rPr lang="el-GR" dirty="0"/>
              <a:t>, </a:t>
            </a:r>
            <a:endParaRPr lang="el-GR" dirty="0" smtClean="0"/>
          </a:p>
          <a:p>
            <a:r>
              <a:rPr lang="el-GR" dirty="0" smtClean="0"/>
              <a:t> </a:t>
            </a:r>
            <a:r>
              <a:rPr lang="el-GR" dirty="0"/>
              <a:t>τεχνικές αξιολόγησης δυσμενών ενδεχομένων για την αναγνώριση και κατάταξη των πιθανών κινδύνων ανάλογα με τη σοβαρότητά τους</a:t>
            </a:r>
          </a:p>
        </p:txBody>
      </p:sp>
    </p:spTree>
    <p:extLst>
      <p:ext uri="{BB962C8B-B14F-4D97-AF65-F5344CB8AC3E}">
        <p14:creationId xmlns:p14="http://schemas.microsoft.com/office/powerpoint/2010/main" val="3369713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75</TotalTime>
  <Words>1811</Words>
  <Application>Microsoft Office PowerPoint</Application>
  <PresentationFormat>Προβολή στην οθόνη (4:3)</PresentationFormat>
  <Paragraphs>87</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Αποκορύφωμα</vt:lpstr>
      <vt:lpstr>ΥΓΙΕΙΝΗ ΚΑΙ ΑΣΦΑΛΕΙΑ</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lpstr>ΣΥΣΤΗΜΑ HACCP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ΥΓΙΕΙΝΗ ΚΑΙ ΑΣΦΑΛΕΙΑ</dc:title>
  <dc:creator>Δημήτρης</dc:creator>
  <cp:lastModifiedBy>Δημήτρης</cp:lastModifiedBy>
  <cp:revision>4</cp:revision>
  <dcterms:created xsi:type="dcterms:W3CDTF">2024-11-08T02:06:44Z</dcterms:created>
  <dcterms:modified xsi:type="dcterms:W3CDTF">2024-11-08T03:21:54Z</dcterms:modified>
</cp:coreProperties>
</file>