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l-GR" smtClean="0"/>
              <a:t>Στυλ κύριου τίτλου</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7" name="Date Placeholder 6"/>
          <p:cNvSpPr>
            <a:spLocks noGrp="1"/>
          </p:cNvSpPr>
          <p:nvPr>
            <p:ph type="dt" sz="half" idx="10"/>
          </p:nvPr>
        </p:nvSpPr>
        <p:spPr/>
        <p:txBody>
          <a:bodyPr/>
          <a:lstStyle/>
          <a:p>
            <a:fld id="{51639FAC-7867-4042-95EB-1189546B2FFC}" type="datetimeFigureOut">
              <a:rPr lang="el-GR" smtClean="0"/>
              <a:t>6/12/2024</a:t>
            </a:fld>
            <a:endParaRPr lang="el-GR"/>
          </a:p>
        </p:txBody>
      </p:sp>
      <p:sp>
        <p:nvSpPr>
          <p:cNvPr id="8" name="Slide Number Placeholder 7"/>
          <p:cNvSpPr>
            <a:spLocks noGrp="1"/>
          </p:cNvSpPr>
          <p:nvPr>
            <p:ph type="sldNum" sz="quarter" idx="11"/>
          </p:nvPr>
        </p:nvSpPr>
        <p:spPr/>
        <p:txBody>
          <a:bodyPr/>
          <a:lstStyle/>
          <a:p>
            <a:fld id="{1095200A-B03A-4043-955D-9EC58D2EBA38}"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51639FAC-7867-4042-95EB-1189546B2FFC}"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51639FAC-7867-4042-95EB-1189546B2FFC}"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1639FAC-7867-4042-95EB-1189546B2FFC}"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l-GR" smtClean="0"/>
              <a:t>Στυλ κύριου τίτλου</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1639FAC-7867-4042-95EB-1189546B2FFC}"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1639FAC-7867-4042-95EB-1189546B2FFC}" type="datetimeFigureOut">
              <a:rPr lang="el-GR" smtClean="0"/>
              <a:t>6/12/2024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095200A-B03A-4043-955D-9EC58D2EBA38}" type="slidenum">
              <a:rPr lang="el-GR" smtClean="0"/>
              <a:t>‹#›</a:t>
            </a:fld>
            <a:endParaRPr lang="el-GR"/>
          </a:p>
        </p:txBody>
      </p:sp>
      <p:sp>
        <p:nvSpPr>
          <p:cNvPr id="9" name="Title 8"/>
          <p:cNvSpPr>
            <a:spLocks noGrp="1"/>
          </p:cNvSpPr>
          <p:nvPr>
            <p:ph type="title"/>
          </p:nvPr>
        </p:nvSpPr>
        <p:spPr>
          <a:xfrm>
            <a:off x="914400" y="1544715"/>
            <a:ext cx="7315200" cy="1154097"/>
          </a:xfrm>
        </p:spPr>
        <p:txBody>
          <a:bodyPr/>
          <a:lstStyle/>
          <a:p>
            <a:r>
              <a:rPr lang="el-GR" smtClean="0"/>
              <a:t>Στυλ κύριου τίτλου</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51639FAC-7867-4042-95EB-1189546B2FFC}" type="datetimeFigureOut">
              <a:rPr lang="el-GR" smtClean="0"/>
              <a:t>6/12/2024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095200A-B03A-4043-955D-9EC58D2EBA38}" type="slidenum">
              <a:rPr lang="el-GR" smtClean="0"/>
              <a:t>‹#›</a:t>
            </a:fld>
            <a:endParaRPr lang="el-GR"/>
          </a:p>
        </p:txBody>
      </p:sp>
      <p:sp>
        <p:nvSpPr>
          <p:cNvPr id="10" name="Title 9"/>
          <p:cNvSpPr>
            <a:spLocks noGrp="1"/>
          </p:cNvSpPr>
          <p:nvPr>
            <p:ph type="title"/>
          </p:nvPr>
        </p:nvSpPr>
        <p:spPr>
          <a:xfrm>
            <a:off x="914400" y="1544715"/>
            <a:ext cx="7315200" cy="1154097"/>
          </a:xfrm>
        </p:spPr>
        <p:txBody>
          <a:bodyPr/>
          <a:lstStyle/>
          <a:p>
            <a:r>
              <a:rPr lang="el-GR" smtClean="0"/>
              <a:t>Στυλ κύριου τίτλου</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51639FAC-7867-4042-95EB-1189546B2FFC}" type="datetimeFigureOut">
              <a:rPr lang="el-GR" smtClean="0"/>
              <a:t>6/12/2024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639FAC-7867-4042-95EB-1189546B2FFC}" type="datetimeFigureOut">
              <a:rPr lang="el-GR" smtClean="0"/>
              <a:t>6/12/2024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l-GR" smtClean="0"/>
              <a:t>Στυλ κύριου τίτλου</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1639FAC-7867-4042-95EB-1189546B2FFC}" type="datetimeFigureOut">
              <a:rPr lang="el-GR" smtClean="0"/>
              <a:t>6/12/2024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l-GR" smtClean="0"/>
              <a:t>Στυλ κύριου τίτλου</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1639FAC-7867-4042-95EB-1189546B2FFC}" type="datetimeFigureOut">
              <a:rPr lang="el-GR" smtClean="0"/>
              <a:t>6/12/2024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095200A-B03A-4043-955D-9EC58D2EBA3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51639FAC-7867-4042-95EB-1189546B2FFC}" type="datetimeFigureOut">
              <a:rPr lang="el-GR" smtClean="0"/>
              <a:t>6/12/2024</a:t>
            </a:fld>
            <a:endParaRPr lang="el-G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1095200A-B03A-4043-955D-9EC58D2EBA38}" type="slidenum">
              <a:rPr lang="el-GR" smtClean="0"/>
              <a:t>‹#›</a:t>
            </a:fld>
            <a:endParaRPr lang="el-G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ΥΓΙΕΙΝΗ ΚΑΙ ΑΣΦΑΛΕΙΑ ΤΡΟΦΙΜΩΝ</a:t>
            </a:r>
            <a:endParaRPr lang="el-GR" dirty="0"/>
          </a:p>
        </p:txBody>
      </p:sp>
      <p:sp>
        <p:nvSpPr>
          <p:cNvPr id="3" name="Υπότιτλος 2"/>
          <p:cNvSpPr>
            <a:spLocks noGrp="1"/>
          </p:cNvSpPr>
          <p:nvPr>
            <p:ph type="subTitle" idx="1"/>
          </p:nvPr>
        </p:nvSpPr>
        <p:spPr/>
        <p:txBody>
          <a:bodyPr/>
          <a:lstStyle/>
          <a:p>
            <a:r>
              <a:rPr lang="el-GR" dirty="0" smtClean="0"/>
              <a:t>ΕΥΘΥΝΕΣ ΚΑΙ ΝΟΜΙΚΕΣ ΥΠΟΧΡΕΩΣΕΙΣ ΤΩΝ ΜΑΓΕΙΡΩΝ</a:t>
            </a:r>
            <a:endParaRPr lang="el-GR" dirty="0"/>
          </a:p>
        </p:txBody>
      </p:sp>
    </p:spTree>
    <p:extLst>
      <p:ext uri="{BB962C8B-B14F-4D97-AF65-F5344CB8AC3E}">
        <p14:creationId xmlns:p14="http://schemas.microsoft.com/office/powerpoint/2010/main" val="2697881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3. Εργασιακά Δικαιώματα και Υποχρεώσεις</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Συμβάσεις εργασίας:</a:t>
            </a:r>
            <a:r>
              <a:rPr lang="el-GR" dirty="0">
                <a:latin typeface="Times New Roman"/>
                <a:ea typeface="Times New Roman"/>
                <a:cs typeface="Times New Roman"/>
              </a:rPr>
              <a:t> Οι μάγειροι πρέπει να εργάζονται βάσει συμφωνημένων συμβάσεων που καθορίζουν τους όρους και τις υποχρεώσεις τους (π.χ. αμοιβή, διάρκεια εργασίας, είδος εργασίας).</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1225666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4. Νομικές Υποχρεώσεις Συνδεδεμένες με την Υγιεινή και Ασφάλεια</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Συμμόρφωση με τη νομοθεσία του ΕΦΕΤ:</a:t>
            </a:r>
            <a:r>
              <a:rPr lang="el-GR" dirty="0">
                <a:latin typeface="Times New Roman"/>
                <a:ea typeface="Times New Roman"/>
                <a:cs typeface="Times New Roman"/>
              </a:rPr>
              <a:t> Ο μάγειρας πρέπει να γνωρίζει και να τηρεί τις οδηγίες του ΕΦΕΤ σχετικά με την υγιεινή των τροφίμων, καθώς και τα πρότυπα που αφορούν τη διαχείριση και τη μεταφορά των τροφίμων.</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4241964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4. Νομικές Υποχρεώσεις Συνδεδεμένες με την Υγιεινή και Ασφάλεια</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Αναφορά προβλημάτων υγιεινής ή ατυχημάτων:</a:t>
            </a:r>
            <a:r>
              <a:rPr lang="el-GR" dirty="0">
                <a:latin typeface="Times New Roman"/>
                <a:ea typeface="Times New Roman"/>
                <a:cs typeface="Times New Roman"/>
              </a:rPr>
              <a:t> Εάν διαπιστωθεί κάποιο πρόβλημα στην υγιεινή ή κάποιος κίνδυνος στον χώρο εργασίας (π.χ. αλλοιωμένα τρόφιμα, ατυχήματα), ο μάγειρας έχει την υποχρέωση να το αναφέρει άμεσα στους αρμόδιους υπεύθυνους και να λάβει τα κατάλληλα μέτρα.</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967823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4. Νομικές Υποχρεώσεις Συνδεδεμένες με την Υγιεινή και Ασφάλεια</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Συμμόρφωση με την εργατική νομοθεσία:</a:t>
            </a:r>
            <a:r>
              <a:rPr lang="el-GR" dirty="0">
                <a:latin typeface="Times New Roman"/>
                <a:ea typeface="Times New Roman"/>
                <a:cs typeface="Times New Roman"/>
              </a:rPr>
              <a:t> Οι μάγειροι πρέπει να συμμορφώνονται με τους κανόνες της εργατικής νομοθεσίας που αφορούν την ασφάλεια και την υγεία των εργαζομένων, την αποφυγή καταχρήσεων από εργοδότες και τη διασφάλιση των δικαιωμάτων τους.</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3522634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5. Κατάρτιση και Εκπαίδευση</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Συνεχής εκπαίδευση:</a:t>
            </a:r>
            <a:r>
              <a:rPr lang="el-GR" dirty="0">
                <a:latin typeface="Times New Roman"/>
                <a:ea typeface="Times New Roman"/>
                <a:cs typeface="Times New Roman"/>
              </a:rPr>
              <a:t> Ο μάγειρας πρέπει να ενημερώνεται για τις νέες πρακτικές υγιεινής, τις τεχνικές μαγειρικής και τους κανονισμούς ασφάλειας τροφίμων. Η εκπαίδευση αυτή πρέπει να περιλαμβάνει τη σωστή χρήση εξοπλισμού, τη σωστή διαχείριση των τροφίμων και την αναγνώριση κινδύνων στον χώρο της κουζίνας.</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439513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115000"/>
              </a:lnSpc>
              <a:spcAft>
                <a:spcPts val="1000"/>
              </a:spcAft>
            </a:pPr>
            <a:r>
              <a:rPr lang="el-GR" sz="2400" b="1" dirty="0">
                <a:latin typeface="Times New Roman"/>
                <a:ea typeface="Times New Roman"/>
                <a:cs typeface="Times New Roman"/>
              </a:rPr>
              <a:t>6. Ευθύνη για την Ποιότητα των Τροφίμων</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Έλεγχος ποιότητας των υλικών:</a:t>
            </a:r>
            <a:r>
              <a:rPr lang="el-GR" dirty="0">
                <a:latin typeface="Times New Roman"/>
                <a:ea typeface="Times New Roman"/>
                <a:cs typeface="Times New Roman"/>
              </a:rPr>
              <a:t> Ο μάγειρας πρέπει να ελέγχει τα υλικά που παραλαμβάνει και να διασφαλίζει ότι είναι φρέσκα και κατάλληλα για παρασκευή. Αν εντοπιστούν ελαττωματικά ή αλλοιωμένα υλικά, ο μάγειρας πρέπει να τα απορρίψει ή να τα αναφέρει στον προϊστάμενο.</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Ποιότητα παρασκευής:</a:t>
            </a:r>
            <a:r>
              <a:rPr lang="el-GR" dirty="0">
                <a:latin typeface="Times New Roman"/>
                <a:ea typeface="Times New Roman"/>
                <a:cs typeface="Times New Roman"/>
              </a:rPr>
              <a:t> Ο μάγειρας έχει την ευθύνη για την παρασκευή και παρουσίαση των πιάτων σύμφωνα με τα πρότυπα υγιεινής και ποιότητας που έχουν καθοριστεί από την επιχείρηση ή τη νομοθεσία.</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1576597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sz="2400" b="1" dirty="0">
                <a:latin typeface="Times New Roman"/>
                <a:ea typeface="Times New Roman"/>
                <a:cs typeface="Times New Roman"/>
              </a:rPr>
              <a:t>7. Ευθύνες σε περίπτωση Μολυσμένων Τροφίμων</a:t>
            </a:r>
            <a:endParaRPr lang="el-GR" sz="1800" dirty="0">
              <a:latin typeface="Calibri"/>
              <a:ea typeface="Calibri"/>
              <a:cs typeface="Times New Roman"/>
            </a:endParaRPr>
          </a:p>
          <a:p>
            <a:pPr>
              <a:lnSpc>
                <a:spcPct val="115000"/>
              </a:lnSpc>
              <a:spcAft>
                <a:spcPts val="1000"/>
              </a:spcAft>
            </a:pPr>
            <a:r>
              <a:rPr lang="el-GR" dirty="0">
                <a:latin typeface="Times New Roman"/>
                <a:ea typeface="Times New Roman"/>
                <a:cs typeface="Times New Roman"/>
              </a:rPr>
              <a:t>Εάν καταναλωθεί μολυσμένο ή επικίνδυνο τρόφιμο που έχει παρασκευαστεί από τον μάγειρα και προκαλέσει ασθένεια ή μόλυνση στους πελάτες, ο μάγειρας μπορεί να βρεθεί υπόλογος νομικά για την παραβίαση των κανόνων υγιεινής και ασφάλειας τροφίμων.</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543841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dirty="0">
                <a:latin typeface="Times New Roman"/>
                <a:ea typeface="Times New Roman"/>
                <a:cs typeface="Times New Roman"/>
              </a:rPr>
              <a:t>Ο μάγειρας έχει πολλές ευθύνες και νομικές υποχρεώσεις που σχετίζονται με την ασφάλεια των τροφίμων, την υγιεινή στον χώρο εργασίας και την προστασία των εργατικών δικαιωμάτων. Η τήρηση των κανόνων αυτών δεν είναι μόνο ηθική υποχρέωση αλλά και νομική, καθώς η παραβίαση τους μπορεί να οδηγήσει σε νομικές επιπτώσεις για τον ίδιο και την επιχείρηση στην οποία εργάζεται.</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2809117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normAutofit/>
          </a:bodyPr>
          <a:lstStyle/>
          <a:p>
            <a:r>
              <a:rPr lang="el-GR" dirty="0" smtClean="0"/>
              <a:t>ΒΙΒΛΙΟΓΡΑΦΙΑ:ΕΦΕΤ,ΜΑΓΕΙΡΙΚΗ ΤΕΧΝΗ(ΜΙΚΟΛΑΟΣ ΣΑΡΑΝΤΟΣ-ΣΤΕΦΑΝΟΣ ΧΕΙΛΑΔΑΚΗΣ</a:t>
            </a:r>
            <a:endParaRPr lang="el-GR" dirty="0"/>
          </a:p>
        </p:txBody>
      </p:sp>
    </p:spTree>
    <p:extLst>
      <p:ext uri="{BB962C8B-B14F-4D97-AF65-F5344CB8AC3E}">
        <p14:creationId xmlns:p14="http://schemas.microsoft.com/office/powerpoint/2010/main" val="359571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r>
              <a:rPr lang="el-GR" dirty="0">
                <a:latin typeface="Times New Roman"/>
                <a:ea typeface="Times New Roman"/>
              </a:rPr>
              <a:t>Οι </a:t>
            </a:r>
            <a:r>
              <a:rPr lang="el-GR" b="1" dirty="0">
                <a:latin typeface="Times New Roman"/>
                <a:ea typeface="Times New Roman"/>
              </a:rPr>
              <a:t>ευθύνες και νομικές υποχρεώσεις των μαγείρων</a:t>
            </a:r>
            <a:r>
              <a:rPr lang="el-GR" dirty="0">
                <a:latin typeface="Times New Roman"/>
                <a:ea typeface="Times New Roman"/>
              </a:rPr>
              <a:t> στη θέση εργασίας τους αφορούν κυρίως την τήρηση των κανόνων υγιεινής, την ασφάλεια των τροφίμων, την προστασία της δημόσιας υγείας και την τήρηση των εργατικών και ασφαλιστικών δικαιωμάτων</a:t>
            </a:r>
            <a:r>
              <a:rPr lang="el-GR" dirty="0" smtClean="0">
                <a:latin typeface="Times New Roman"/>
                <a:ea typeface="Times New Roman"/>
              </a:rPr>
              <a:t>.</a:t>
            </a:r>
          </a:p>
          <a:p>
            <a:pPr>
              <a:lnSpc>
                <a:spcPct val="115000"/>
              </a:lnSpc>
              <a:spcAft>
                <a:spcPts val="1000"/>
              </a:spcAft>
            </a:pPr>
            <a:r>
              <a:rPr lang="el-GR" dirty="0">
                <a:latin typeface="Times New Roman"/>
                <a:ea typeface="Times New Roman"/>
                <a:cs typeface="Times New Roman"/>
              </a:rPr>
              <a:t>Οι </a:t>
            </a:r>
            <a:r>
              <a:rPr lang="el-GR" dirty="0" err="1">
                <a:latin typeface="Times New Roman"/>
                <a:ea typeface="Times New Roman"/>
                <a:cs typeface="Times New Roman"/>
              </a:rPr>
              <a:t>μαγείροι</a:t>
            </a:r>
            <a:r>
              <a:rPr lang="el-GR" dirty="0">
                <a:latin typeface="Times New Roman"/>
                <a:ea typeface="Times New Roman"/>
                <a:cs typeface="Times New Roman"/>
              </a:rPr>
              <a:t>, ως επαγγελματίες στον τομέα της μαγειρικής, έχουν καθήκοντα που επηρεάζουν άμεσα την ποιότητα και την ασφάλεια των παρασκευασμένων φαγητών, ενώ πρέπει να συμμορφώνονται με τη νομοθεσία που αφορά τόσο την ασφάλεια στον χώρο εργασίας όσο και την προστασία των εργαζομένων.</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2882843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1. Υγιεινή και Ασφάλεια Τροφίμων</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Τήρηση των κανόνων υγιεινής:</a:t>
            </a:r>
            <a:r>
              <a:rPr lang="el-GR" dirty="0">
                <a:latin typeface="Times New Roman"/>
                <a:ea typeface="Times New Roman"/>
                <a:cs typeface="Times New Roman"/>
              </a:rPr>
              <a:t> Ο μάγειρας πρέπει να ακολουθεί αυστηρά τους κανόνες υγιεινής για να αποφεύγεται η μόλυνση των τροφίμων από βακτήρια, ιούς ή άλλους παθογόνους μικροοργανισμούς. Η σωστή αποθήκευση, η χρήση γαντιών και η τακτική απολύμανση των επιφανειών και του εξοπλισμού είναι απαραίτητα.</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3413177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1. Υγιεινή και Ασφάλεια Τροφίμων</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Προστασία των τροφίμων από τη διασταυρούμενη μόλυνση:</a:t>
            </a:r>
            <a:r>
              <a:rPr lang="el-GR" dirty="0">
                <a:latin typeface="Times New Roman"/>
                <a:ea typeface="Times New Roman"/>
                <a:cs typeface="Times New Roman"/>
              </a:rPr>
              <a:t> Ο μάγειρας πρέπει να διασφαλίσει ότι τα ωμά τρόφιμα δεν έρχονται σε επαφή με έτοιμα προς κατανάλωση προϊόντα και ότι όλα τα τρόφιμα μαγειρεύονται στην κατάλληλη θερμοκρασία για να εξοντωθούν τυχόν παθογόνα.</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3558929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1. Υγιεινή και Ασφάλεια Τροφίμων</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Κατάλληλη διαχείριση των ευπαθών τροφίμων:</a:t>
            </a:r>
            <a:r>
              <a:rPr lang="el-GR" dirty="0">
                <a:latin typeface="Times New Roman"/>
                <a:ea typeface="Times New Roman"/>
                <a:cs typeface="Times New Roman"/>
              </a:rPr>
              <a:t> Ο μάγειρας πρέπει να γνωρίζει τις σωστές θερμοκρασίες αποθήκευσης και προετοιμασίας για ευπαθή προϊόντα (π.χ. κρέας, γαλακτοκομικά), ώστε να αποφεύγεται η αλλοίωση ή η ανάπτυξη βακτηρίων.</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3949829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2. Ασφάλεια και Υγιεινή Στο Χώρο Εργασίας</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Σωστή χρήση εργαλείων και εξοπλισμού:</a:t>
            </a:r>
            <a:r>
              <a:rPr lang="el-GR" dirty="0">
                <a:latin typeface="Times New Roman"/>
                <a:ea typeface="Times New Roman"/>
                <a:cs typeface="Times New Roman"/>
              </a:rPr>
              <a:t> Ο μάγειρας είναι υπεύθυνος για τη σωστή χρήση των εργαλείων και του εξοπλισμού της κουζίνας, όπως μαχαίρια, φούρνοι, τηγάνια, κ.λπ., και για την πρόληψη ατυχημάτων (π.χ. εγκαυμάτων, κοψιμάτων).</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117329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2. Ασφάλεια και Υγιεινή Στο Χώρο Εργασίας</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Ενημέρωση και εκπαίδευση για κινδύνους:</a:t>
            </a:r>
            <a:r>
              <a:rPr lang="el-GR" dirty="0">
                <a:latin typeface="Times New Roman"/>
                <a:ea typeface="Times New Roman"/>
                <a:cs typeface="Times New Roman"/>
              </a:rPr>
              <a:t> Ο μάγειρας πρέπει να έχει εκπαιδευτεί σχετικά με τους κινδύνους από τη χρήση διαφόρων χημικών ουσιών (καθαριστικά, απολυμαντικά) και να γνωρίζει πώς να τα χειρίζεται με ασφάλεια. Επίσης, πρέπει να είναι ενημερωμένος για την πρόληψη ατυχημάτων και τραυματισμών στον χώρο της κουζίνας.</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1689099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3. Εργασιακά Δικαιώματα και Υποχρεώσεις</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Τήρηση των εργασιακών δικαιωμάτων:</a:t>
            </a:r>
            <a:r>
              <a:rPr lang="el-GR" dirty="0">
                <a:latin typeface="Times New Roman"/>
                <a:ea typeface="Times New Roman"/>
                <a:cs typeface="Times New Roman"/>
              </a:rPr>
              <a:t> Ο μάγειρας έχει το δικαίωμα σε δίκαιη αμοιβή, ωράριο και συνθήκες εργασίας σύμφωνα με τη νομοθεσία για τα εργατικά δικαιώματα. Πρέπει να τηρείται το καθεστώς των υπερωριών, των διαλειμμάτων και των αδειών.</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1064647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200" dirty="0">
                <a:solidFill>
                  <a:prstClr val="white"/>
                </a:solidFill>
                <a:ea typeface="+mn-ea"/>
                <a:cs typeface="+mn-cs"/>
              </a:rPr>
              <a:t>ΕΥΘΥΝΕΣ ΚΑΙ ΝΟΜΙΚΕΣ ΥΠΟΧΡΕΩΣΕΙΣ ΤΩΝ ΜΑΓΕΙΡΩΝ</a:t>
            </a:r>
            <a:br>
              <a:rPr lang="el-GR" sz="2200" dirty="0">
                <a:solidFill>
                  <a:prstClr val="white"/>
                </a:solidFill>
                <a:ea typeface="+mn-ea"/>
                <a:cs typeface="+mn-cs"/>
              </a:rPr>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2400" b="1" dirty="0">
                <a:latin typeface="Times New Roman"/>
                <a:ea typeface="Times New Roman"/>
                <a:cs typeface="Times New Roman"/>
              </a:rPr>
              <a:t>3. Εργασιακά Δικαιώματα και Υποχρεώσεις</a:t>
            </a:r>
            <a:endParaRPr lang="el-GR" sz="1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Ασφάλιση και κοινωνικές παροχές:</a:t>
            </a:r>
            <a:r>
              <a:rPr lang="el-GR" dirty="0">
                <a:latin typeface="Times New Roman"/>
                <a:ea typeface="Times New Roman"/>
                <a:cs typeface="Times New Roman"/>
              </a:rPr>
              <a:t> Ο μάγειρας πρέπει να είναι ασφαλισμένος για ατυχήματα και άλλες επαγγελματικές ασθένειες σύμφωνα με τις προβλέψεις του ασφαλιστικού συστήματος της χώρας.</a:t>
            </a:r>
            <a:endParaRPr lang="el-GR" sz="1800" dirty="0">
              <a:latin typeface="Calibri"/>
              <a:ea typeface="Calibri"/>
              <a:cs typeface="Times New Roman"/>
            </a:endParaRPr>
          </a:p>
          <a:p>
            <a:endParaRPr lang="el-GR" dirty="0"/>
          </a:p>
        </p:txBody>
      </p:sp>
    </p:spTree>
    <p:extLst>
      <p:ext uri="{BB962C8B-B14F-4D97-AF65-F5344CB8AC3E}">
        <p14:creationId xmlns:p14="http://schemas.microsoft.com/office/powerpoint/2010/main" val="3909692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οπτική">
  <a:themeElements>
    <a:clrScheme name="Προοπτική">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Κλασικό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ροοπτική">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13</TotalTime>
  <Words>972</Words>
  <Application>Microsoft Office PowerPoint</Application>
  <PresentationFormat>Προβολή στην οθόνη (4:3)</PresentationFormat>
  <Paragraphs>52</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Προοπτική</vt:lpstr>
      <vt:lpstr>ΥΓΙΕΙΝΗ ΚΑΙ ΑΣΦΑΛΕΙΑ ΤΡΟΦΙΜΩΝ</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lpstr>ΕΥΘΥΝΕΣ ΚΑΙ ΝΟΜΙΚΕΣ ΥΠΟΧΡΕΩΣΕΙΣ ΤΩΝ ΜΑΓΕΙΡΩΝ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ΥΓΙΕΙΝΗ ΚΑΙ ΑΣΦΑΛΕΙΑ ΤΡΟΦΙΜΩΝ</dc:title>
  <dc:creator>Δημήτρης</dc:creator>
  <cp:lastModifiedBy>Δημήτρης</cp:lastModifiedBy>
  <cp:revision>2</cp:revision>
  <dcterms:created xsi:type="dcterms:W3CDTF">2024-12-06T09:13:41Z</dcterms:created>
  <dcterms:modified xsi:type="dcterms:W3CDTF">2024-12-06T09:27:23Z</dcterms:modified>
</cp:coreProperties>
</file>