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9DB1CF38-9FF5-4E33-AF76-8BAAD70CA79B}" type="datetimeFigureOut">
              <a:rPr lang="el-GR" smtClean="0"/>
              <a:t>29/11/2024</a:t>
            </a:fld>
            <a:endParaRPr lang="el-GR"/>
          </a:p>
        </p:txBody>
      </p:sp>
      <p:sp>
        <p:nvSpPr>
          <p:cNvPr id="17" name="Θέση υποσέλιδου 16"/>
          <p:cNvSpPr>
            <a:spLocks noGrp="1"/>
          </p:cNvSpPr>
          <p:nvPr>
            <p:ph type="ftr" sz="quarter" idx="11"/>
          </p:nvPr>
        </p:nvSpPr>
        <p:spPr/>
        <p:txBody>
          <a:bodyPr/>
          <a:lstStyle/>
          <a:p>
            <a:endParaRPr lang="el-GR"/>
          </a:p>
        </p:txBody>
      </p:sp>
      <p:sp>
        <p:nvSpPr>
          <p:cNvPr id="29" name="Θέση αριθμού διαφάνειας 28"/>
          <p:cNvSpPr>
            <a:spLocks noGrp="1"/>
          </p:cNvSpPr>
          <p:nvPr>
            <p:ph type="sldNum" sz="quarter" idx="12"/>
          </p:nvPr>
        </p:nvSpPr>
        <p:spPr/>
        <p:txBody>
          <a:bodyPr/>
          <a:lstStyle/>
          <a:p>
            <a:fld id="{A6FD31D8-0DB5-4934-B7A8-47303F9907DE}" type="slidenum">
              <a:rPr lang="el-GR" smtClean="0"/>
              <a:t>‹#›</a:t>
            </a:fld>
            <a:endParaRPr lang="el-GR"/>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9DB1CF38-9FF5-4E33-AF76-8BAAD70CA79B}" type="datetimeFigureOut">
              <a:rPr lang="el-GR" smtClean="0"/>
              <a:t>29/11/2024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6FD31D8-0DB5-4934-B7A8-47303F9907DE}"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9DB1CF38-9FF5-4E33-AF76-8BAAD70CA79B}" type="datetimeFigureOut">
              <a:rPr lang="el-GR" smtClean="0"/>
              <a:t>29/11/2024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6FD31D8-0DB5-4934-B7A8-47303F9907DE}"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9DB1CF38-9FF5-4E33-AF76-8BAAD70CA79B}" type="datetimeFigureOut">
              <a:rPr lang="el-GR" smtClean="0"/>
              <a:t>29/11/2024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6FD31D8-0DB5-4934-B7A8-47303F9907DE}"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9DB1CF38-9FF5-4E33-AF76-8BAAD70CA79B}" type="datetimeFigureOut">
              <a:rPr lang="el-GR" smtClean="0"/>
              <a:t>29/11/2024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A6FD31D8-0DB5-4934-B7A8-47303F9907DE}"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9DB1CF38-9FF5-4E33-AF76-8BAAD70CA79B}" type="datetimeFigureOut">
              <a:rPr lang="el-GR" smtClean="0"/>
              <a:t>29/11/2024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6FD31D8-0DB5-4934-B7A8-47303F9907DE}"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9DB1CF38-9FF5-4E33-AF76-8BAAD70CA79B}" type="datetimeFigureOut">
              <a:rPr lang="el-GR" smtClean="0"/>
              <a:t>29/11/2024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A6FD31D8-0DB5-4934-B7A8-47303F9907DE}"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9DB1CF38-9FF5-4E33-AF76-8BAAD70CA79B}" type="datetimeFigureOut">
              <a:rPr lang="el-GR" smtClean="0"/>
              <a:t>29/11/2024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A6FD31D8-0DB5-4934-B7A8-47303F9907DE}"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DB1CF38-9FF5-4E33-AF76-8BAAD70CA79B}" type="datetimeFigureOut">
              <a:rPr lang="el-GR" smtClean="0"/>
              <a:t>29/11/2024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A6FD31D8-0DB5-4934-B7A8-47303F9907DE}"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9DB1CF38-9FF5-4E33-AF76-8BAAD70CA79B}" type="datetimeFigureOut">
              <a:rPr lang="el-GR" smtClean="0"/>
              <a:t>29/11/2024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6FD31D8-0DB5-4934-B7A8-47303F9907DE}"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9DB1CF38-9FF5-4E33-AF76-8BAAD70CA79B}" type="datetimeFigureOut">
              <a:rPr lang="el-GR" smtClean="0"/>
              <a:t>29/11/2024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6FD31D8-0DB5-4934-B7A8-47303F9907DE}"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DB1CF38-9FF5-4E33-AF76-8BAAD70CA79B}" type="datetimeFigureOut">
              <a:rPr lang="el-GR" smtClean="0"/>
              <a:t>29/11/2024</a:t>
            </a:fld>
            <a:endParaRPr lang="el-GR"/>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6FD31D8-0DB5-4934-B7A8-47303F9907DE}"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ΥΓΙΕΙΝΗ ΚΑΙ ΑΣΦΑΛΕΙΑ ΤΡΟΦΙΜΩΝ</a:t>
            </a:r>
            <a:endParaRPr lang="el-GR" dirty="0"/>
          </a:p>
        </p:txBody>
      </p:sp>
      <p:sp>
        <p:nvSpPr>
          <p:cNvPr id="3" name="Υπότιτλος 2"/>
          <p:cNvSpPr>
            <a:spLocks noGrp="1"/>
          </p:cNvSpPr>
          <p:nvPr>
            <p:ph type="subTitle" idx="1"/>
          </p:nvPr>
        </p:nvSpPr>
        <p:spPr/>
        <p:txBody>
          <a:bodyPr/>
          <a:lstStyle/>
          <a:p>
            <a:r>
              <a:rPr lang="el-GR" dirty="0" smtClean="0"/>
              <a:t>ΔΙΕΡΓΑΣΙΕΣ ΕΠΕΞΕΡΓΑΣΙΑΣ ΤΡΟΦΙΜΩΝ ΚΑΙ ΠΙΘΑΝΑ ΠΡΟΒΛΗΜΑΤΑ</a:t>
            </a:r>
            <a:endParaRPr lang="el-GR" dirty="0"/>
          </a:p>
        </p:txBody>
      </p:sp>
    </p:spTree>
    <p:extLst>
      <p:ext uri="{BB962C8B-B14F-4D97-AF65-F5344CB8AC3E}">
        <p14:creationId xmlns:p14="http://schemas.microsoft.com/office/powerpoint/2010/main" val="1484468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0" dirty="0">
                <a:ln>
                  <a:noFill/>
                </a:ln>
                <a:solidFill>
                  <a:srgbClr val="7030A0"/>
                </a:solidFill>
                <a:effectLst/>
                <a:latin typeface="Times New Roman"/>
                <a:ea typeface="+mn-ea"/>
                <a:cs typeface="+mn-cs"/>
              </a:rPr>
              <a:t>ΔΙΕΡΓΑΣΙΕΣ ΕΠΕΞΕΡΓΑΣΙΑΣ ΤΡΟΦΙΜΩΝ ΚΑΙ ΠΙΘΑΝΑ ΠΡΟΒΛΗΜΑΤΑ</a:t>
            </a:r>
            <a:r>
              <a:rPr lang="el-GR" sz="2800" b="0" dirty="0">
                <a:ln>
                  <a:noFill/>
                </a:ln>
                <a:solidFill>
                  <a:prstClr val="white"/>
                </a:solidFill>
                <a:effectLst/>
                <a:latin typeface="Times New Roman"/>
                <a:ea typeface="+mn-ea"/>
                <a:cs typeface="+mn-cs"/>
              </a:rPr>
              <a:t/>
            </a:r>
            <a:br>
              <a:rPr lang="el-GR" sz="2800" b="0" dirty="0">
                <a:ln>
                  <a:noFill/>
                </a:ln>
                <a:solidFill>
                  <a:prstClr val="white"/>
                </a:solidFill>
                <a:effectLst/>
                <a:latin typeface="Times New Roman"/>
                <a:ea typeface="+mn-ea"/>
                <a:cs typeface="+mn-cs"/>
              </a:rPr>
            </a:br>
            <a:endParaRPr lang="el-GR" dirty="0"/>
          </a:p>
        </p:txBody>
      </p:sp>
      <p:sp>
        <p:nvSpPr>
          <p:cNvPr id="3" name="Θέση περιεχομένου 2"/>
          <p:cNvSpPr>
            <a:spLocks noGrp="1"/>
          </p:cNvSpPr>
          <p:nvPr>
            <p:ph idx="1"/>
          </p:nvPr>
        </p:nvSpPr>
        <p:spPr/>
        <p:txBody>
          <a:bodyPr>
            <a:normAutofit fontScale="92500" lnSpcReduction="10000"/>
          </a:bodyPr>
          <a:lstStyle/>
          <a:p>
            <a:pPr>
              <a:lnSpc>
                <a:spcPct val="115000"/>
              </a:lnSpc>
              <a:spcAft>
                <a:spcPts val="1000"/>
              </a:spcAft>
            </a:pPr>
            <a:r>
              <a:rPr lang="el-GR" sz="3200" b="1" dirty="0">
                <a:ea typeface="Times New Roman"/>
                <a:cs typeface="Times New Roman"/>
              </a:rPr>
              <a:t>1. Διατήρηση των θρεπτικών συστατικών</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ea typeface="Times New Roman"/>
                <a:cs typeface="Times New Roman"/>
              </a:rPr>
              <a:t>Ήπιες μέθοδοι επεξεργασίας</a:t>
            </a:r>
            <a:r>
              <a:rPr lang="el-GR" dirty="0">
                <a:ea typeface="Times New Roman"/>
                <a:cs typeface="Times New Roman"/>
              </a:rPr>
              <a:t>: Χρήση ήπιων μεθόδων θερμικής επεξεργασίας (όπως ατμός αντί για βρασμό ή τηγάνισμα) για να μειωθεί η απώλεια βιταμινών και άλλων θρεπτικών συστατικών.</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ea typeface="Times New Roman"/>
                <a:cs typeface="Times New Roman"/>
              </a:rPr>
              <a:t>Ελαχιστοποίηση της επεξεργασίας</a:t>
            </a:r>
            <a:r>
              <a:rPr lang="el-GR" dirty="0">
                <a:ea typeface="Times New Roman"/>
                <a:cs typeface="Times New Roman"/>
              </a:rPr>
              <a:t>: Όσο λιγότερο επεξεργασμένα είναι τα τρόφιμα, τόσο περισσότερα θρεπτικά συστατικά διατηρούνται. Προτίμηση σε φρέσκα και λιγότερο επεξεργασμένα τρόφιμα.</a:t>
            </a:r>
            <a:endParaRPr lang="el-GR" sz="2400" dirty="0">
              <a:latin typeface="Calibri"/>
              <a:ea typeface="Calibri"/>
              <a:cs typeface="Times New Roman"/>
            </a:endParaRPr>
          </a:p>
          <a:p>
            <a:endParaRPr lang="el-GR" dirty="0"/>
          </a:p>
        </p:txBody>
      </p:sp>
    </p:spTree>
    <p:extLst>
      <p:ext uri="{BB962C8B-B14F-4D97-AF65-F5344CB8AC3E}">
        <p14:creationId xmlns:p14="http://schemas.microsoft.com/office/powerpoint/2010/main" val="4176935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0" dirty="0">
                <a:ln>
                  <a:noFill/>
                </a:ln>
                <a:solidFill>
                  <a:srgbClr val="7030A0"/>
                </a:solidFill>
                <a:effectLst/>
                <a:latin typeface="Times New Roman"/>
                <a:ea typeface="+mn-ea"/>
                <a:cs typeface="+mn-cs"/>
              </a:rPr>
              <a:t>ΔΙΕΡΓΑΣΙΕΣ ΕΠΕΞΕΡΓΑΣΙΑΣ ΤΡΟΦΙΜΩΝ ΚΑΙ ΠΙΘΑΝΑ ΠΡΟΒΛΗΜΑΤΑ</a:t>
            </a:r>
            <a:r>
              <a:rPr lang="el-GR" sz="2800" b="0" dirty="0">
                <a:ln>
                  <a:noFill/>
                </a:ln>
                <a:solidFill>
                  <a:prstClr val="white"/>
                </a:solidFill>
                <a:effectLst/>
                <a:latin typeface="Times New Roman"/>
                <a:ea typeface="+mn-ea"/>
                <a:cs typeface="+mn-cs"/>
              </a:rPr>
              <a:t/>
            </a:r>
            <a:br>
              <a:rPr lang="el-GR" sz="2800" b="0" dirty="0">
                <a:ln>
                  <a:noFill/>
                </a:ln>
                <a:solidFill>
                  <a:prstClr val="white"/>
                </a:solidFill>
                <a:effectLst/>
                <a:latin typeface="Times New Roman"/>
                <a:ea typeface="+mn-ea"/>
                <a:cs typeface="+mn-cs"/>
              </a:rPr>
            </a:br>
            <a:endParaRPr lang="el-GR" dirty="0"/>
          </a:p>
        </p:txBody>
      </p:sp>
      <p:sp>
        <p:nvSpPr>
          <p:cNvPr id="3" name="Θέση περιεχομένου 2"/>
          <p:cNvSpPr>
            <a:spLocks noGrp="1"/>
          </p:cNvSpPr>
          <p:nvPr>
            <p:ph idx="1"/>
          </p:nvPr>
        </p:nvSpPr>
        <p:spPr/>
        <p:txBody>
          <a:bodyPr>
            <a:normAutofit fontScale="77500" lnSpcReduction="20000"/>
          </a:bodyPr>
          <a:lstStyle/>
          <a:p>
            <a:pPr>
              <a:lnSpc>
                <a:spcPct val="115000"/>
              </a:lnSpc>
              <a:spcAft>
                <a:spcPts val="1000"/>
              </a:spcAft>
            </a:pPr>
            <a:r>
              <a:rPr lang="el-GR" sz="3200" b="1" dirty="0">
                <a:ea typeface="Times New Roman"/>
                <a:cs typeface="Times New Roman"/>
              </a:rPr>
              <a:t>2. Μείωση της χρήσης χημικών ουσιών και πρόσθετων</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ea typeface="Times New Roman"/>
                <a:cs typeface="Times New Roman"/>
              </a:rPr>
              <a:t>Χρήση φυσικών συστατικών</a:t>
            </a:r>
            <a:r>
              <a:rPr lang="el-GR" dirty="0">
                <a:ea typeface="Times New Roman"/>
                <a:cs typeface="Times New Roman"/>
              </a:rPr>
              <a:t>: Επιλογή φυσικών συντηρητικών, όπως το αλάτι, το ξύδι ή τα βότανα, αντί για συνθετικά πρόσθετα και χημικά συντηρητικά.</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ea typeface="Times New Roman"/>
                <a:cs typeface="Times New Roman"/>
              </a:rPr>
              <a:t>Μείωση πρόσθετων ζαχάρων και αλατιού</a:t>
            </a:r>
            <a:r>
              <a:rPr lang="el-GR" dirty="0">
                <a:ea typeface="Times New Roman"/>
                <a:cs typeface="Times New Roman"/>
              </a:rPr>
              <a:t>: Στρατηγικές για τη μείωση των επιπέδων ζάχαρης, αλατιού και κορεσμένων λιπαρών στα επεξεργασμένα τρόφιμα, σύμφωνα με τις συστάσεις υγειονομικών φορέων.</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ea typeface="Times New Roman"/>
                <a:cs typeface="Times New Roman"/>
              </a:rPr>
              <a:t>Ευαισθητοποίηση καταναλωτών</a:t>
            </a:r>
            <a:r>
              <a:rPr lang="el-GR" dirty="0">
                <a:ea typeface="Times New Roman"/>
                <a:cs typeface="Times New Roman"/>
              </a:rPr>
              <a:t>: Εκπαίδευση του κοινού για να διαβάζει τις ετικέτες των τροφίμων και να αποφεύγει προϊόντα με υψηλή περιεκτικότητα σε επιβλαβή πρόσθετα.</a:t>
            </a:r>
            <a:endParaRPr lang="el-GR" sz="2400" dirty="0">
              <a:latin typeface="Calibri"/>
              <a:ea typeface="Calibri"/>
              <a:cs typeface="Times New Roman"/>
            </a:endParaRPr>
          </a:p>
          <a:p>
            <a:endParaRPr lang="el-GR" dirty="0"/>
          </a:p>
        </p:txBody>
      </p:sp>
    </p:spTree>
    <p:extLst>
      <p:ext uri="{BB962C8B-B14F-4D97-AF65-F5344CB8AC3E}">
        <p14:creationId xmlns:p14="http://schemas.microsoft.com/office/powerpoint/2010/main" val="592786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0" dirty="0">
                <a:ln>
                  <a:noFill/>
                </a:ln>
                <a:solidFill>
                  <a:srgbClr val="7030A0"/>
                </a:solidFill>
                <a:effectLst/>
                <a:latin typeface="Times New Roman"/>
                <a:ea typeface="+mn-ea"/>
                <a:cs typeface="+mn-cs"/>
              </a:rPr>
              <a:t>ΔΙΕΡΓΑΣΙΕΣ ΕΠΕΞΕΡΓΑΣΙΑΣ ΤΡΟΦΙΜΩΝ ΚΑΙ ΠΙΘΑΝΑ ΠΡΟΒΛΗΜΑΤΑ</a:t>
            </a:r>
            <a:r>
              <a:rPr lang="el-GR" sz="2800" b="0" dirty="0">
                <a:ln>
                  <a:noFill/>
                </a:ln>
                <a:solidFill>
                  <a:prstClr val="white"/>
                </a:solidFill>
                <a:effectLst/>
                <a:latin typeface="Times New Roman"/>
                <a:ea typeface="+mn-ea"/>
                <a:cs typeface="+mn-cs"/>
              </a:rPr>
              <a:t/>
            </a:r>
            <a:br>
              <a:rPr lang="el-GR" sz="2800" b="0" dirty="0">
                <a:ln>
                  <a:noFill/>
                </a:ln>
                <a:solidFill>
                  <a:prstClr val="white"/>
                </a:solidFill>
                <a:effectLst/>
                <a:latin typeface="Times New Roman"/>
                <a:ea typeface="+mn-ea"/>
                <a:cs typeface="+mn-cs"/>
              </a:rPr>
            </a:br>
            <a:endParaRPr lang="el-GR" dirty="0"/>
          </a:p>
        </p:txBody>
      </p:sp>
      <p:sp>
        <p:nvSpPr>
          <p:cNvPr id="3" name="Θέση περιεχομένου 2"/>
          <p:cNvSpPr>
            <a:spLocks noGrp="1"/>
          </p:cNvSpPr>
          <p:nvPr>
            <p:ph idx="1"/>
          </p:nvPr>
        </p:nvSpPr>
        <p:spPr/>
        <p:txBody>
          <a:bodyPr>
            <a:normAutofit fontScale="85000" lnSpcReduction="10000"/>
          </a:bodyPr>
          <a:lstStyle/>
          <a:p>
            <a:pPr>
              <a:lnSpc>
                <a:spcPct val="115000"/>
              </a:lnSpc>
              <a:spcAft>
                <a:spcPts val="1000"/>
              </a:spcAft>
            </a:pPr>
            <a:r>
              <a:rPr lang="el-GR" sz="3200" b="1" dirty="0">
                <a:ea typeface="Times New Roman"/>
                <a:cs typeface="Times New Roman"/>
              </a:rPr>
              <a:t>3. Προληπτικά μέτρα για τη μόλυνση και τους μικροοργανισμούς</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ea typeface="Times New Roman"/>
                <a:cs typeface="Times New Roman"/>
              </a:rPr>
              <a:t>Αυστηροί κανόνες υγιεινής</a:t>
            </a:r>
            <a:r>
              <a:rPr lang="el-GR" dirty="0">
                <a:ea typeface="Times New Roman"/>
                <a:cs typeface="Times New Roman"/>
              </a:rPr>
              <a:t>: Η τήρηση αυστηρών προτύπων υγιεινής στις διαδικασίες παραγωγής, επεξεργασίας και αποθήκευσης των τροφίμων (π.χ. θερμοκρασία, καθαρισμός εξοπλισμού, προσωπική υγιεινή των εργαζομένων).</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ea typeface="Times New Roman"/>
                <a:cs typeface="Times New Roman"/>
              </a:rPr>
              <a:t>Απολύμανση και σωστή συντήρηση</a:t>
            </a:r>
            <a:r>
              <a:rPr lang="el-GR" dirty="0">
                <a:ea typeface="Times New Roman"/>
                <a:cs typeface="Times New Roman"/>
              </a:rPr>
              <a:t>: Χρήση απολυμαντικών και διασφάλιση των σωστών συνθηκών αποθήκευσης για να αποφευχθεί η ανάπτυξη παθογόνων μικροοργανισμών (π.χ. βακτήρια, ιούς, μύκητες).</a:t>
            </a:r>
            <a:endParaRPr lang="el-GR" sz="2400" dirty="0">
              <a:latin typeface="Calibri"/>
              <a:ea typeface="Calibri"/>
              <a:cs typeface="Times New Roman"/>
            </a:endParaRPr>
          </a:p>
          <a:p>
            <a:endParaRPr lang="el-GR" dirty="0"/>
          </a:p>
        </p:txBody>
      </p:sp>
    </p:spTree>
    <p:extLst>
      <p:ext uri="{BB962C8B-B14F-4D97-AF65-F5344CB8AC3E}">
        <p14:creationId xmlns:p14="http://schemas.microsoft.com/office/powerpoint/2010/main" val="420393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0" dirty="0">
                <a:ln>
                  <a:noFill/>
                </a:ln>
                <a:solidFill>
                  <a:srgbClr val="7030A0"/>
                </a:solidFill>
                <a:effectLst/>
                <a:latin typeface="Times New Roman"/>
                <a:ea typeface="+mn-ea"/>
                <a:cs typeface="+mn-cs"/>
              </a:rPr>
              <a:t>ΔΙΕΡΓΑΣΙΕΣ ΕΠΕΞΕΡΓΑΣΙΑΣ ΤΡΟΦΙΜΩΝ ΚΑΙ ΠΙΘΑΝΑ ΠΡΟΒΛΗΜΑΤΑ</a:t>
            </a:r>
            <a:r>
              <a:rPr lang="el-GR" sz="2800" b="0" dirty="0">
                <a:ln>
                  <a:noFill/>
                </a:ln>
                <a:solidFill>
                  <a:prstClr val="white"/>
                </a:solidFill>
                <a:effectLst/>
                <a:latin typeface="Times New Roman"/>
                <a:ea typeface="+mn-ea"/>
                <a:cs typeface="+mn-cs"/>
              </a:rPr>
              <a:t/>
            </a:r>
            <a:br>
              <a:rPr lang="el-GR" sz="2800" b="0" dirty="0">
                <a:ln>
                  <a:noFill/>
                </a:ln>
                <a:solidFill>
                  <a:prstClr val="white"/>
                </a:solidFill>
                <a:effectLst/>
                <a:latin typeface="Times New Roman"/>
                <a:ea typeface="+mn-ea"/>
                <a:cs typeface="+mn-cs"/>
              </a:rPr>
            </a:br>
            <a:endParaRPr lang="el-GR" dirty="0"/>
          </a:p>
        </p:txBody>
      </p:sp>
      <p:sp>
        <p:nvSpPr>
          <p:cNvPr id="3" name="Θέση περιεχομένου 2"/>
          <p:cNvSpPr>
            <a:spLocks noGrp="1"/>
          </p:cNvSpPr>
          <p:nvPr>
            <p:ph idx="1"/>
          </p:nvPr>
        </p:nvSpPr>
        <p:spPr/>
        <p:txBody>
          <a:bodyPr>
            <a:normAutofit fontScale="92500" lnSpcReduction="20000"/>
          </a:bodyPr>
          <a:lstStyle/>
          <a:p>
            <a:pPr>
              <a:lnSpc>
                <a:spcPct val="115000"/>
              </a:lnSpc>
              <a:spcAft>
                <a:spcPts val="1000"/>
              </a:spcAft>
            </a:pPr>
            <a:r>
              <a:rPr lang="el-GR" sz="3200" b="1" dirty="0">
                <a:ea typeface="Times New Roman"/>
                <a:cs typeface="Times New Roman"/>
              </a:rPr>
              <a:t>4. Αντιμετώπιση αλλεργιών και ευαισθησιών</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ea typeface="Times New Roman"/>
                <a:cs typeface="Times New Roman"/>
              </a:rPr>
              <a:t>Καλή πληροφόρηση για τα συστατικά</a:t>
            </a:r>
            <a:r>
              <a:rPr lang="el-GR" dirty="0">
                <a:ea typeface="Times New Roman"/>
                <a:cs typeface="Times New Roman"/>
              </a:rPr>
              <a:t>: Ενημέρωση των καταναλωτών σχετικά με τα αλλεργιογόνα που περιέχουν τα προϊόντα μέσω ξεκάθαρων και ευανάγνωστων ετικετών.</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ea typeface="Times New Roman"/>
                <a:cs typeface="Times New Roman"/>
              </a:rPr>
              <a:t>Αποφυγή διασταυρούμενης μόλυνσης</a:t>
            </a:r>
            <a:r>
              <a:rPr lang="el-GR" dirty="0">
                <a:ea typeface="Times New Roman"/>
                <a:cs typeface="Times New Roman"/>
              </a:rPr>
              <a:t>: Εφαρμογή μέτρων για την αποφυγή της διασταυρούμενης μόλυνσης αλλεργιογόνων στα τρόφιμα κατά τη διάρκεια της επεξεργασίας (π.χ. διαφορετικοί εξοπλισμοί για αλλεργιογόνα προϊόντα).</a:t>
            </a:r>
            <a:endParaRPr lang="el-GR" sz="2400" dirty="0">
              <a:latin typeface="Calibri"/>
              <a:ea typeface="Calibri"/>
              <a:cs typeface="Times New Roman"/>
            </a:endParaRPr>
          </a:p>
          <a:p>
            <a:endParaRPr lang="el-GR" dirty="0"/>
          </a:p>
        </p:txBody>
      </p:sp>
    </p:spTree>
    <p:extLst>
      <p:ext uri="{BB962C8B-B14F-4D97-AF65-F5344CB8AC3E}">
        <p14:creationId xmlns:p14="http://schemas.microsoft.com/office/powerpoint/2010/main" val="2244791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0" dirty="0">
                <a:ln>
                  <a:noFill/>
                </a:ln>
                <a:solidFill>
                  <a:srgbClr val="7030A0"/>
                </a:solidFill>
                <a:effectLst/>
                <a:latin typeface="Times New Roman"/>
                <a:ea typeface="+mn-ea"/>
                <a:cs typeface="+mn-cs"/>
              </a:rPr>
              <a:t>ΔΙΕΡΓΑΣΙΕΣ ΕΠΕΞΕΡΓΑΣΙΑΣ ΤΡΟΦΙΜΩΝ ΚΑΙ ΠΙΘΑΝΑ ΠΡΟΒΛΗΜΑΤΑ</a:t>
            </a:r>
            <a:r>
              <a:rPr lang="el-GR" sz="2800" b="0" dirty="0">
                <a:ln>
                  <a:noFill/>
                </a:ln>
                <a:solidFill>
                  <a:prstClr val="white"/>
                </a:solidFill>
                <a:effectLst/>
                <a:latin typeface="Times New Roman"/>
                <a:ea typeface="+mn-ea"/>
                <a:cs typeface="+mn-cs"/>
              </a:rPr>
              <a:t/>
            </a:r>
            <a:br>
              <a:rPr lang="el-GR" sz="2800" b="0" dirty="0">
                <a:ln>
                  <a:noFill/>
                </a:ln>
                <a:solidFill>
                  <a:prstClr val="white"/>
                </a:solidFill>
                <a:effectLst/>
                <a:latin typeface="Times New Roman"/>
                <a:ea typeface="+mn-ea"/>
                <a:cs typeface="+mn-cs"/>
              </a:rPr>
            </a:br>
            <a:endParaRPr lang="el-GR" dirty="0"/>
          </a:p>
        </p:txBody>
      </p:sp>
      <p:sp>
        <p:nvSpPr>
          <p:cNvPr id="3" name="Θέση περιεχομένου 2"/>
          <p:cNvSpPr>
            <a:spLocks noGrp="1"/>
          </p:cNvSpPr>
          <p:nvPr>
            <p:ph idx="1"/>
          </p:nvPr>
        </p:nvSpPr>
        <p:spPr/>
        <p:txBody>
          <a:bodyPr>
            <a:normAutofit fontScale="85000" lnSpcReduction="10000"/>
          </a:bodyPr>
          <a:lstStyle/>
          <a:p>
            <a:pPr>
              <a:lnSpc>
                <a:spcPct val="115000"/>
              </a:lnSpc>
              <a:spcAft>
                <a:spcPts val="1000"/>
              </a:spcAft>
            </a:pPr>
            <a:r>
              <a:rPr lang="el-GR" sz="3200" b="1" dirty="0">
                <a:ea typeface="Times New Roman"/>
                <a:cs typeface="Times New Roman"/>
              </a:rPr>
              <a:t>5. Περιβαλλοντική υπευθυνότητα και βιωσιμότητα</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ea typeface="Times New Roman"/>
                <a:cs typeface="Times New Roman"/>
              </a:rPr>
              <a:t>Ενίσχυση βιώσιμων μεθόδων παραγωγής</a:t>
            </a:r>
            <a:r>
              <a:rPr lang="el-GR" dirty="0">
                <a:ea typeface="Times New Roman"/>
                <a:cs typeface="Times New Roman"/>
              </a:rPr>
              <a:t>: Εφαρμογή τεχνικών παραγωγής τροφίμων που μειώνουν την ενεργειακή κατανάλωση και τα απόβλητα, όπως η ανακύκλωση, η χρήση ανανεώσιμων πηγών ενέργειας και η βελτιστοποίηση της παραγωγικής διαδικασίας.</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ea typeface="Times New Roman"/>
                <a:cs typeface="Times New Roman"/>
              </a:rPr>
              <a:t>Ανακύκλωση και μείωση αποβλήτων</a:t>
            </a:r>
            <a:r>
              <a:rPr lang="el-GR" dirty="0">
                <a:ea typeface="Times New Roman"/>
                <a:cs typeface="Times New Roman"/>
              </a:rPr>
              <a:t>: Εφαρμογή στρατηγικών για την ανακύκλωση των συσκευασιών και τη μείωση των τροφίμων που καταλήγουν στους χώρους απόρριψης.</a:t>
            </a:r>
            <a:endParaRPr lang="el-GR" sz="2400" dirty="0">
              <a:latin typeface="Calibri"/>
              <a:ea typeface="Calibri"/>
              <a:cs typeface="Times New Roman"/>
            </a:endParaRPr>
          </a:p>
          <a:p>
            <a:endParaRPr lang="el-GR" dirty="0"/>
          </a:p>
        </p:txBody>
      </p:sp>
    </p:spTree>
    <p:extLst>
      <p:ext uri="{BB962C8B-B14F-4D97-AF65-F5344CB8AC3E}">
        <p14:creationId xmlns:p14="http://schemas.microsoft.com/office/powerpoint/2010/main" val="2649088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0" dirty="0">
                <a:ln>
                  <a:noFill/>
                </a:ln>
                <a:solidFill>
                  <a:srgbClr val="7030A0"/>
                </a:solidFill>
                <a:effectLst/>
                <a:latin typeface="Times New Roman"/>
                <a:ea typeface="+mn-ea"/>
                <a:cs typeface="+mn-cs"/>
              </a:rPr>
              <a:t>ΔΙΕΡΓΑΣΙΕΣ ΕΠΕΞΕΡΓΑΣΙΑΣ ΤΡΟΦΙΜΩΝ ΚΑΙ ΠΙΘΑΝΑ ΠΡΟΒΛΗΜΑΤΑ</a:t>
            </a:r>
            <a:r>
              <a:rPr lang="el-GR" sz="2800" b="0" dirty="0">
                <a:ln>
                  <a:noFill/>
                </a:ln>
                <a:solidFill>
                  <a:prstClr val="white"/>
                </a:solidFill>
                <a:effectLst/>
                <a:latin typeface="Times New Roman"/>
                <a:ea typeface="+mn-ea"/>
                <a:cs typeface="+mn-cs"/>
              </a:rPr>
              <a:t/>
            </a:r>
            <a:br>
              <a:rPr lang="el-GR" sz="2800" b="0" dirty="0">
                <a:ln>
                  <a:noFill/>
                </a:ln>
                <a:solidFill>
                  <a:prstClr val="white"/>
                </a:solidFill>
                <a:effectLst/>
                <a:latin typeface="Times New Roman"/>
                <a:ea typeface="+mn-ea"/>
                <a:cs typeface="+mn-cs"/>
              </a:rPr>
            </a:br>
            <a:endParaRPr lang="el-GR" dirty="0"/>
          </a:p>
        </p:txBody>
      </p:sp>
      <p:sp>
        <p:nvSpPr>
          <p:cNvPr id="3" name="Θέση περιεχομένου 2"/>
          <p:cNvSpPr>
            <a:spLocks noGrp="1"/>
          </p:cNvSpPr>
          <p:nvPr>
            <p:ph idx="1"/>
          </p:nvPr>
        </p:nvSpPr>
        <p:spPr/>
        <p:txBody>
          <a:bodyPr>
            <a:normAutofit fontScale="92500" lnSpcReduction="10000"/>
          </a:bodyPr>
          <a:lstStyle/>
          <a:p>
            <a:pPr>
              <a:lnSpc>
                <a:spcPct val="115000"/>
              </a:lnSpc>
              <a:spcAft>
                <a:spcPts val="1000"/>
              </a:spcAft>
            </a:pPr>
            <a:r>
              <a:rPr lang="el-GR" sz="3200" b="1" dirty="0">
                <a:ea typeface="Times New Roman"/>
                <a:cs typeface="Times New Roman"/>
              </a:rPr>
              <a:t>6. Εκπαίδευση καταναλωτών και παραγωγών</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ea typeface="Times New Roman"/>
                <a:cs typeface="Times New Roman"/>
              </a:rPr>
              <a:t>Εκπαίδευση για υγιεινές διατροφικές συνήθειες</a:t>
            </a:r>
            <a:r>
              <a:rPr lang="el-GR" dirty="0">
                <a:ea typeface="Times New Roman"/>
                <a:cs typeface="Times New Roman"/>
              </a:rPr>
              <a:t>: Ενημέρωση του κοινού για τη σημασία της υγιεινής διατροφής, της ποικιλίας και της ισορροπίας στα τρόφιμα.</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ea typeface="Times New Roman"/>
                <a:cs typeface="Times New Roman"/>
              </a:rPr>
              <a:t>Συνεργασία με παραγωγούς</a:t>
            </a:r>
            <a:r>
              <a:rPr lang="el-GR" dirty="0">
                <a:ea typeface="Times New Roman"/>
                <a:cs typeface="Times New Roman"/>
              </a:rPr>
              <a:t>: Συνεργασία με τους παραγωγούς για την εφαρμογή πιο υγιεινών και βιώσιμων μεθόδων παραγωγής τροφίμων, μειώνοντας τις αρνητικές επιπτώσεις στη δημόσια υγεία και το περιβάλλον.</a:t>
            </a:r>
            <a:endParaRPr lang="el-GR" sz="2400" dirty="0">
              <a:latin typeface="Calibri"/>
              <a:ea typeface="Calibri"/>
              <a:cs typeface="Times New Roman"/>
            </a:endParaRPr>
          </a:p>
          <a:p>
            <a:endParaRPr lang="el-GR" dirty="0"/>
          </a:p>
        </p:txBody>
      </p:sp>
    </p:spTree>
    <p:extLst>
      <p:ext uri="{BB962C8B-B14F-4D97-AF65-F5344CB8AC3E}">
        <p14:creationId xmlns:p14="http://schemas.microsoft.com/office/powerpoint/2010/main" val="2580414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0" dirty="0">
                <a:ln>
                  <a:noFill/>
                </a:ln>
                <a:solidFill>
                  <a:srgbClr val="7030A0"/>
                </a:solidFill>
                <a:effectLst/>
                <a:latin typeface="Times New Roman"/>
                <a:ea typeface="+mn-ea"/>
                <a:cs typeface="+mn-cs"/>
              </a:rPr>
              <a:t>ΔΙΕΡΓΑΣΙΕΣ ΕΠΕΞΕΡΓΑΣΙΑΣ ΤΡΟΦΙΜΩΝ ΚΑΙ ΠΙΘΑΝΑ ΠΡΟΒΛΗΜΑΤΑ</a:t>
            </a:r>
            <a:r>
              <a:rPr lang="el-GR" sz="2800" b="0" dirty="0">
                <a:ln>
                  <a:noFill/>
                </a:ln>
                <a:solidFill>
                  <a:prstClr val="white"/>
                </a:solidFill>
                <a:effectLst/>
                <a:latin typeface="Times New Roman"/>
                <a:ea typeface="+mn-ea"/>
                <a:cs typeface="+mn-cs"/>
              </a:rPr>
              <a:t/>
            </a:r>
            <a:br>
              <a:rPr lang="el-GR" sz="2800" b="0" dirty="0">
                <a:ln>
                  <a:noFill/>
                </a:ln>
                <a:solidFill>
                  <a:prstClr val="white"/>
                </a:solidFill>
                <a:effectLst/>
                <a:latin typeface="Times New Roman"/>
                <a:ea typeface="+mn-ea"/>
                <a:cs typeface="+mn-cs"/>
              </a:rPr>
            </a:br>
            <a:endParaRPr lang="el-GR" dirty="0"/>
          </a:p>
        </p:txBody>
      </p:sp>
      <p:sp>
        <p:nvSpPr>
          <p:cNvPr id="3" name="Θέση περιεχομένου 2"/>
          <p:cNvSpPr>
            <a:spLocks noGrp="1"/>
          </p:cNvSpPr>
          <p:nvPr>
            <p:ph idx="1"/>
          </p:nvPr>
        </p:nvSpPr>
        <p:spPr/>
        <p:txBody>
          <a:bodyPr>
            <a:normAutofit fontScale="85000" lnSpcReduction="10000"/>
          </a:bodyPr>
          <a:lstStyle/>
          <a:p>
            <a:pPr>
              <a:lnSpc>
                <a:spcPct val="115000"/>
              </a:lnSpc>
              <a:spcAft>
                <a:spcPts val="1000"/>
              </a:spcAft>
            </a:pPr>
            <a:r>
              <a:rPr lang="el-GR" sz="3200" b="1" dirty="0">
                <a:ea typeface="Times New Roman"/>
                <a:cs typeface="Times New Roman"/>
              </a:rPr>
              <a:t>7. Μείωση της κατανάλωσης επεξεργασμένων τροφίμων</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ea typeface="Times New Roman"/>
                <a:cs typeface="Times New Roman"/>
              </a:rPr>
              <a:t>Προώθηση φυσικών τροφίμων</a:t>
            </a:r>
            <a:r>
              <a:rPr lang="el-GR" dirty="0">
                <a:ea typeface="Times New Roman"/>
                <a:cs typeface="Times New Roman"/>
              </a:rPr>
              <a:t>: Ενίσχυση της κατανάλωσης φρέσκων, τοπικών και βιολογικών τροφίμων, που είναι λιγότερο επεξεργασμένα και συνήθως πιο υγιεινά.</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ea typeface="Times New Roman"/>
                <a:cs typeface="Times New Roman"/>
              </a:rPr>
              <a:t>Διατροφική ισορροπία</a:t>
            </a:r>
            <a:r>
              <a:rPr lang="el-GR" dirty="0">
                <a:ea typeface="Times New Roman"/>
                <a:cs typeface="Times New Roman"/>
              </a:rPr>
              <a:t>: Προώθηση μιας ισχυρής διατροφικής εκπαίδευσης που ενθαρρύνει τη μέτρια κατανάλωση επεξεργασμένων τροφίμων και την προτίμηση σε υγιεινές τροφές, όπως φρούτα, λαχανικά, πλήρη δημητριακά και άπαχα πρωτεΐνη.</a:t>
            </a:r>
            <a:endParaRPr lang="el-GR" sz="2400" dirty="0">
              <a:latin typeface="Calibri"/>
              <a:ea typeface="Calibri"/>
              <a:cs typeface="Times New Roman"/>
            </a:endParaRPr>
          </a:p>
          <a:p>
            <a:endParaRPr lang="el-GR" dirty="0"/>
          </a:p>
        </p:txBody>
      </p:sp>
    </p:spTree>
    <p:extLst>
      <p:ext uri="{BB962C8B-B14F-4D97-AF65-F5344CB8AC3E}">
        <p14:creationId xmlns:p14="http://schemas.microsoft.com/office/powerpoint/2010/main" val="3484167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0" dirty="0">
                <a:ln>
                  <a:noFill/>
                </a:ln>
                <a:solidFill>
                  <a:srgbClr val="7030A0"/>
                </a:solidFill>
                <a:effectLst/>
                <a:latin typeface="Times New Roman"/>
                <a:ea typeface="+mn-ea"/>
                <a:cs typeface="+mn-cs"/>
              </a:rPr>
              <a:t>ΔΙΕΡΓΑΣΙΕΣ ΕΠΕΞΕΡΓΑΣΙΑΣ ΤΡΟΦΙΜΩΝ ΚΑΙ ΠΙΘΑΝΑ ΠΡΟΒΛΗΜΑΤΑ</a:t>
            </a:r>
            <a:r>
              <a:rPr lang="el-GR" sz="2800" b="0" dirty="0">
                <a:ln>
                  <a:noFill/>
                </a:ln>
                <a:solidFill>
                  <a:prstClr val="white"/>
                </a:solidFill>
                <a:effectLst/>
                <a:latin typeface="Times New Roman"/>
                <a:ea typeface="+mn-ea"/>
                <a:cs typeface="+mn-cs"/>
              </a:rPr>
              <a:t/>
            </a:r>
            <a:br>
              <a:rPr lang="el-GR" sz="2800" b="0" dirty="0">
                <a:ln>
                  <a:noFill/>
                </a:ln>
                <a:solidFill>
                  <a:prstClr val="white"/>
                </a:solidFill>
                <a:effectLst/>
                <a:latin typeface="Times New Roman"/>
                <a:ea typeface="+mn-ea"/>
                <a:cs typeface="+mn-cs"/>
              </a:rPr>
            </a:br>
            <a:endParaRPr lang="el-GR" dirty="0"/>
          </a:p>
        </p:txBody>
      </p:sp>
      <p:sp>
        <p:nvSpPr>
          <p:cNvPr id="3" name="Θέση περιεχομένου 2"/>
          <p:cNvSpPr>
            <a:spLocks noGrp="1"/>
          </p:cNvSpPr>
          <p:nvPr>
            <p:ph idx="1"/>
          </p:nvPr>
        </p:nvSpPr>
        <p:spPr/>
        <p:txBody>
          <a:bodyPr>
            <a:normAutofit fontScale="92500" lnSpcReduction="10000"/>
          </a:bodyPr>
          <a:lstStyle/>
          <a:p>
            <a:pPr>
              <a:lnSpc>
                <a:spcPct val="115000"/>
              </a:lnSpc>
              <a:spcAft>
                <a:spcPts val="1000"/>
              </a:spcAft>
            </a:pPr>
            <a:r>
              <a:rPr lang="el-GR" sz="3200" b="1" dirty="0">
                <a:ea typeface="Times New Roman"/>
                <a:cs typeface="Times New Roman"/>
              </a:rPr>
              <a:t>8. Στρατηγικές για τη μείωση των διατροφικών ανισοτήτων</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ea typeface="Times New Roman"/>
                <a:cs typeface="Times New Roman"/>
              </a:rPr>
              <a:t>Πρόσβαση σε υγιεινά τρόφιμα</a:t>
            </a:r>
            <a:r>
              <a:rPr lang="el-GR" dirty="0">
                <a:ea typeface="Times New Roman"/>
                <a:cs typeface="Times New Roman"/>
              </a:rPr>
              <a:t>: Δημιουργία πολιτικών που διασφαλίζουν ότι όλοι οι πληθυσμοί, ανεξαρτήτως κοινωνικοοικονομικής κατάστασης, έχουν πρόσβαση σε υγιεινά και προσιτά τρόφιμα.</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ea typeface="Times New Roman"/>
                <a:cs typeface="Times New Roman"/>
              </a:rPr>
              <a:t>Επιχορηγήσεις για υγιεινές επιλογές</a:t>
            </a:r>
            <a:r>
              <a:rPr lang="el-GR" dirty="0">
                <a:ea typeface="Times New Roman"/>
                <a:cs typeface="Times New Roman"/>
              </a:rPr>
              <a:t>: Παροχή κινήτρων για την κατανάλωση τοπικών και βιολογικών προϊόντων μέσω επιδοτήσεων ή φορολογικών ελαφρύνσεων.</a:t>
            </a:r>
            <a:endParaRPr lang="el-GR" sz="2400" dirty="0">
              <a:latin typeface="Calibri"/>
              <a:ea typeface="Calibri"/>
              <a:cs typeface="Times New Roman"/>
            </a:endParaRPr>
          </a:p>
          <a:p>
            <a:endParaRPr lang="el-GR" dirty="0"/>
          </a:p>
        </p:txBody>
      </p:sp>
    </p:spTree>
    <p:extLst>
      <p:ext uri="{BB962C8B-B14F-4D97-AF65-F5344CB8AC3E}">
        <p14:creationId xmlns:p14="http://schemas.microsoft.com/office/powerpoint/2010/main" val="714579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0" dirty="0">
                <a:ln>
                  <a:noFill/>
                </a:ln>
                <a:solidFill>
                  <a:srgbClr val="7030A0"/>
                </a:solidFill>
                <a:effectLst/>
                <a:latin typeface="Times New Roman"/>
                <a:ea typeface="+mn-ea"/>
                <a:cs typeface="+mn-cs"/>
              </a:rPr>
              <a:t>ΔΙΕΡΓΑΣΙΕΣ ΕΠΕΞΕΡΓΑΣΙΑΣ ΤΡΟΦΙΜΩΝ ΚΑΙ ΠΙΘΑΝΑ ΠΡΟΒΛΗΜΑΤΑ</a:t>
            </a:r>
            <a:r>
              <a:rPr lang="el-GR" sz="2800" b="0" dirty="0">
                <a:ln>
                  <a:noFill/>
                </a:ln>
                <a:solidFill>
                  <a:prstClr val="white"/>
                </a:solidFill>
                <a:effectLst/>
                <a:latin typeface="Times New Roman"/>
                <a:ea typeface="+mn-ea"/>
                <a:cs typeface="+mn-cs"/>
              </a:rPr>
              <a:t/>
            </a:r>
            <a:br>
              <a:rPr lang="el-GR" sz="2800" b="0" dirty="0">
                <a:ln>
                  <a:noFill/>
                </a:ln>
                <a:solidFill>
                  <a:prstClr val="white"/>
                </a:solidFill>
                <a:effectLst/>
                <a:latin typeface="Times New Roman"/>
                <a:ea typeface="+mn-ea"/>
                <a:cs typeface="+mn-cs"/>
              </a:rPr>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a:ea typeface="Times New Roman"/>
                <a:cs typeface="Times New Roman"/>
              </a:rPr>
              <a:t>Η εφαρμογή αυτών των πρακτικών μπορεί να βοηθήσει στη βελτίωση της ποιότητας των τροφίμων, να μειώσει τα υγειονομικά προβλήματα και να προστατεύσει το περιβάλλον, προάγοντας ταυτόχρονα την ευημερία των καταναλωτών.</a:t>
            </a:r>
            <a:endParaRPr lang="el-GR" sz="2400">
              <a:latin typeface="Calibri"/>
              <a:ea typeface="Calibri"/>
              <a:cs typeface="Times New Roman"/>
            </a:endParaRPr>
          </a:p>
          <a:p>
            <a:endParaRPr lang="el-GR" dirty="0"/>
          </a:p>
        </p:txBody>
      </p:sp>
    </p:spTree>
    <p:extLst>
      <p:ext uri="{BB962C8B-B14F-4D97-AF65-F5344CB8AC3E}">
        <p14:creationId xmlns:p14="http://schemas.microsoft.com/office/powerpoint/2010/main" val="3636920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0" dirty="0">
                <a:ln>
                  <a:noFill/>
                </a:ln>
                <a:solidFill>
                  <a:srgbClr val="7030A0"/>
                </a:solidFill>
                <a:effectLst/>
                <a:latin typeface="Times New Roman"/>
                <a:ea typeface="+mn-ea"/>
                <a:cs typeface="+mn-cs"/>
              </a:rPr>
              <a:t>ΔΙΕΡΓΑΣΙΕΣ ΕΠΕΞΕΡΓΑΣΙΑΣ ΤΡΟΦΙΜΩΝ ΚΑΙ ΠΙΘΑΝΑ ΠΡΟΒΛΗΜΑΤΑ</a:t>
            </a:r>
            <a:r>
              <a:rPr lang="el-GR" sz="2800" b="0" dirty="0">
                <a:ln>
                  <a:noFill/>
                </a:ln>
                <a:solidFill>
                  <a:prstClr val="white"/>
                </a:solidFill>
                <a:effectLst/>
                <a:latin typeface="Times New Roman"/>
                <a:ea typeface="+mn-ea"/>
                <a:cs typeface="+mn-cs"/>
              </a:rPr>
              <a:t/>
            </a:r>
            <a:br>
              <a:rPr lang="el-GR" sz="2800" b="0" dirty="0">
                <a:ln>
                  <a:noFill/>
                </a:ln>
                <a:solidFill>
                  <a:prstClr val="white"/>
                </a:solidFill>
                <a:effectLst/>
                <a:latin typeface="Times New Roman"/>
                <a:ea typeface="+mn-ea"/>
                <a:cs typeface="+mn-cs"/>
              </a:rPr>
            </a:br>
            <a:endParaRPr lang="el-GR" dirty="0"/>
          </a:p>
        </p:txBody>
      </p:sp>
      <p:sp>
        <p:nvSpPr>
          <p:cNvPr id="3" name="Θέση περιεχομένου 2"/>
          <p:cNvSpPr>
            <a:spLocks noGrp="1"/>
          </p:cNvSpPr>
          <p:nvPr>
            <p:ph idx="1"/>
          </p:nvPr>
        </p:nvSpPr>
        <p:spPr/>
        <p:txBody>
          <a:bodyPr/>
          <a:lstStyle/>
          <a:p>
            <a:r>
              <a:rPr lang="el-GR" dirty="0">
                <a:ea typeface="Times New Roman"/>
              </a:rPr>
              <a:t>Οι διεργασίες επεξεργασίας τροφίμων μπορεί να δημιουργήσουν μια σειρά από προβλήματα που αφορούν τόσο την υγεία του καταναλωτή όσο και το περιβάλλον. Μερικά από τα κύρια προβλήματα που ενδεχομένως να προκύψουν από τις διεργασίες αυτές είναι:</a:t>
            </a:r>
          </a:p>
          <a:p>
            <a:endParaRPr lang="el-GR" dirty="0"/>
          </a:p>
        </p:txBody>
      </p:sp>
    </p:spTree>
    <p:extLst>
      <p:ext uri="{BB962C8B-B14F-4D97-AF65-F5344CB8AC3E}">
        <p14:creationId xmlns:p14="http://schemas.microsoft.com/office/powerpoint/2010/main" val="102577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0" dirty="0">
                <a:ln>
                  <a:noFill/>
                </a:ln>
                <a:solidFill>
                  <a:srgbClr val="7030A0"/>
                </a:solidFill>
                <a:effectLst/>
                <a:latin typeface="Times New Roman"/>
                <a:ea typeface="+mn-ea"/>
                <a:cs typeface="+mn-cs"/>
              </a:rPr>
              <a:t>ΔΙΕΡΓΑΣΙΕΣ ΕΠΕΞΕΡΓΑΣΙΑΣ ΤΡΟΦΙΜΩΝ ΚΑΙ ΠΙΘΑΝΑ ΠΡΟΒΛΗΜΑΤΑ</a:t>
            </a:r>
            <a:r>
              <a:rPr lang="el-GR" sz="2800" b="0" dirty="0">
                <a:ln>
                  <a:noFill/>
                </a:ln>
                <a:solidFill>
                  <a:prstClr val="white"/>
                </a:solidFill>
                <a:effectLst/>
                <a:latin typeface="Times New Roman"/>
                <a:ea typeface="+mn-ea"/>
                <a:cs typeface="+mn-cs"/>
              </a:rPr>
              <a:t/>
            </a:r>
            <a:br>
              <a:rPr lang="el-GR" sz="2800" b="0" dirty="0">
                <a:ln>
                  <a:noFill/>
                </a:ln>
                <a:solidFill>
                  <a:prstClr val="white"/>
                </a:solidFill>
                <a:effectLst/>
                <a:latin typeface="Times New Roman"/>
                <a:ea typeface="+mn-ea"/>
                <a:cs typeface="+mn-cs"/>
              </a:rPr>
            </a:br>
            <a:endParaRPr lang="el-GR" dirty="0"/>
          </a:p>
        </p:txBody>
      </p:sp>
      <p:sp>
        <p:nvSpPr>
          <p:cNvPr id="3" name="Θέση περιεχομένου 2"/>
          <p:cNvSpPr>
            <a:spLocks noGrp="1"/>
          </p:cNvSpPr>
          <p:nvPr>
            <p:ph idx="1"/>
          </p:nvPr>
        </p:nvSpPr>
        <p:spPr/>
        <p:txBody>
          <a:bodyPr/>
          <a:lstStyle/>
          <a:p>
            <a:pPr marL="342900" lvl="0" indent="-342900">
              <a:tabLst>
                <a:tab pos="457200" algn="l"/>
              </a:tabLst>
            </a:pPr>
            <a:r>
              <a:rPr lang="el-GR" b="1" dirty="0">
                <a:ea typeface="Times New Roman"/>
              </a:rPr>
              <a:t>Απώλεια θρεπτικών συστατικών</a:t>
            </a:r>
            <a:r>
              <a:rPr lang="el-GR" dirty="0">
                <a:ea typeface="Times New Roman"/>
              </a:rPr>
              <a:t>:</a:t>
            </a:r>
            <a:br>
              <a:rPr lang="el-GR" dirty="0">
                <a:ea typeface="Times New Roman"/>
              </a:rPr>
            </a:br>
            <a:r>
              <a:rPr lang="el-GR" dirty="0">
                <a:ea typeface="Times New Roman"/>
              </a:rPr>
              <a:t>Κατά τη διάρκεια της επεξεργασίας τροφίμων, ιδιαίτερα σε θερμοκρασίες υψηλές ή με τη χρήση χημικών ουσιών, ενδέχεται να παρατηρηθεί απώλεια βιταμινών, μετάλλων και άλλων θρεπτικών συστατικών. Η υπερβολική επεξεργασία μπορεί να καταστήσει τα τρόφιμα λιγότερο θρεπτικά.</a:t>
            </a:r>
          </a:p>
          <a:p>
            <a:endParaRPr lang="el-GR" dirty="0"/>
          </a:p>
        </p:txBody>
      </p:sp>
    </p:spTree>
    <p:extLst>
      <p:ext uri="{BB962C8B-B14F-4D97-AF65-F5344CB8AC3E}">
        <p14:creationId xmlns:p14="http://schemas.microsoft.com/office/powerpoint/2010/main" val="3581269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0" dirty="0">
                <a:ln>
                  <a:noFill/>
                </a:ln>
                <a:solidFill>
                  <a:srgbClr val="7030A0"/>
                </a:solidFill>
                <a:effectLst/>
                <a:latin typeface="Times New Roman"/>
                <a:ea typeface="+mn-ea"/>
                <a:cs typeface="+mn-cs"/>
              </a:rPr>
              <a:t>ΔΙΕΡΓΑΣΙΕΣ ΕΠΕΞΕΡΓΑΣΙΑΣ ΤΡΟΦΙΜΩΝ ΚΑΙ ΠΙΘΑΝΑ ΠΡΟΒΛΗΜΑΤΑ</a:t>
            </a:r>
            <a:r>
              <a:rPr lang="el-GR" sz="2800" b="0" dirty="0">
                <a:ln>
                  <a:noFill/>
                </a:ln>
                <a:solidFill>
                  <a:prstClr val="white"/>
                </a:solidFill>
                <a:effectLst/>
                <a:latin typeface="Times New Roman"/>
                <a:ea typeface="+mn-ea"/>
                <a:cs typeface="+mn-cs"/>
              </a:rPr>
              <a:t/>
            </a:r>
            <a:br>
              <a:rPr lang="el-GR" sz="2800" b="0" dirty="0">
                <a:ln>
                  <a:noFill/>
                </a:ln>
                <a:solidFill>
                  <a:prstClr val="white"/>
                </a:solidFill>
                <a:effectLst/>
                <a:latin typeface="Times New Roman"/>
                <a:ea typeface="+mn-ea"/>
                <a:cs typeface="+mn-cs"/>
              </a:rPr>
            </a:br>
            <a:endParaRPr lang="el-GR" dirty="0"/>
          </a:p>
        </p:txBody>
      </p:sp>
      <p:sp>
        <p:nvSpPr>
          <p:cNvPr id="3" name="Θέση περιεχομένου 2"/>
          <p:cNvSpPr>
            <a:spLocks noGrp="1"/>
          </p:cNvSpPr>
          <p:nvPr>
            <p:ph idx="1"/>
          </p:nvPr>
        </p:nvSpPr>
        <p:spPr/>
        <p:txBody>
          <a:bodyPr/>
          <a:lstStyle/>
          <a:p>
            <a:pPr marL="342900" lvl="0" indent="-342900">
              <a:tabLst>
                <a:tab pos="457200" algn="l"/>
              </a:tabLst>
            </a:pPr>
            <a:r>
              <a:rPr lang="el-GR" b="1" dirty="0">
                <a:ea typeface="Times New Roman"/>
              </a:rPr>
              <a:t>Χημικές ουσίες και πρόσθετα</a:t>
            </a:r>
            <a:r>
              <a:rPr lang="el-GR" dirty="0">
                <a:ea typeface="Times New Roman"/>
              </a:rPr>
              <a:t>:</a:t>
            </a:r>
            <a:br>
              <a:rPr lang="el-GR" dirty="0">
                <a:ea typeface="Times New Roman"/>
              </a:rPr>
            </a:br>
            <a:r>
              <a:rPr lang="el-GR" dirty="0">
                <a:ea typeface="Times New Roman"/>
              </a:rPr>
              <a:t>Η προσθήκη συντηρητικών, χρωστικών και άλλων χημικών συστατικών για την βελτίωση της εμφάνισης, της γεύσης ή της διάρκειας ζωής των τροφίμων μπορεί να προκαλέσει ανεπιθύμητες ενέργειες στην υγεία, όπως αλλεργικές αντιδράσεις ή άλλες βλαβερές συνέπειες από τη συσσώρευση τους στον οργανισμό.</a:t>
            </a:r>
          </a:p>
          <a:p>
            <a:endParaRPr lang="el-GR" dirty="0"/>
          </a:p>
        </p:txBody>
      </p:sp>
    </p:spTree>
    <p:extLst>
      <p:ext uri="{BB962C8B-B14F-4D97-AF65-F5344CB8AC3E}">
        <p14:creationId xmlns:p14="http://schemas.microsoft.com/office/powerpoint/2010/main" val="2212452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0" dirty="0">
                <a:ln>
                  <a:noFill/>
                </a:ln>
                <a:solidFill>
                  <a:srgbClr val="7030A0"/>
                </a:solidFill>
                <a:effectLst/>
                <a:latin typeface="Times New Roman"/>
                <a:ea typeface="+mn-ea"/>
                <a:cs typeface="+mn-cs"/>
              </a:rPr>
              <a:t>ΔΙΕΡΓΑΣΙΕΣ ΕΠΕΞΕΡΓΑΣΙΑΣ ΤΡΟΦΙΜΩΝ ΚΑΙ ΠΙΘΑΝΑ ΠΡΟΒΛΗΜΑΤΑ</a:t>
            </a:r>
            <a:r>
              <a:rPr lang="el-GR" sz="2800" b="0" dirty="0">
                <a:ln>
                  <a:noFill/>
                </a:ln>
                <a:solidFill>
                  <a:prstClr val="white"/>
                </a:solidFill>
                <a:effectLst/>
                <a:latin typeface="Times New Roman"/>
                <a:ea typeface="+mn-ea"/>
                <a:cs typeface="+mn-cs"/>
              </a:rPr>
              <a:t/>
            </a:r>
            <a:br>
              <a:rPr lang="el-GR" sz="2800" b="0" dirty="0">
                <a:ln>
                  <a:noFill/>
                </a:ln>
                <a:solidFill>
                  <a:prstClr val="white"/>
                </a:solidFill>
                <a:effectLst/>
                <a:latin typeface="Times New Roman"/>
                <a:ea typeface="+mn-ea"/>
                <a:cs typeface="+mn-cs"/>
              </a:rPr>
            </a:br>
            <a:endParaRPr lang="el-GR" dirty="0"/>
          </a:p>
        </p:txBody>
      </p:sp>
      <p:sp>
        <p:nvSpPr>
          <p:cNvPr id="3" name="Θέση περιεχομένου 2"/>
          <p:cNvSpPr>
            <a:spLocks noGrp="1"/>
          </p:cNvSpPr>
          <p:nvPr>
            <p:ph idx="1"/>
          </p:nvPr>
        </p:nvSpPr>
        <p:spPr/>
        <p:txBody>
          <a:bodyPr/>
          <a:lstStyle/>
          <a:p>
            <a:pPr marL="342900" lvl="0" indent="-342900">
              <a:tabLst>
                <a:tab pos="457200" algn="l"/>
              </a:tabLst>
            </a:pPr>
            <a:r>
              <a:rPr lang="el-GR" b="1" dirty="0">
                <a:ea typeface="Times New Roman"/>
              </a:rPr>
              <a:t>Μόλυνση και μικροοργανισμοί</a:t>
            </a:r>
            <a:r>
              <a:rPr lang="el-GR" dirty="0">
                <a:ea typeface="Times New Roman"/>
              </a:rPr>
              <a:t>:</a:t>
            </a:r>
            <a:br>
              <a:rPr lang="el-GR" dirty="0">
                <a:ea typeface="Times New Roman"/>
              </a:rPr>
            </a:br>
            <a:r>
              <a:rPr lang="el-GR" dirty="0">
                <a:ea typeface="Times New Roman"/>
              </a:rPr>
              <a:t>Κατά τη διάρκεια της επεξεργασίας, αν δεν τηρηθούν οι σωστοί κανόνες υγιεινής, μπορεί να μολυνθούν τα τρόφιμα από παθογόνους μικροοργανισμούς (π.χ. βακτήρια, μύκητες), με συνέπεια τροφικές δηλητηριάσεις και ασθένειες.</a:t>
            </a:r>
          </a:p>
          <a:p>
            <a:endParaRPr lang="el-GR" dirty="0"/>
          </a:p>
        </p:txBody>
      </p:sp>
    </p:spTree>
    <p:extLst>
      <p:ext uri="{BB962C8B-B14F-4D97-AF65-F5344CB8AC3E}">
        <p14:creationId xmlns:p14="http://schemas.microsoft.com/office/powerpoint/2010/main" val="3987431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0" dirty="0">
                <a:ln>
                  <a:noFill/>
                </a:ln>
                <a:solidFill>
                  <a:srgbClr val="7030A0"/>
                </a:solidFill>
                <a:effectLst/>
                <a:latin typeface="Times New Roman"/>
                <a:ea typeface="+mn-ea"/>
                <a:cs typeface="+mn-cs"/>
              </a:rPr>
              <a:t>ΔΙΕΡΓΑΣΙΕΣ ΕΠΕΞΕΡΓΑΣΙΑΣ ΤΡΟΦΙΜΩΝ ΚΑΙ ΠΙΘΑΝΑ ΠΡΟΒΛΗΜΑΤΑ</a:t>
            </a:r>
            <a:r>
              <a:rPr lang="el-GR" sz="2800" b="0" dirty="0">
                <a:ln>
                  <a:noFill/>
                </a:ln>
                <a:solidFill>
                  <a:prstClr val="white"/>
                </a:solidFill>
                <a:effectLst/>
                <a:latin typeface="Times New Roman"/>
                <a:ea typeface="+mn-ea"/>
                <a:cs typeface="+mn-cs"/>
              </a:rPr>
              <a:t/>
            </a:r>
            <a:br>
              <a:rPr lang="el-GR" sz="2800" b="0" dirty="0">
                <a:ln>
                  <a:noFill/>
                </a:ln>
                <a:solidFill>
                  <a:prstClr val="white"/>
                </a:solidFill>
                <a:effectLst/>
                <a:latin typeface="Times New Roman"/>
                <a:ea typeface="+mn-ea"/>
                <a:cs typeface="+mn-cs"/>
              </a:rPr>
            </a:br>
            <a:endParaRPr lang="el-GR" dirty="0"/>
          </a:p>
        </p:txBody>
      </p:sp>
      <p:sp>
        <p:nvSpPr>
          <p:cNvPr id="3" name="Θέση περιεχομένου 2"/>
          <p:cNvSpPr>
            <a:spLocks noGrp="1"/>
          </p:cNvSpPr>
          <p:nvPr>
            <p:ph idx="1"/>
          </p:nvPr>
        </p:nvSpPr>
        <p:spPr/>
        <p:txBody>
          <a:bodyPr>
            <a:normAutofit fontScale="92500" lnSpcReduction="10000"/>
          </a:bodyPr>
          <a:lstStyle/>
          <a:p>
            <a:pPr marL="342900" lvl="0" indent="-342900">
              <a:tabLst>
                <a:tab pos="457200" algn="l"/>
              </a:tabLst>
            </a:pPr>
            <a:r>
              <a:rPr lang="el-GR" b="1" dirty="0">
                <a:ea typeface="Times New Roman"/>
              </a:rPr>
              <a:t>Αλλεργίες και ευαισθησίες</a:t>
            </a:r>
            <a:r>
              <a:rPr lang="el-GR" dirty="0">
                <a:ea typeface="Times New Roman"/>
              </a:rPr>
              <a:t>:</a:t>
            </a:r>
            <a:br>
              <a:rPr lang="el-GR" dirty="0">
                <a:ea typeface="Times New Roman"/>
              </a:rPr>
            </a:br>
            <a:r>
              <a:rPr lang="el-GR" dirty="0">
                <a:ea typeface="Times New Roman"/>
              </a:rPr>
              <a:t>Ορισμένα επεξεργασμένα τρόφιμα περιέχουν αλλεργιογόνα, όπως η </a:t>
            </a:r>
            <a:r>
              <a:rPr lang="el-GR" dirty="0" err="1">
                <a:ea typeface="Times New Roman"/>
              </a:rPr>
              <a:t>γλουτένη</a:t>
            </a:r>
            <a:r>
              <a:rPr lang="el-GR" dirty="0">
                <a:ea typeface="Times New Roman"/>
              </a:rPr>
              <a:t>, η λακτόζη ή άλλες ουσίες που μπορεί να προκαλέσουν σοβαρές αντιδράσεις σε ευαίσθητα άτομα.</a:t>
            </a:r>
          </a:p>
          <a:p>
            <a:pPr marL="342900" lvl="0" indent="-342900">
              <a:tabLst>
                <a:tab pos="457200" algn="l"/>
              </a:tabLst>
            </a:pPr>
            <a:r>
              <a:rPr lang="el-GR" b="1" dirty="0">
                <a:ea typeface="Times New Roman"/>
              </a:rPr>
              <a:t>Αύξηση της θερμοκρασίας και της ενέργειας</a:t>
            </a:r>
            <a:r>
              <a:rPr lang="el-GR" dirty="0">
                <a:ea typeface="Times New Roman"/>
              </a:rPr>
              <a:t>:</a:t>
            </a:r>
            <a:br>
              <a:rPr lang="el-GR" dirty="0">
                <a:ea typeface="Times New Roman"/>
              </a:rPr>
            </a:br>
            <a:r>
              <a:rPr lang="el-GR" dirty="0">
                <a:ea typeface="Times New Roman"/>
              </a:rPr>
              <a:t>Οι διαδικασίες επεξεργασίας τροφίμων, όπως η μαγειρική, η ξήρανση ή η κονσερβοποίηση, απαιτούν συχνά μεγάλες ποσότητες ενέργειας, η οποία συνήθως προέρχεται από μη ανανεώσιμες πηγές. Αυτό συμβάλλει στην αύξηση της κατανάλωσης ενέργειας και την εκπομπή αερίων του θερμοκηπίου.</a:t>
            </a:r>
          </a:p>
          <a:p>
            <a:endParaRPr lang="el-GR" dirty="0"/>
          </a:p>
        </p:txBody>
      </p:sp>
    </p:spTree>
    <p:extLst>
      <p:ext uri="{BB962C8B-B14F-4D97-AF65-F5344CB8AC3E}">
        <p14:creationId xmlns:p14="http://schemas.microsoft.com/office/powerpoint/2010/main" val="2096905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0" dirty="0">
                <a:ln>
                  <a:noFill/>
                </a:ln>
                <a:solidFill>
                  <a:srgbClr val="7030A0"/>
                </a:solidFill>
                <a:effectLst/>
                <a:latin typeface="Times New Roman"/>
                <a:ea typeface="+mn-ea"/>
                <a:cs typeface="+mn-cs"/>
              </a:rPr>
              <a:t>ΔΙΕΡΓΑΣΙΕΣ ΕΠΕΞΕΡΓΑΣΙΑΣ ΤΡΟΦΙΜΩΝ ΚΑΙ ΠΙΘΑΝΑ ΠΡΟΒΛΗΜΑΤΑ</a:t>
            </a:r>
            <a:r>
              <a:rPr lang="el-GR" sz="2800" b="0" dirty="0">
                <a:ln>
                  <a:noFill/>
                </a:ln>
                <a:solidFill>
                  <a:prstClr val="white"/>
                </a:solidFill>
                <a:effectLst/>
                <a:latin typeface="Times New Roman"/>
                <a:ea typeface="+mn-ea"/>
                <a:cs typeface="+mn-cs"/>
              </a:rPr>
              <a:t/>
            </a:r>
            <a:br>
              <a:rPr lang="el-GR" sz="2800" b="0" dirty="0">
                <a:ln>
                  <a:noFill/>
                </a:ln>
                <a:solidFill>
                  <a:prstClr val="white"/>
                </a:solidFill>
                <a:effectLst/>
                <a:latin typeface="Times New Roman"/>
                <a:ea typeface="+mn-ea"/>
                <a:cs typeface="+mn-cs"/>
              </a:rPr>
            </a:br>
            <a:endParaRPr lang="el-GR" dirty="0"/>
          </a:p>
        </p:txBody>
      </p:sp>
      <p:sp>
        <p:nvSpPr>
          <p:cNvPr id="3" name="Θέση περιεχομένου 2"/>
          <p:cNvSpPr>
            <a:spLocks noGrp="1"/>
          </p:cNvSpPr>
          <p:nvPr>
            <p:ph idx="1"/>
          </p:nvPr>
        </p:nvSpPr>
        <p:spPr/>
        <p:txBody>
          <a:bodyPr>
            <a:normAutofit fontScale="92500" lnSpcReduction="10000"/>
          </a:bodyPr>
          <a:lstStyle/>
          <a:p>
            <a:pPr marL="342900" lvl="0" indent="-342900">
              <a:tabLst>
                <a:tab pos="457200" algn="l"/>
              </a:tabLst>
            </a:pPr>
            <a:r>
              <a:rPr lang="el-GR" b="1" dirty="0">
                <a:ea typeface="Times New Roman"/>
              </a:rPr>
              <a:t>Σπατάλη τροφίμων και απόβλητα</a:t>
            </a:r>
            <a:r>
              <a:rPr lang="el-GR" dirty="0">
                <a:ea typeface="Times New Roman"/>
              </a:rPr>
              <a:t>:</a:t>
            </a:r>
            <a:br>
              <a:rPr lang="el-GR" dirty="0">
                <a:ea typeface="Times New Roman"/>
              </a:rPr>
            </a:br>
            <a:r>
              <a:rPr lang="el-GR" dirty="0">
                <a:ea typeface="Times New Roman"/>
              </a:rPr>
              <a:t>Η επεξεργασία τροφίμων παράγει συχνά απόβλητα (π.χ. φλούδες, υπολείμματα) που μπορεί να καταλήξουν στη χωματερή ή να χρειάζονται άλλες διαδικασίες για την επεξεργασία τους, οδηγώντας σε περιβαλλοντική επιβάρυνση.</a:t>
            </a:r>
          </a:p>
          <a:p>
            <a:pPr marL="342900" lvl="0" indent="-342900">
              <a:tabLst>
                <a:tab pos="457200" algn="l"/>
              </a:tabLst>
            </a:pPr>
            <a:r>
              <a:rPr lang="el-GR" b="1" dirty="0">
                <a:ea typeface="Times New Roman"/>
              </a:rPr>
              <a:t>Επιπτώσεις στην υγεία από υπερκατανάλωση επεξεργασμένων τροφίμων</a:t>
            </a:r>
            <a:r>
              <a:rPr lang="el-GR" dirty="0">
                <a:ea typeface="Times New Roman"/>
              </a:rPr>
              <a:t>:</a:t>
            </a:r>
            <a:br>
              <a:rPr lang="el-GR" dirty="0">
                <a:ea typeface="Times New Roman"/>
              </a:rPr>
            </a:br>
            <a:r>
              <a:rPr lang="el-GR" dirty="0">
                <a:ea typeface="Times New Roman"/>
              </a:rPr>
              <a:t>Η συνεχής κατανάλωση επεξεργασμένων τροφίμων, που συχνά είναι πλούσια σε αλάτι, ζάχαρη και λιπαρά, μπορεί να οδηγήσει σε προβλήματα υγείας, όπως παχυσαρκία, διαβήτης τύπου 2, καρδιοαγγειακά νοσήματα κ.ά.</a:t>
            </a:r>
          </a:p>
          <a:p>
            <a:endParaRPr lang="el-GR" dirty="0"/>
          </a:p>
        </p:txBody>
      </p:sp>
    </p:spTree>
    <p:extLst>
      <p:ext uri="{BB962C8B-B14F-4D97-AF65-F5344CB8AC3E}">
        <p14:creationId xmlns:p14="http://schemas.microsoft.com/office/powerpoint/2010/main" val="2974996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0" dirty="0">
                <a:ln>
                  <a:noFill/>
                </a:ln>
                <a:solidFill>
                  <a:srgbClr val="7030A0"/>
                </a:solidFill>
                <a:effectLst/>
                <a:latin typeface="Times New Roman"/>
                <a:ea typeface="+mn-ea"/>
                <a:cs typeface="+mn-cs"/>
              </a:rPr>
              <a:t>ΔΙΕΡΓΑΣΙΕΣ ΕΠΕΞΕΡΓΑΣΙΑΣ ΤΡΟΦΙΜΩΝ ΚΑΙ ΠΙΘΑΝΑ ΠΡΟΒΛΗΜΑΤΑ</a:t>
            </a:r>
            <a:r>
              <a:rPr lang="el-GR" sz="2800" b="0" dirty="0">
                <a:ln>
                  <a:noFill/>
                </a:ln>
                <a:solidFill>
                  <a:prstClr val="white"/>
                </a:solidFill>
                <a:effectLst/>
                <a:latin typeface="Times New Roman"/>
                <a:ea typeface="+mn-ea"/>
                <a:cs typeface="+mn-cs"/>
              </a:rPr>
              <a:t/>
            </a:r>
            <a:br>
              <a:rPr lang="el-GR" sz="2800" b="0" dirty="0">
                <a:ln>
                  <a:noFill/>
                </a:ln>
                <a:solidFill>
                  <a:prstClr val="white"/>
                </a:solidFill>
                <a:effectLst/>
                <a:latin typeface="Times New Roman"/>
                <a:ea typeface="+mn-ea"/>
                <a:cs typeface="+mn-cs"/>
              </a:rPr>
            </a:br>
            <a:endParaRPr lang="el-GR" dirty="0"/>
          </a:p>
        </p:txBody>
      </p:sp>
      <p:sp>
        <p:nvSpPr>
          <p:cNvPr id="3" name="Θέση περιεχομένου 2"/>
          <p:cNvSpPr>
            <a:spLocks noGrp="1"/>
          </p:cNvSpPr>
          <p:nvPr>
            <p:ph idx="1"/>
          </p:nvPr>
        </p:nvSpPr>
        <p:spPr/>
        <p:txBody>
          <a:bodyPr>
            <a:normAutofit/>
          </a:bodyPr>
          <a:lstStyle/>
          <a:p>
            <a:pPr marL="342900" lvl="0" indent="-342900">
              <a:tabLst>
                <a:tab pos="457200" algn="l"/>
              </a:tabLst>
            </a:pPr>
            <a:r>
              <a:rPr lang="el-GR" b="1" dirty="0">
                <a:ea typeface="Times New Roman"/>
              </a:rPr>
              <a:t>Διατροφικές ανισότητες</a:t>
            </a:r>
            <a:r>
              <a:rPr lang="el-GR" dirty="0">
                <a:ea typeface="Times New Roman"/>
              </a:rPr>
              <a:t>:</a:t>
            </a:r>
            <a:br>
              <a:rPr lang="el-GR" dirty="0">
                <a:ea typeface="Times New Roman"/>
              </a:rPr>
            </a:br>
            <a:r>
              <a:rPr lang="el-GR" dirty="0">
                <a:ea typeface="Times New Roman"/>
              </a:rPr>
              <a:t>Η αυξημένη διαθεσιμότητα φθηνών, επεξεργασμένων τροφίμων μπορεί να ενισχύσει τις διατροφικές ανισότητες, καθώς τα επεξεργασμένα τρόφιμα συχνά είναι φθηνότερα από τα φρέσκα και πιο θρεπτικά τρόφιμα.</a:t>
            </a:r>
          </a:p>
          <a:p>
            <a:r>
              <a:rPr lang="el-GR" dirty="0">
                <a:ea typeface="Times New Roman"/>
              </a:rPr>
              <a:t>Η συνεχής παρακολούθηση των διαδικασιών επεξεργασίας τροφίμων και η εφαρμογή αυστηρών προτύπων υγιεινής και ασφάλειας είναι σημαντικά για την αποφυγή των παραπάνω προβλημάτων.</a:t>
            </a:r>
          </a:p>
          <a:p>
            <a:endParaRPr lang="el-GR" dirty="0"/>
          </a:p>
        </p:txBody>
      </p:sp>
    </p:spTree>
    <p:extLst>
      <p:ext uri="{BB962C8B-B14F-4D97-AF65-F5344CB8AC3E}">
        <p14:creationId xmlns:p14="http://schemas.microsoft.com/office/powerpoint/2010/main" val="3303750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0" dirty="0">
                <a:ln>
                  <a:noFill/>
                </a:ln>
                <a:solidFill>
                  <a:srgbClr val="7030A0"/>
                </a:solidFill>
                <a:effectLst/>
                <a:latin typeface="Times New Roman"/>
                <a:ea typeface="+mn-ea"/>
                <a:cs typeface="+mn-cs"/>
              </a:rPr>
              <a:t>ΔΙΕΡΓΑΣΙΕΣ ΕΠΕΞΕΡΓΑΣΙΑΣ ΤΡΟΦΙΜΩΝ ΚΑΙ ΠΙΘΑΝΑ ΠΡΟΒΛΗΜΑΤΑ</a:t>
            </a:r>
            <a:r>
              <a:rPr lang="el-GR" sz="2800" b="0" dirty="0">
                <a:ln>
                  <a:noFill/>
                </a:ln>
                <a:solidFill>
                  <a:prstClr val="white"/>
                </a:solidFill>
                <a:effectLst/>
                <a:latin typeface="Times New Roman"/>
                <a:ea typeface="+mn-ea"/>
                <a:cs typeface="+mn-cs"/>
              </a:rPr>
              <a:t/>
            </a:r>
            <a:br>
              <a:rPr lang="el-GR" sz="2800" b="0" dirty="0">
                <a:ln>
                  <a:noFill/>
                </a:ln>
                <a:solidFill>
                  <a:prstClr val="white"/>
                </a:solidFill>
                <a:effectLst/>
                <a:latin typeface="Times New Roman"/>
                <a:ea typeface="+mn-ea"/>
                <a:cs typeface="+mn-cs"/>
              </a:rPr>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dirty="0">
                <a:ea typeface="Times New Roman"/>
                <a:cs typeface="Times New Roman"/>
              </a:rPr>
              <a:t>Για να αντιμετωπιστούν τα προβλήματα που ενδέχεται να προκύψουν από τις διαδικασίες επεξεργασίας τροφίμων, είναι απαραίτητο να εφαρμοστούν σωστές πρακτικές τόσο στην παραγωγή όσο και στην κατανάλωση τροφίμων. Ορισμένες από τις ορθές πρακτικές περιλαμβάνουν:</a:t>
            </a:r>
            <a:endParaRPr lang="el-GR" sz="2400" dirty="0">
              <a:latin typeface="Calibri"/>
              <a:ea typeface="Calibri"/>
              <a:cs typeface="Times New Roman"/>
            </a:endParaRPr>
          </a:p>
          <a:p>
            <a:endParaRPr lang="el-GR" dirty="0"/>
          </a:p>
        </p:txBody>
      </p:sp>
    </p:spTree>
    <p:extLst>
      <p:ext uri="{BB962C8B-B14F-4D97-AF65-F5344CB8AC3E}">
        <p14:creationId xmlns:p14="http://schemas.microsoft.com/office/powerpoint/2010/main" val="24359351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TotalTime>
  <Words>762</Words>
  <Application>Microsoft Office PowerPoint</Application>
  <PresentationFormat>Προβολή στην οθόνη (4:3)</PresentationFormat>
  <Paragraphs>56</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Αποκορύφωμα</vt:lpstr>
      <vt:lpstr>ΥΓΙΕΙΝΗ ΚΑΙ ΑΣΦΑΛΕΙΑ ΤΡΟΦΙΜΩΝ</vt:lpstr>
      <vt:lpstr>ΔΙΕΡΓΑΣΙΕΣ ΕΠΕΞΕΡΓΑΣΙΑΣ ΤΡΟΦΙΜΩΝ ΚΑΙ ΠΙΘΑΝΑ ΠΡΟΒΛΗΜΑΤΑ </vt:lpstr>
      <vt:lpstr>ΔΙΕΡΓΑΣΙΕΣ ΕΠΕΞΕΡΓΑΣΙΑΣ ΤΡΟΦΙΜΩΝ ΚΑΙ ΠΙΘΑΝΑ ΠΡΟΒΛΗΜΑΤΑ </vt:lpstr>
      <vt:lpstr>ΔΙΕΡΓΑΣΙΕΣ ΕΠΕΞΕΡΓΑΣΙΑΣ ΤΡΟΦΙΜΩΝ ΚΑΙ ΠΙΘΑΝΑ ΠΡΟΒΛΗΜΑΤΑ </vt:lpstr>
      <vt:lpstr>ΔΙΕΡΓΑΣΙΕΣ ΕΠΕΞΕΡΓΑΣΙΑΣ ΤΡΟΦΙΜΩΝ ΚΑΙ ΠΙΘΑΝΑ ΠΡΟΒΛΗΜΑΤΑ </vt:lpstr>
      <vt:lpstr>ΔΙΕΡΓΑΣΙΕΣ ΕΠΕΞΕΡΓΑΣΙΑΣ ΤΡΟΦΙΜΩΝ ΚΑΙ ΠΙΘΑΝΑ ΠΡΟΒΛΗΜΑΤΑ </vt:lpstr>
      <vt:lpstr>ΔΙΕΡΓΑΣΙΕΣ ΕΠΕΞΕΡΓΑΣΙΑΣ ΤΡΟΦΙΜΩΝ ΚΑΙ ΠΙΘΑΝΑ ΠΡΟΒΛΗΜΑΤΑ </vt:lpstr>
      <vt:lpstr>ΔΙΕΡΓΑΣΙΕΣ ΕΠΕΞΕΡΓΑΣΙΑΣ ΤΡΟΦΙΜΩΝ ΚΑΙ ΠΙΘΑΝΑ ΠΡΟΒΛΗΜΑΤΑ </vt:lpstr>
      <vt:lpstr>ΔΙΕΡΓΑΣΙΕΣ ΕΠΕΞΕΡΓΑΣΙΑΣ ΤΡΟΦΙΜΩΝ ΚΑΙ ΠΙΘΑΝΑ ΠΡΟΒΛΗΜΑΤΑ </vt:lpstr>
      <vt:lpstr>ΔΙΕΡΓΑΣΙΕΣ ΕΠΕΞΕΡΓΑΣΙΑΣ ΤΡΟΦΙΜΩΝ ΚΑΙ ΠΙΘΑΝΑ ΠΡΟΒΛΗΜΑΤΑ </vt:lpstr>
      <vt:lpstr>ΔΙΕΡΓΑΣΙΕΣ ΕΠΕΞΕΡΓΑΣΙΑΣ ΤΡΟΦΙΜΩΝ ΚΑΙ ΠΙΘΑΝΑ ΠΡΟΒΛΗΜΑΤΑ </vt:lpstr>
      <vt:lpstr>ΔΙΕΡΓΑΣΙΕΣ ΕΠΕΞΕΡΓΑΣΙΑΣ ΤΡΟΦΙΜΩΝ ΚΑΙ ΠΙΘΑΝΑ ΠΡΟΒΛΗΜΑΤΑ </vt:lpstr>
      <vt:lpstr>ΔΙΕΡΓΑΣΙΕΣ ΕΠΕΞΕΡΓΑΣΙΑΣ ΤΡΟΦΙΜΩΝ ΚΑΙ ΠΙΘΑΝΑ ΠΡΟΒΛΗΜΑΤΑ </vt:lpstr>
      <vt:lpstr>ΔΙΕΡΓΑΣΙΕΣ ΕΠΕΞΕΡΓΑΣΙΑΣ ΤΡΟΦΙΜΩΝ ΚΑΙ ΠΙΘΑΝΑ ΠΡΟΒΛΗΜΑΤΑ </vt:lpstr>
      <vt:lpstr>ΔΙΕΡΓΑΣΙΕΣ ΕΠΕΞΕΡΓΑΣΙΑΣ ΤΡΟΦΙΜΩΝ ΚΑΙ ΠΙΘΑΝΑ ΠΡΟΒΛΗΜΑΤΑ </vt:lpstr>
      <vt:lpstr>ΔΙΕΡΓΑΣΙΕΣ ΕΠΕΞΕΡΓΑΣΙΑΣ ΤΡΟΦΙΜΩΝ ΚΑΙ ΠΙΘΑΝΑ ΠΡΟΒΛΗΜΑΤΑ </vt:lpstr>
      <vt:lpstr>ΔΙΕΡΓΑΣΙΕΣ ΕΠΕΞΕΡΓΑΣΙΑΣ ΤΡΟΦΙΜΩΝ ΚΑΙ ΠΙΘΑΝΑ ΠΡΟΒΛΗΜΑΤΑ </vt:lpstr>
      <vt:lpstr>ΔΙΕΡΓΑΣΙΕΣ ΕΠΕΞΕΡΓΑΣΙΑΣ ΤΡΟΦΙΜΩΝ ΚΑΙ ΠΙΘΑΝΑ ΠΡΟΒΛΗΜΑΤΑ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ΥΓΙΕΙΝΗ ΚΑΙ ΑΣΦΑΛΕΙΑ ΤΡΟΦΙΜΩΝ</dc:title>
  <dc:creator>Δημήτρης</dc:creator>
  <cp:lastModifiedBy>Δημήτρης</cp:lastModifiedBy>
  <cp:revision>2</cp:revision>
  <dcterms:created xsi:type="dcterms:W3CDTF">2024-11-29T00:49:12Z</dcterms:created>
  <dcterms:modified xsi:type="dcterms:W3CDTF">2024-11-29T00:59:43Z</dcterms:modified>
</cp:coreProperties>
</file>