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82C193-EB74-4168-8F4D-E10439A0E3D3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DDBF2E8-4377-4432-B932-B2364BBB1588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Ιστορική Αναδρομή, Εισαγωγή και </a:t>
            </a:r>
            <a:r>
              <a:rPr lang="el-GR" dirty="0" err="1"/>
              <a:t>Εφαρμογέσ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Γλώσσα </a:t>
            </a:r>
            <a:r>
              <a:rPr lang="en-US" b="1" dirty="0"/>
              <a:t>Assembly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BX (</a:t>
            </a:r>
            <a:r>
              <a:rPr lang="el-GR" b="1" dirty="0" err="1"/>
              <a:t>Base</a:t>
            </a:r>
            <a:r>
              <a:rPr lang="el-GR" b="1" dirty="0"/>
              <a:t> </a:t>
            </a:r>
            <a:r>
              <a:rPr lang="el-GR" b="1" dirty="0" err="1"/>
              <a:t>Register</a:t>
            </a:r>
            <a:r>
              <a:rPr lang="el-GR" b="1" dirty="0"/>
              <a:t>):</a:t>
            </a:r>
          </a:p>
          <a:p>
            <a:r>
              <a:rPr lang="el-GR" dirty="0"/>
              <a:t>Χρησιμοποιείται για τη διεύθυνση μνήμης ή ως βάση για την πρόσβαση σε πίνακες δεδομένων.</a:t>
            </a:r>
          </a:p>
          <a:p>
            <a:r>
              <a:rPr lang="el-GR" dirty="0"/>
              <a:t>Πολύ χρήσιμος για έμμεσες διευθύνσεις.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CX (</a:t>
            </a:r>
            <a:r>
              <a:rPr lang="el-GR" b="1" dirty="0" err="1"/>
              <a:t>Count</a:t>
            </a:r>
            <a:r>
              <a:rPr lang="el-GR" b="1" dirty="0"/>
              <a:t> </a:t>
            </a:r>
            <a:r>
              <a:rPr lang="el-GR" b="1" dirty="0" err="1"/>
              <a:t>Register</a:t>
            </a:r>
            <a:r>
              <a:rPr lang="el-GR" b="1" dirty="0"/>
              <a:t>):</a:t>
            </a:r>
          </a:p>
          <a:p>
            <a:r>
              <a:rPr lang="el-GR" dirty="0"/>
              <a:t>Χρησιμοποιείται συχνά σε βρόχους (</a:t>
            </a:r>
            <a:r>
              <a:rPr lang="el-GR" dirty="0" err="1"/>
              <a:t>loops</a:t>
            </a:r>
            <a:r>
              <a:rPr lang="el-GR" dirty="0"/>
              <a:t>) για να μετράει επαναλήψεις.</a:t>
            </a:r>
          </a:p>
          <a:p>
            <a:r>
              <a:rPr lang="el-GR" dirty="0"/>
              <a:t>Η εντολή LOOP χρησιμοποιεί αυτόν τον καταχωρητή.</a:t>
            </a:r>
          </a:p>
          <a:p>
            <a:r>
              <a:rPr lang="el-GR" b="1" dirty="0"/>
              <a:t>4. DX (</a:t>
            </a:r>
            <a:r>
              <a:rPr lang="el-GR" b="1" dirty="0" err="1"/>
              <a:t>Data</a:t>
            </a:r>
            <a:r>
              <a:rPr lang="el-GR" b="1" dirty="0"/>
              <a:t> </a:t>
            </a:r>
            <a:r>
              <a:rPr lang="el-GR" b="1" dirty="0" err="1"/>
              <a:t>Register</a:t>
            </a:r>
            <a:r>
              <a:rPr lang="el-GR" b="1" dirty="0"/>
              <a:t>):</a:t>
            </a:r>
          </a:p>
          <a:p>
            <a:r>
              <a:rPr lang="el-GR" dirty="0"/>
              <a:t>Χρησιμοποιείται για αποθήκευση δεδομένων που σχετίζονται με I/O ή για υπολογισμούς μεγάλης ακρίβειας.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Παραδείγματα Εντολών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Μεταφορά δεδομένων:</a:t>
            </a:r>
            <a:endParaRPr lang="el-GR" dirty="0"/>
          </a:p>
          <a:p>
            <a:pPr lvl="1"/>
            <a:r>
              <a:rPr lang="el-GR" dirty="0"/>
              <a:t>MOV AX, 5 (Αποθήκευση του αριθμού 5 στον καταχωρητή AX).</a:t>
            </a:r>
          </a:p>
          <a:p>
            <a:r>
              <a:rPr lang="el-GR" b="1" dirty="0"/>
              <a:t>Αριθμητικές πράξεις:</a:t>
            </a:r>
            <a:endParaRPr lang="el-GR" dirty="0"/>
          </a:p>
          <a:p>
            <a:pPr lvl="1"/>
            <a:r>
              <a:rPr lang="el-GR" dirty="0"/>
              <a:t>ADD AX, BX (Προσθήκη των AX και BX).</a:t>
            </a:r>
          </a:p>
          <a:p>
            <a:r>
              <a:rPr lang="el-GR" b="1" dirty="0"/>
              <a:t>Διακλαδώσεις:</a:t>
            </a:r>
            <a:endParaRPr lang="el-GR" dirty="0"/>
          </a:p>
          <a:p>
            <a:pPr lvl="1"/>
            <a:r>
              <a:rPr lang="el-GR" dirty="0"/>
              <a:t>JMP </a:t>
            </a:r>
            <a:r>
              <a:rPr lang="el-GR" dirty="0" err="1"/>
              <a:t>label</a:t>
            </a:r>
            <a:r>
              <a:rPr lang="el-GR" dirty="0"/>
              <a:t> (Μετάβαση σε άλλο σημείο του προγράμματος).</a:t>
            </a:r>
          </a:p>
          <a:p>
            <a:r>
              <a:rPr lang="el-GR" b="1" dirty="0"/>
              <a:t>Λούπες:</a:t>
            </a:r>
            <a:endParaRPr lang="el-GR" dirty="0"/>
          </a:p>
          <a:p>
            <a:pPr lvl="1"/>
            <a:r>
              <a:rPr lang="el-GR" dirty="0"/>
              <a:t>LOOP </a:t>
            </a:r>
            <a:r>
              <a:rPr lang="el-GR" dirty="0" err="1"/>
              <a:t>start</a:t>
            </a:r>
            <a:r>
              <a:rPr lang="el-GR" dirty="0"/>
              <a:t> (Επανάληψη από συγκεκριμένο σημείο).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Εφαρμογές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err="1"/>
              <a:t>Embedded</a:t>
            </a:r>
            <a:r>
              <a:rPr lang="el-GR" b="1" dirty="0"/>
              <a:t> </a:t>
            </a:r>
            <a:r>
              <a:rPr lang="el-GR" b="1" dirty="0" err="1"/>
              <a:t>Systems</a:t>
            </a:r>
            <a:r>
              <a:rPr lang="el-GR" b="1" dirty="0"/>
              <a:t>:</a:t>
            </a:r>
            <a:endParaRPr lang="el-GR" dirty="0"/>
          </a:p>
          <a:p>
            <a:pPr lvl="1"/>
            <a:r>
              <a:rPr lang="el-GR" dirty="0" err="1"/>
              <a:t>Firmware</a:t>
            </a:r>
            <a:r>
              <a:rPr lang="el-GR" dirty="0"/>
              <a:t> για </a:t>
            </a:r>
            <a:r>
              <a:rPr lang="el-GR" dirty="0" err="1"/>
              <a:t>μικροελεγκτές</a:t>
            </a:r>
            <a:r>
              <a:rPr lang="el-GR" dirty="0"/>
              <a:t>.</a:t>
            </a:r>
          </a:p>
          <a:p>
            <a:r>
              <a:rPr lang="el-GR" b="1" dirty="0"/>
              <a:t>Βελτιστοποίηση Απόδοσης:</a:t>
            </a:r>
            <a:endParaRPr lang="el-GR" dirty="0"/>
          </a:p>
          <a:p>
            <a:pPr lvl="1"/>
            <a:r>
              <a:rPr lang="el-GR" dirty="0"/>
              <a:t>Χειροκίνητη βελτιστοποίηση κρίσιμων τμημάτων κώδικα.</a:t>
            </a:r>
          </a:p>
          <a:p>
            <a:r>
              <a:rPr lang="el-GR" b="1" dirty="0"/>
              <a:t>Διαγνωστικά και Ανάλυση:</a:t>
            </a:r>
            <a:endParaRPr lang="el-GR" dirty="0"/>
          </a:p>
          <a:p>
            <a:pPr lvl="1"/>
            <a:r>
              <a:rPr lang="el-GR" dirty="0" err="1"/>
              <a:t>Debugging</a:t>
            </a:r>
            <a:r>
              <a:rPr lang="el-GR" dirty="0"/>
              <a:t> σε χαμηλό επίπεδο.</a:t>
            </a:r>
          </a:p>
          <a:p>
            <a:r>
              <a:rPr lang="el-GR" b="1" dirty="0"/>
              <a:t>Ασφάλεια Υπολογιστών:</a:t>
            </a:r>
            <a:endParaRPr lang="el-GR" dirty="0"/>
          </a:p>
          <a:p>
            <a:pPr lvl="1"/>
            <a:r>
              <a:rPr lang="el-GR" dirty="0"/>
              <a:t>Ανάλυση κακόβουλου λογισμικού (</a:t>
            </a:r>
            <a:r>
              <a:rPr lang="el-GR" dirty="0" err="1"/>
              <a:t>malware</a:t>
            </a:r>
            <a:r>
              <a:rPr lang="el-GR" dirty="0"/>
              <a:t> analysis).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Σύγκριση με Γλώσσες Υψηλού Επιπέδου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495" y="2500306"/>
            <a:ext cx="8933505" cy="19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Προκλήσεις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3600" dirty="0"/>
              <a:t>Δύσκολη ανάγνωση και κατανόηση.</a:t>
            </a:r>
          </a:p>
          <a:p>
            <a:r>
              <a:rPr lang="el-GR" sz="3600" dirty="0"/>
              <a:t>Χρονοβόρος προγραμματισμός.</a:t>
            </a:r>
          </a:p>
          <a:p>
            <a:r>
              <a:rPr lang="el-GR" sz="3600" dirty="0"/>
              <a:t>Εξάρτηση από την αρχιτεκτονική του επεξεργαστή.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Παραδείγματα Αρχιτεκτονικών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x86:</a:t>
            </a:r>
            <a:r>
              <a:rPr lang="el-GR" dirty="0"/>
              <a:t> Χρησιμοποιείται σε προσωπικούς υπολογιστές.</a:t>
            </a:r>
            <a:endParaRPr lang="en-US" dirty="0"/>
          </a:p>
          <a:p>
            <a:pPr>
              <a:buNone/>
            </a:pPr>
            <a:endParaRPr lang="el-GR" dirty="0"/>
          </a:p>
          <a:p>
            <a:r>
              <a:rPr lang="el-GR" b="1" dirty="0"/>
              <a:t>ARM:</a:t>
            </a:r>
            <a:r>
              <a:rPr lang="el-GR" dirty="0"/>
              <a:t> Κυρίαρχη σε κινητές συσκευές.</a:t>
            </a:r>
            <a:endParaRPr lang="en-US" dirty="0"/>
          </a:p>
          <a:p>
            <a:pPr lvl="1"/>
            <a:r>
              <a:rPr lang="el-GR" dirty="0"/>
              <a:t>Απλό και αποτελεσματικό σύνολο εντολών (RISC).</a:t>
            </a:r>
          </a:p>
          <a:p>
            <a:pPr lvl="1"/>
            <a:r>
              <a:rPr lang="el-GR" dirty="0"/>
              <a:t>Παράδειγμα εντολής: ADD R1, R2, R3 (Προσθήκη του R2 και R3, αποθήκευση στο R1).</a:t>
            </a:r>
          </a:p>
          <a:p>
            <a:pPr lvl="1"/>
            <a:r>
              <a:rPr lang="el-GR" dirty="0"/>
              <a:t>Χρήση σε συστήματα με χαμηλή κατανάλωση ενέργειας.</a:t>
            </a:r>
          </a:p>
          <a:p>
            <a:pPr lvl="1"/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Παραδείγματα Αρχιτεκτονικών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RISC-V:</a:t>
            </a:r>
            <a:r>
              <a:rPr lang="el-GR" dirty="0"/>
              <a:t> Νέα και ανοικτού κώδικα αρχιτεκτονική (</a:t>
            </a:r>
            <a:r>
              <a:rPr lang="en-US" dirty="0"/>
              <a:t>Reduced instruction set computer</a:t>
            </a:r>
            <a:r>
              <a:rPr lang="el-GR" dirty="0"/>
              <a:t>)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l-GR" dirty="0" err="1"/>
              <a:t>Assembly</a:t>
            </a:r>
            <a:r>
              <a:rPr lang="el-GR" dirty="0"/>
              <a:t> σε RISC-V:</a:t>
            </a:r>
          </a:p>
          <a:p>
            <a:pPr lvl="1"/>
            <a:r>
              <a:rPr lang="el-GR" dirty="0"/>
              <a:t>Ανοιχτός σχεδιασμός για ερευνητικά και εμπορικά έργα.</a:t>
            </a:r>
          </a:p>
          <a:p>
            <a:pPr lvl="1"/>
            <a:r>
              <a:rPr lang="el-GR" dirty="0"/>
              <a:t>Παράδειγμα εντολής: ADD x1, x2, x3 (Προσθήκη του x2 και x3, αποθήκευση στο x1).</a:t>
            </a:r>
          </a:p>
          <a:p>
            <a:pPr lvl="1"/>
            <a:r>
              <a:rPr lang="el-GR" dirty="0"/>
              <a:t>Ευέλικτο και προσαρμόσιμο σύνολο εντολών για διαφορετικές ανάγκες.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0920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Συμπεράσματα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3200" dirty="0"/>
              <a:t>Η </a:t>
            </a:r>
            <a:r>
              <a:rPr lang="el-GR" sz="3200" dirty="0" err="1"/>
              <a:t>Assembly</a:t>
            </a:r>
            <a:r>
              <a:rPr lang="el-GR" sz="3200" dirty="0"/>
              <a:t> παραμένει κρίσιμη για εξειδικευμένες χρήσεις.</a:t>
            </a:r>
          </a:p>
          <a:p>
            <a:r>
              <a:rPr lang="el-GR" sz="3200" dirty="0"/>
              <a:t>Κατανόηση των βασικών της εννοιών = Εμβάθυνση στη λειτουργία των υπολογιστών.</a:t>
            </a:r>
          </a:p>
          <a:p>
            <a:r>
              <a:rPr lang="el-GR" sz="3200" dirty="0"/>
              <a:t>Αν και έχει περιορισμένη χρήση, αποτελεί θεμέλιο της πληροφορικής.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Γλώσσα </a:t>
            </a:r>
            <a:r>
              <a:rPr lang="en-US" b="1" dirty="0"/>
              <a:t>Assembly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b="1" dirty="0"/>
              <a:t>Γλώσσα </a:t>
            </a:r>
            <a:r>
              <a:rPr lang="el-GR" sz="4000" b="1" dirty="0" err="1"/>
              <a:t>Assembly</a:t>
            </a:r>
            <a:endParaRPr lang="el-GR" sz="4000" dirty="0"/>
          </a:p>
          <a:p>
            <a:r>
              <a:rPr lang="el-GR" sz="4000" dirty="0"/>
              <a:t>"Από την Ιστορία στις Βασικές Λειτουργίες"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Εισαγωγή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Τι είναι η Γλώσσα </a:t>
            </a:r>
            <a:r>
              <a:rPr lang="el-GR" dirty="0" err="1"/>
              <a:t>Assembly</a:t>
            </a:r>
            <a:r>
              <a:rPr lang="el-GR" dirty="0"/>
              <a:t>;</a:t>
            </a:r>
          </a:p>
          <a:p>
            <a:pPr lvl="1"/>
            <a:r>
              <a:rPr lang="el-GR" dirty="0"/>
              <a:t>Χαμηλού επιπέδου γλώσσα προγραμματισμού.</a:t>
            </a:r>
          </a:p>
          <a:p>
            <a:pPr lvl="1"/>
            <a:r>
              <a:rPr lang="el-GR" dirty="0"/>
              <a:t>Γέφυρα μεταξύ του μηχανικού κώδικα και των γλωσσών υψηλού επιπέδου.</a:t>
            </a:r>
          </a:p>
          <a:p>
            <a:pPr lvl="1"/>
            <a:endParaRPr lang="el-GR" dirty="0"/>
          </a:p>
          <a:p>
            <a:r>
              <a:rPr lang="el-GR" dirty="0"/>
              <a:t>Χρήση:</a:t>
            </a:r>
          </a:p>
          <a:p>
            <a:pPr lvl="1"/>
            <a:r>
              <a:rPr lang="el-GR" dirty="0"/>
              <a:t>Άμεσος έλεγχος υλικού (</a:t>
            </a:r>
            <a:r>
              <a:rPr lang="el-GR" dirty="0" err="1"/>
              <a:t>hardware</a:t>
            </a:r>
            <a:r>
              <a:rPr lang="el-GR" dirty="0"/>
              <a:t>).</a:t>
            </a:r>
          </a:p>
          <a:p>
            <a:pPr lvl="1"/>
            <a:r>
              <a:rPr lang="el-GR" dirty="0"/>
              <a:t>Ειδικές εφαρμογές υψηλής απόδοσης.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Ιστορική Αναδρομή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1950s</a:t>
            </a:r>
            <a:r>
              <a:rPr lang="el-GR" dirty="0"/>
              <a:t>: Η γέννηση της </a:t>
            </a:r>
            <a:r>
              <a:rPr lang="el-GR" dirty="0" err="1"/>
              <a:t>Assembly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Χρησιμοποιήθηκε για τους πρώτους υπολογιστές (π.χ. UNIVAC, IBM 701).</a:t>
            </a:r>
          </a:p>
          <a:p>
            <a:r>
              <a:rPr lang="el-GR" b="1" dirty="0"/>
              <a:t>1960s-1970s</a:t>
            </a:r>
            <a:r>
              <a:rPr lang="el-GR" dirty="0"/>
              <a:t>: Βελτιώσεις και εξειδικεύσεις.</a:t>
            </a:r>
          </a:p>
          <a:p>
            <a:pPr lvl="1"/>
            <a:r>
              <a:rPr lang="el-GR" dirty="0"/>
              <a:t>Εμφάνιση διαφορετικών συνόλων εντολών για CPU (π.χ. x86, ARM).</a:t>
            </a:r>
          </a:p>
          <a:p>
            <a:r>
              <a:rPr lang="el-GR" b="1" dirty="0"/>
              <a:t>Σήμερα</a:t>
            </a:r>
            <a:r>
              <a:rPr lang="el-GR" dirty="0"/>
              <a:t>: Εξειδικευμένες χρήσεις.</a:t>
            </a:r>
          </a:p>
          <a:p>
            <a:pPr lvl="1"/>
            <a:r>
              <a:rPr lang="el-GR" dirty="0"/>
              <a:t>Κυρίως σε </a:t>
            </a:r>
            <a:r>
              <a:rPr lang="el-GR" dirty="0" err="1"/>
              <a:t>embedded</a:t>
            </a:r>
            <a:r>
              <a:rPr lang="el-GR" dirty="0"/>
              <a:t> συστήματα, διαγνωστικά εργαλεία και βελτιστοποίηση.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</a:t>
            </a:r>
            <a:r>
              <a:rPr lang="el-GR" dirty="0"/>
              <a:t>συστήματα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Τα </a:t>
            </a:r>
            <a:r>
              <a:rPr lang="el-GR" b="1" dirty="0" err="1"/>
              <a:t>embedded</a:t>
            </a:r>
            <a:r>
              <a:rPr lang="el-GR" b="1" dirty="0"/>
              <a:t> συστήματα</a:t>
            </a:r>
            <a:r>
              <a:rPr lang="el-GR" dirty="0"/>
              <a:t> (ή ενσωματωμένα συστήματα) είναι εξειδικευμένα υπολογιστικά συστήματα που είναι ενσωματωμένα μέσα σε μια μεγαλύτερη συσκευή ή μηχανισμό. Αυτά έχουν σχεδιαστεί για να εκτελούν συγκεκριμένες λειτουργίες, συχνά με περιορισμένους πόρους και σε πραγματικό χρόνο.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</a:t>
            </a:r>
            <a:r>
              <a:rPr lang="el-GR" dirty="0"/>
              <a:t>συστήματα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Κύρια Χαρακτηριστικά:</a:t>
            </a:r>
          </a:p>
          <a:p>
            <a:r>
              <a:rPr lang="el-GR" b="1" dirty="0"/>
              <a:t>Εξειδίκευση:</a:t>
            </a:r>
            <a:r>
              <a:rPr lang="el-GR" dirty="0"/>
              <a:t> Σχεδιάζονται για μία ή μερικές συγκεκριμένες εργασίες.</a:t>
            </a:r>
          </a:p>
          <a:p>
            <a:r>
              <a:rPr lang="el-GR" b="1" dirty="0"/>
              <a:t>Περιορισμένοι Πόροι:</a:t>
            </a:r>
            <a:r>
              <a:rPr lang="el-GR" dirty="0"/>
              <a:t> Χρησιμοποιούν χαμηλής ισχύος επεξεργαστές, περιορισμένη μνήμη, και αποθήκευση.</a:t>
            </a:r>
          </a:p>
          <a:p>
            <a:r>
              <a:rPr lang="el-GR" b="1" dirty="0"/>
              <a:t>Πραγματικός Χρόνος:</a:t>
            </a:r>
            <a:r>
              <a:rPr lang="el-GR" dirty="0"/>
              <a:t> Συχνά πρέπει να ανταποκρίνονται άμεσα σε γεγονότα ή δεδομένα.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</a:t>
            </a:r>
            <a:r>
              <a:rPr lang="el-GR" dirty="0"/>
              <a:t>συστήματα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/>
              <a:t>Παραδείγματα:</a:t>
            </a:r>
          </a:p>
          <a:p>
            <a:r>
              <a:rPr lang="el-GR" b="1" dirty="0"/>
              <a:t>Οικιακές συσκευές:</a:t>
            </a:r>
            <a:r>
              <a:rPr lang="el-GR" dirty="0"/>
              <a:t> Πλυντήρια, φούρνοι μικροκυμάτων, κλιματιστικά.</a:t>
            </a:r>
          </a:p>
          <a:p>
            <a:r>
              <a:rPr lang="el-GR" b="1" dirty="0"/>
              <a:t>Αυτοκίνητα:</a:t>
            </a:r>
            <a:r>
              <a:rPr lang="el-GR" dirty="0"/>
              <a:t> Σύστημα ABS, ηλεκτρονική μονάδα ελέγχου κινητήρα (ECU).</a:t>
            </a:r>
          </a:p>
          <a:p>
            <a:r>
              <a:rPr lang="el-GR" b="1" dirty="0"/>
              <a:t>Ιατρικός εξοπλισμός:</a:t>
            </a:r>
            <a:r>
              <a:rPr lang="el-GR" dirty="0"/>
              <a:t> Καρδιογράφοι, αντλίες έγχυσης φαρμάκων.</a:t>
            </a:r>
          </a:p>
          <a:p>
            <a:r>
              <a:rPr lang="el-GR" b="1" dirty="0"/>
              <a:t>Τεχνολογία:</a:t>
            </a:r>
            <a:r>
              <a:rPr lang="el-GR" dirty="0"/>
              <a:t> </a:t>
            </a:r>
            <a:r>
              <a:rPr lang="el-GR" dirty="0" err="1"/>
              <a:t>Smartphones</a:t>
            </a:r>
            <a:r>
              <a:rPr lang="el-GR" dirty="0"/>
              <a:t>, </a:t>
            </a:r>
            <a:r>
              <a:rPr lang="el-GR" dirty="0" err="1"/>
              <a:t>smartwatches</a:t>
            </a:r>
            <a:r>
              <a:rPr lang="el-GR" dirty="0"/>
              <a:t>, συστήματα </a:t>
            </a:r>
            <a:r>
              <a:rPr lang="el-GR" dirty="0" err="1"/>
              <a:t>IoT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Βασικές Έννοιες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Σχέση με τη Μηχανή:</a:t>
            </a:r>
            <a:endParaRPr lang="el-GR" dirty="0"/>
          </a:p>
          <a:p>
            <a:pPr lvl="1"/>
            <a:r>
              <a:rPr lang="el-GR" dirty="0"/>
              <a:t>Άμεση μετάφραση σε μηχανικό κώδικα (</a:t>
            </a:r>
            <a:r>
              <a:rPr lang="el-GR" dirty="0" err="1"/>
              <a:t>binary</a:t>
            </a:r>
            <a:r>
              <a:rPr lang="el-GR" dirty="0"/>
              <a:t>).</a:t>
            </a:r>
          </a:p>
          <a:p>
            <a:r>
              <a:rPr lang="el-GR" b="1" dirty="0"/>
              <a:t>Εντολές:</a:t>
            </a:r>
            <a:endParaRPr lang="el-GR" dirty="0"/>
          </a:p>
          <a:p>
            <a:pPr lvl="1"/>
            <a:r>
              <a:rPr lang="el-GR" dirty="0"/>
              <a:t>Αντιστοιχούν σε μία συγκεκριμένη λειτουργία της CPU.</a:t>
            </a:r>
          </a:p>
          <a:p>
            <a:pPr lvl="1"/>
            <a:r>
              <a:rPr lang="el-GR" dirty="0"/>
              <a:t>Παράδειγμα: MOV, ADD, SUB, JMP.</a:t>
            </a:r>
          </a:p>
          <a:p>
            <a:r>
              <a:rPr lang="el-GR" b="1" dirty="0" err="1"/>
              <a:t>Registers</a:t>
            </a:r>
            <a:r>
              <a:rPr lang="el-GR" b="1" dirty="0"/>
              <a:t>:</a:t>
            </a:r>
            <a:endParaRPr lang="el-GR" dirty="0"/>
          </a:p>
          <a:p>
            <a:pPr lvl="1"/>
            <a:r>
              <a:rPr lang="el-GR" dirty="0"/>
              <a:t>Μικρές μνήμες μέσα στον επεξεργαστή (π.χ. AX, BX, CX).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AX (</a:t>
            </a:r>
            <a:r>
              <a:rPr lang="el-GR" b="1" dirty="0" err="1"/>
              <a:t>Accumulator</a:t>
            </a:r>
            <a:r>
              <a:rPr lang="el-GR" b="1" dirty="0"/>
              <a:t> </a:t>
            </a:r>
            <a:r>
              <a:rPr lang="el-GR" b="1" dirty="0" err="1"/>
              <a:t>Register</a:t>
            </a:r>
            <a:r>
              <a:rPr lang="el-GR" b="1" dirty="0"/>
              <a:t>):</a:t>
            </a:r>
          </a:p>
          <a:p>
            <a:r>
              <a:rPr lang="el-GR" dirty="0"/>
              <a:t>Χρησιμοποιείται για αριθμητικές και λογικές πράξεις.</a:t>
            </a:r>
          </a:p>
          <a:p>
            <a:r>
              <a:rPr lang="el-GR" dirty="0"/>
              <a:t>Συχνά λειτουργεί ως ο κύριος καταχωρητής που αποθηκεύει αποτελέσματα υπολογισμών.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</TotalTime>
  <Words>650</Words>
  <Application>Microsoft Office PowerPoint</Application>
  <PresentationFormat>Προβολή στην οθόνη (4:3)</PresentationFormat>
  <Paragraphs>98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2" baseType="lpstr">
      <vt:lpstr>Georgia</vt:lpstr>
      <vt:lpstr>Wingdings</vt:lpstr>
      <vt:lpstr>Wingdings 2</vt:lpstr>
      <vt:lpstr>Δημοτικός</vt:lpstr>
      <vt:lpstr>Γλώσσα Assembly</vt:lpstr>
      <vt:lpstr>Γλώσσα Assembly</vt:lpstr>
      <vt:lpstr>Εισαγωγή</vt:lpstr>
      <vt:lpstr>Ιστορική Αναδρομή</vt:lpstr>
      <vt:lpstr>Embedded συστήματα</vt:lpstr>
      <vt:lpstr>Embedded συστήματα</vt:lpstr>
      <vt:lpstr>Embedded συστήματα</vt:lpstr>
      <vt:lpstr>Βασικές Έννοιες</vt:lpstr>
      <vt:lpstr>Registers</vt:lpstr>
      <vt:lpstr>Registers</vt:lpstr>
      <vt:lpstr>Registers</vt:lpstr>
      <vt:lpstr>Παραδείγματα Εντολών</vt:lpstr>
      <vt:lpstr>Εφαρμογές</vt:lpstr>
      <vt:lpstr>Vs</vt:lpstr>
      <vt:lpstr>Προκλήσεις</vt:lpstr>
      <vt:lpstr>Παραδείγματα Αρχιτεκτονικών</vt:lpstr>
      <vt:lpstr>Παραδείγματα Αρχιτεκτονικών</vt:lpstr>
      <vt:lpstr>Συμπεράσματα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Γλώσσα Assembly</dc:title>
  <dc:creator>Theodore</dc:creator>
  <cp:lastModifiedBy>User</cp:lastModifiedBy>
  <cp:revision>6</cp:revision>
  <dcterms:created xsi:type="dcterms:W3CDTF">2024-12-20T09:16:30Z</dcterms:created>
  <dcterms:modified xsi:type="dcterms:W3CDTF">2025-01-10T13:47:38Z</dcterms:modified>
</cp:coreProperties>
</file>