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67" r:id="rId2"/>
    <p:sldId id="257" r:id="rId3"/>
    <p:sldId id="258" r:id="rId4"/>
    <p:sldId id="259" r:id="rId5"/>
    <p:sldId id="262" r:id="rId6"/>
    <p:sldId id="260" r:id="rId7"/>
    <p:sldId id="268" r:id="rId8"/>
    <p:sldId id="269" r:id="rId9"/>
    <p:sldId id="270" r:id="rId10"/>
    <p:sldId id="271" r:id="rId11"/>
    <p:sldId id="272" r:id="rId12"/>
    <p:sldId id="263" r:id="rId13"/>
    <p:sldId id="264" r:id="rId14"/>
    <p:sldId id="265" r:id="rId15"/>
    <p:sldId id="266" r:id="rId16"/>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Ref idx="1001">
        <a:schemeClr val="bg1"/>
      </p:bgRef>
    </p:bg>
    <p:spTree>
      <p:nvGrpSpPr>
        <p:cNvPr id="1" name=""/>
        <p:cNvGrpSpPr/>
        <p:nvPr/>
      </p:nvGrpSpPr>
      <p:grpSpPr>
        <a:xfrm>
          <a:off x="0" y="0"/>
          <a:ext cx="0" cy="0"/>
          <a:chOff x="0" y="0"/>
          <a:chExt cx="0" cy="0"/>
        </a:xfrm>
      </p:grpSpPr>
      <p:sp>
        <p:nvSpPr>
          <p:cNvPr id="8" name="Τίτλος 7"/>
          <p:cNvSpPr>
            <a:spLocks noGrp="1"/>
          </p:cNvSpPr>
          <p:nvPr>
            <p:ph type="ctrTitle"/>
          </p:nvPr>
        </p:nvSpPr>
        <p:spPr>
          <a:xfrm>
            <a:off x="2286000" y="3124200"/>
            <a:ext cx="6172200" cy="1894362"/>
          </a:xfrm>
        </p:spPr>
        <p:txBody>
          <a:bodyPr/>
          <a:lstStyle>
            <a:lvl1pPr>
              <a:defRPr b="1"/>
            </a:lvl1pPr>
          </a:lstStyle>
          <a:p>
            <a:r>
              <a:rPr kumimoji="0" lang="el-GR" smtClean="0"/>
              <a:t>Στυλ κύριου τίτλου</a:t>
            </a:r>
            <a:endParaRPr kumimoji="0" lang="en-US"/>
          </a:p>
        </p:txBody>
      </p:sp>
      <p:sp>
        <p:nvSpPr>
          <p:cNvPr id="9" name="Υπότιτλος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Στυλ κύριου υπότιτλου</a:t>
            </a:r>
            <a:endParaRPr kumimoji="0" lang="en-US"/>
          </a:p>
        </p:txBody>
      </p:sp>
      <p:sp>
        <p:nvSpPr>
          <p:cNvPr id="28" name="Θέση ημερομηνίας 27"/>
          <p:cNvSpPr>
            <a:spLocks noGrp="1"/>
          </p:cNvSpPr>
          <p:nvPr>
            <p:ph type="dt" sz="half" idx="10"/>
          </p:nvPr>
        </p:nvSpPr>
        <p:spPr bwMode="auto">
          <a:xfrm rot="5400000">
            <a:off x="7764621" y="1174097"/>
            <a:ext cx="2286000" cy="381000"/>
          </a:xfrm>
        </p:spPr>
        <p:txBody>
          <a:bodyPr/>
          <a:lstStyle/>
          <a:p>
            <a:fld id="{A43F993E-FAE6-4047-8627-BBF058325E91}" type="datetimeFigureOut">
              <a:rPr lang="el-GR" smtClean="0"/>
              <a:t>18/3/2025</a:t>
            </a:fld>
            <a:endParaRPr lang="el-GR"/>
          </a:p>
        </p:txBody>
      </p:sp>
      <p:sp>
        <p:nvSpPr>
          <p:cNvPr id="17" name="Θέση υποσέλιδου 16"/>
          <p:cNvSpPr>
            <a:spLocks noGrp="1"/>
          </p:cNvSpPr>
          <p:nvPr>
            <p:ph type="ftr" sz="quarter" idx="11"/>
          </p:nvPr>
        </p:nvSpPr>
        <p:spPr bwMode="auto">
          <a:xfrm rot="5400000">
            <a:off x="7077269" y="4181669"/>
            <a:ext cx="3657600" cy="384048"/>
          </a:xfrm>
        </p:spPr>
        <p:txBody>
          <a:bodyPr/>
          <a:lstStyle/>
          <a:p>
            <a:endParaRPr lang="el-GR"/>
          </a:p>
        </p:txBody>
      </p:sp>
      <p:sp>
        <p:nvSpPr>
          <p:cNvPr id="10" name="Ορθογώνιο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Ορθογώνιο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Ορθογώνιο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Ορθογώνιο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Ευθεία γραμμή σύνδεσης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Ευθεία γραμμή σύνδεσης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Ευθεία γραμμή σύνδεσης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Ευθεία γραμμή σύνδεσης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Ευθεία γραμμή σύνδεσης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Ευθεία γραμμή σύνδεσης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Ορθογώνιο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Έλλειψη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Έλλειψη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Έλλειψη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Έλλειψη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Έλλειψη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Θέση αριθμού διαφάνειας 28"/>
          <p:cNvSpPr>
            <a:spLocks noGrp="1"/>
          </p:cNvSpPr>
          <p:nvPr>
            <p:ph type="sldNum" sz="quarter" idx="12"/>
          </p:nvPr>
        </p:nvSpPr>
        <p:spPr bwMode="auto">
          <a:xfrm>
            <a:off x="1325544" y="4928702"/>
            <a:ext cx="609600" cy="517524"/>
          </a:xfrm>
        </p:spPr>
        <p:txBody>
          <a:bodyPr/>
          <a:lstStyle/>
          <a:p>
            <a:fld id="{39BC7575-6DFB-4C92-916B-822EFBA6AF25}" type="slidenum">
              <a:rPr lang="el-GR" smtClean="0"/>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kumimoji="0" lang="el-GR" smtClean="0"/>
              <a:t>Στυλ κύριου τίτλου</a:t>
            </a:r>
            <a:endParaRPr kumimoji="0" lang="en-US"/>
          </a:p>
        </p:txBody>
      </p:sp>
      <p:sp>
        <p:nvSpPr>
          <p:cNvPr id="3" name="Θέση κατακόρυφου κειμένου 2"/>
          <p:cNvSpPr>
            <a:spLocks noGrp="1"/>
          </p:cNvSpPr>
          <p:nvPr>
            <p:ph type="body" orient="vert" idx="1"/>
          </p:nvPr>
        </p:nvSpPr>
        <p:spPr/>
        <p:txBody>
          <a:bodyPr vert="eaVert"/>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Θέση ημερομηνίας 3"/>
          <p:cNvSpPr>
            <a:spLocks noGrp="1"/>
          </p:cNvSpPr>
          <p:nvPr>
            <p:ph type="dt" sz="half" idx="10"/>
          </p:nvPr>
        </p:nvSpPr>
        <p:spPr/>
        <p:txBody>
          <a:bodyPr/>
          <a:lstStyle/>
          <a:p>
            <a:fld id="{A43F993E-FAE6-4047-8627-BBF058325E91}" type="datetimeFigureOut">
              <a:rPr lang="el-GR" smtClean="0"/>
              <a:t>18/3/2025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39BC7575-6DFB-4C92-916B-822EFBA6AF25}" type="slidenum">
              <a:rPr lang="el-GR" smtClean="0"/>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9"/>
            <a:ext cx="1676400" cy="5851525"/>
          </a:xfrm>
        </p:spPr>
        <p:txBody>
          <a:bodyPr vert="eaVert"/>
          <a:lstStyle/>
          <a:p>
            <a:r>
              <a:rPr kumimoji="0" lang="el-GR" smtClean="0"/>
              <a:t>Στυλ κύριου τίτλου</a:t>
            </a:r>
            <a:endParaRPr kumimoji="0" lang="en-US"/>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Θέση ημερομηνίας 3"/>
          <p:cNvSpPr>
            <a:spLocks noGrp="1"/>
          </p:cNvSpPr>
          <p:nvPr>
            <p:ph type="dt" sz="half" idx="10"/>
          </p:nvPr>
        </p:nvSpPr>
        <p:spPr/>
        <p:txBody>
          <a:bodyPr/>
          <a:lstStyle/>
          <a:p>
            <a:fld id="{A43F993E-FAE6-4047-8627-BBF058325E91}" type="datetimeFigureOut">
              <a:rPr lang="el-GR" smtClean="0"/>
              <a:t>18/3/2025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39BC7575-6DFB-4C92-916B-822EFBA6AF25}" type="slidenum">
              <a:rPr lang="el-GR" smtClean="0"/>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kumimoji="0" lang="el-GR" smtClean="0"/>
              <a:t>Στυλ κύριου τίτλου</a:t>
            </a:r>
            <a:endParaRPr kumimoji="0" lang="en-US"/>
          </a:p>
        </p:txBody>
      </p:sp>
      <p:sp>
        <p:nvSpPr>
          <p:cNvPr id="8" name="Θέση περιεχομένου 7"/>
          <p:cNvSpPr>
            <a:spLocks noGrp="1"/>
          </p:cNvSpPr>
          <p:nvPr>
            <p:ph sz="quarter" idx="1"/>
          </p:nvPr>
        </p:nvSpPr>
        <p:spPr>
          <a:xfrm>
            <a:off x="457200" y="1600200"/>
            <a:ext cx="7467600" cy="4873752"/>
          </a:xfrm>
        </p:spPr>
        <p:txBody>
          <a:body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Θέση ημερομηνίας 6"/>
          <p:cNvSpPr>
            <a:spLocks noGrp="1"/>
          </p:cNvSpPr>
          <p:nvPr>
            <p:ph type="dt" sz="half" idx="14"/>
          </p:nvPr>
        </p:nvSpPr>
        <p:spPr/>
        <p:txBody>
          <a:bodyPr rtlCol="0"/>
          <a:lstStyle/>
          <a:p>
            <a:fld id="{A43F993E-FAE6-4047-8627-BBF058325E91}" type="datetimeFigureOut">
              <a:rPr lang="el-GR" smtClean="0"/>
              <a:t>18/3/2025</a:t>
            </a:fld>
            <a:endParaRPr lang="el-GR"/>
          </a:p>
        </p:txBody>
      </p:sp>
      <p:sp>
        <p:nvSpPr>
          <p:cNvPr id="9" name="Θέση αριθμού διαφάνειας 8"/>
          <p:cNvSpPr>
            <a:spLocks noGrp="1"/>
          </p:cNvSpPr>
          <p:nvPr>
            <p:ph type="sldNum" sz="quarter" idx="15"/>
          </p:nvPr>
        </p:nvSpPr>
        <p:spPr/>
        <p:txBody>
          <a:bodyPr rtlCol="0"/>
          <a:lstStyle/>
          <a:p>
            <a:fld id="{39BC7575-6DFB-4C92-916B-822EFBA6AF25}" type="slidenum">
              <a:rPr lang="el-GR" smtClean="0"/>
              <a:t>‹#›</a:t>
            </a:fld>
            <a:endParaRPr lang="el-GR"/>
          </a:p>
        </p:txBody>
      </p:sp>
      <p:sp>
        <p:nvSpPr>
          <p:cNvPr id="10" name="Θέση υποσέλιδου 9"/>
          <p:cNvSpPr>
            <a:spLocks noGrp="1"/>
          </p:cNvSpPr>
          <p:nvPr>
            <p:ph type="ftr" sz="quarter" idx="16"/>
          </p:nvPr>
        </p:nvSpPr>
        <p:spPr/>
        <p:txBody>
          <a:bodyPr rtlCol="0"/>
          <a:lstStyle/>
          <a:p>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1">
        <a:schemeClr val="bg2"/>
      </p:bgRef>
    </p:bg>
    <p:spTree>
      <p:nvGrpSpPr>
        <p:cNvPr id="1" name=""/>
        <p:cNvGrpSpPr/>
        <p:nvPr/>
      </p:nvGrpSpPr>
      <p:grpSpPr>
        <a:xfrm>
          <a:off x="0" y="0"/>
          <a:ext cx="0" cy="0"/>
          <a:chOff x="0" y="0"/>
          <a:chExt cx="0" cy="0"/>
        </a:xfrm>
      </p:grpSpPr>
      <p:sp>
        <p:nvSpPr>
          <p:cNvPr id="2" name="Τίτλος 1"/>
          <p:cNvSpPr>
            <a:spLocks noGrp="1"/>
          </p:cNvSpPr>
          <p:nvPr>
            <p:ph type="title"/>
          </p:nvPr>
        </p:nvSpPr>
        <p:spPr>
          <a:xfrm>
            <a:off x="2286000" y="2895600"/>
            <a:ext cx="6172200" cy="2053590"/>
          </a:xfrm>
        </p:spPr>
        <p:txBody>
          <a:bodyPr/>
          <a:lstStyle>
            <a:lvl1pPr algn="l">
              <a:buNone/>
              <a:defRPr sz="3000" b="1" cap="small" baseline="0"/>
            </a:lvl1pPr>
          </a:lstStyle>
          <a:p>
            <a:r>
              <a:rPr kumimoji="0" lang="el-GR" smtClean="0"/>
              <a:t>Στυλ κύριου τίτλου</a:t>
            </a:r>
            <a:endParaRPr kumimoji="0" lang="en-US"/>
          </a:p>
        </p:txBody>
      </p:sp>
      <p:sp>
        <p:nvSpPr>
          <p:cNvPr id="3" name="Θέση κειμένου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Στυλ υποδείγματος κειμένου</a:t>
            </a:r>
          </a:p>
        </p:txBody>
      </p:sp>
      <p:sp>
        <p:nvSpPr>
          <p:cNvPr id="4" name="Θέση ημερομηνίας 3"/>
          <p:cNvSpPr>
            <a:spLocks noGrp="1"/>
          </p:cNvSpPr>
          <p:nvPr>
            <p:ph type="dt" sz="half" idx="10"/>
          </p:nvPr>
        </p:nvSpPr>
        <p:spPr bwMode="auto">
          <a:xfrm rot="5400000">
            <a:off x="7763256" y="1170432"/>
            <a:ext cx="2286000" cy="381000"/>
          </a:xfrm>
        </p:spPr>
        <p:txBody>
          <a:bodyPr/>
          <a:lstStyle/>
          <a:p>
            <a:fld id="{A43F993E-FAE6-4047-8627-BBF058325E91}" type="datetimeFigureOut">
              <a:rPr lang="el-GR" smtClean="0"/>
              <a:t>18/3/2025</a:t>
            </a:fld>
            <a:endParaRPr lang="el-GR"/>
          </a:p>
        </p:txBody>
      </p:sp>
      <p:sp>
        <p:nvSpPr>
          <p:cNvPr id="5" name="Θέση υποσέλιδου 4"/>
          <p:cNvSpPr>
            <a:spLocks noGrp="1"/>
          </p:cNvSpPr>
          <p:nvPr>
            <p:ph type="ftr" sz="quarter" idx="11"/>
          </p:nvPr>
        </p:nvSpPr>
        <p:spPr bwMode="auto">
          <a:xfrm rot="5400000">
            <a:off x="7077456" y="4178808"/>
            <a:ext cx="3657600" cy="384048"/>
          </a:xfrm>
        </p:spPr>
        <p:txBody>
          <a:bodyPr/>
          <a:lstStyle/>
          <a:p>
            <a:endParaRPr lang="el-GR"/>
          </a:p>
        </p:txBody>
      </p:sp>
      <p:sp>
        <p:nvSpPr>
          <p:cNvPr id="9" name="Ορθογώνιο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Ορθογώνιο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Ορθογώνιο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Ορθογώνιο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Ευθεία γραμμή σύνδεσης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Ευθεία γραμμή σύνδεσης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Ευθεία γραμμή σύνδεσης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Ευθεία γραμμή σύνδεσης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Ευθεία γραμμή σύνδεσης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Ορθογώνιο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Έλλειψη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Έλλειψη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Έλλειψη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Έλλειψη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Έλλειψη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Ευθεία γραμμή σύνδεσης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Θέση αριθμού διαφάνειας 5"/>
          <p:cNvSpPr>
            <a:spLocks noGrp="1"/>
          </p:cNvSpPr>
          <p:nvPr>
            <p:ph type="sldNum" sz="quarter" idx="12"/>
          </p:nvPr>
        </p:nvSpPr>
        <p:spPr bwMode="auto">
          <a:xfrm>
            <a:off x="1340616" y="4928702"/>
            <a:ext cx="609600" cy="517524"/>
          </a:xfrm>
        </p:spPr>
        <p:txBody>
          <a:bodyPr/>
          <a:lstStyle/>
          <a:p>
            <a:fld id="{39BC7575-6DFB-4C92-916B-822EFBA6AF25}" type="slidenum">
              <a:rPr lang="el-GR" smtClean="0"/>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kumimoji="0" lang="el-GR" smtClean="0"/>
              <a:t>Στυλ κύριου τίτλου</a:t>
            </a:r>
            <a:endParaRPr kumimoji="0" lang="en-US"/>
          </a:p>
        </p:txBody>
      </p:sp>
      <p:sp>
        <p:nvSpPr>
          <p:cNvPr id="5" name="Θέση ημερομηνίας 4"/>
          <p:cNvSpPr>
            <a:spLocks noGrp="1"/>
          </p:cNvSpPr>
          <p:nvPr>
            <p:ph type="dt" sz="half" idx="10"/>
          </p:nvPr>
        </p:nvSpPr>
        <p:spPr/>
        <p:txBody>
          <a:bodyPr/>
          <a:lstStyle/>
          <a:p>
            <a:fld id="{A43F993E-FAE6-4047-8627-BBF058325E91}" type="datetimeFigureOut">
              <a:rPr lang="el-GR" smtClean="0"/>
              <a:t>18/3/2025</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39BC7575-6DFB-4C92-916B-822EFBA6AF25}" type="slidenum">
              <a:rPr lang="el-GR" smtClean="0"/>
              <a:t>‹#›</a:t>
            </a:fld>
            <a:endParaRPr lang="el-GR"/>
          </a:p>
        </p:txBody>
      </p:sp>
      <p:sp>
        <p:nvSpPr>
          <p:cNvPr id="9" name="Θέση περιεχομένου 8"/>
          <p:cNvSpPr>
            <a:spLocks noGrp="1"/>
          </p:cNvSpPr>
          <p:nvPr>
            <p:ph sz="quarter" idx="1"/>
          </p:nvPr>
        </p:nvSpPr>
        <p:spPr>
          <a:xfrm>
            <a:off x="457200" y="1600200"/>
            <a:ext cx="3657600" cy="4572000"/>
          </a:xfrm>
        </p:spPr>
        <p:txBody>
          <a:body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1" name="Θέση περιεχομένου 10"/>
          <p:cNvSpPr>
            <a:spLocks noGrp="1"/>
          </p:cNvSpPr>
          <p:nvPr>
            <p:ph sz="quarter" idx="2"/>
          </p:nvPr>
        </p:nvSpPr>
        <p:spPr>
          <a:xfrm>
            <a:off x="4270248" y="1600200"/>
            <a:ext cx="3657600" cy="4572000"/>
          </a:xfrm>
        </p:spPr>
        <p:txBody>
          <a:body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7543800" cy="1143000"/>
          </a:xfrm>
        </p:spPr>
        <p:txBody>
          <a:bodyPr anchor="b"/>
          <a:lstStyle>
            <a:lvl1pPr>
              <a:defRPr/>
            </a:lvl1pPr>
          </a:lstStyle>
          <a:p>
            <a:r>
              <a:rPr kumimoji="0" lang="el-GR" smtClean="0"/>
              <a:t>Στυλ κύριου τίτλου</a:t>
            </a:r>
            <a:endParaRPr kumimoji="0" lang="en-US"/>
          </a:p>
        </p:txBody>
      </p:sp>
      <p:sp>
        <p:nvSpPr>
          <p:cNvPr id="7" name="Θέση ημερομηνίας 6"/>
          <p:cNvSpPr>
            <a:spLocks noGrp="1"/>
          </p:cNvSpPr>
          <p:nvPr>
            <p:ph type="dt" sz="half" idx="10"/>
          </p:nvPr>
        </p:nvSpPr>
        <p:spPr/>
        <p:txBody>
          <a:bodyPr/>
          <a:lstStyle/>
          <a:p>
            <a:fld id="{A43F993E-FAE6-4047-8627-BBF058325E91}" type="datetimeFigureOut">
              <a:rPr lang="el-GR" smtClean="0"/>
              <a:t>18/3/2025</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39BC7575-6DFB-4C92-916B-822EFBA6AF25}" type="slidenum">
              <a:rPr lang="el-GR" smtClean="0"/>
              <a:t>‹#›</a:t>
            </a:fld>
            <a:endParaRPr lang="el-GR"/>
          </a:p>
        </p:txBody>
      </p:sp>
      <p:sp>
        <p:nvSpPr>
          <p:cNvPr id="11" name="Θέση περιεχομένου 10"/>
          <p:cNvSpPr>
            <a:spLocks noGrp="1"/>
          </p:cNvSpPr>
          <p:nvPr>
            <p:ph sz="quarter" idx="2"/>
          </p:nvPr>
        </p:nvSpPr>
        <p:spPr>
          <a:xfrm>
            <a:off x="457200" y="2362200"/>
            <a:ext cx="3657600" cy="3886200"/>
          </a:xfrm>
        </p:spPr>
        <p:txBody>
          <a:body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Θέση περιεχομένου 12"/>
          <p:cNvSpPr>
            <a:spLocks noGrp="1"/>
          </p:cNvSpPr>
          <p:nvPr>
            <p:ph sz="quarter" idx="4"/>
          </p:nvPr>
        </p:nvSpPr>
        <p:spPr>
          <a:xfrm>
            <a:off x="4371975" y="2362200"/>
            <a:ext cx="3657600" cy="3886200"/>
          </a:xfrm>
        </p:spPr>
        <p:txBody>
          <a:body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2" name="Θέση κειμένου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l-GR" smtClean="0"/>
              <a:t>Στυλ υποδείγματος κειμένου</a:t>
            </a:r>
          </a:p>
        </p:txBody>
      </p:sp>
      <p:sp>
        <p:nvSpPr>
          <p:cNvPr id="14" name="Θέση κειμένου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l-GR" smtClean="0"/>
              <a:t>Στυλ υποδείγματος κειμένου</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kumimoji="0" lang="el-GR" smtClean="0"/>
              <a:t>Στυλ κύριου τίτλου</a:t>
            </a:r>
            <a:endParaRPr kumimoji="0" lang="en-US"/>
          </a:p>
        </p:txBody>
      </p:sp>
      <p:sp>
        <p:nvSpPr>
          <p:cNvPr id="6" name="Θέση ημερομηνίας 5"/>
          <p:cNvSpPr>
            <a:spLocks noGrp="1"/>
          </p:cNvSpPr>
          <p:nvPr>
            <p:ph type="dt" sz="half" idx="10"/>
          </p:nvPr>
        </p:nvSpPr>
        <p:spPr/>
        <p:txBody>
          <a:bodyPr rtlCol="0"/>
          <a:lstStyle/>
          <a:p>
            <a:fld id="{A43F993E-FAE6-4047-8627-BBF058325E91}" type="datetimeFigureOut">
              <a:rPr lang="el-GR" smtClean="0"/>
              <a:t>18/3/2025</a:t>
            </a:fld>
            <a:endParaRPr lang="el-GR"/>
          </a:p>
        </p:txBody>
      </p:sp>
      <p:sp>
        <p:nvSpPr>
          <p:cNvPr id="7" name="Θέση αριθμού διαφάνειας 6"/>
          <p:cNvSpPr>
            <a:spLocks noGrp="1"/>
          </p:cNvSpPr>
          <p:nvPr>
            <p:ph type="sldNum" sz="quarter" idx="11"/>
          </p:nvPr>
        </p:nvSpPr>
        <p:spPr/>
        <p:txBody>
          <a:bodyPr rtlCol="0"/>
          <a:lstStyle/>
          <a:p>
            <a:fld id="{39BC7575-6DFB-4C92-916B-822EFBA6AF25}" type="slidenum">
              <a:rPr lang="el-GR" smtClean="0"/>
              <a:t>‹#›</a:t>
            </a:fld>
            <a:endParaRPr lang="el-GR"/>
          </a:p>
        </p:txBody>
      </p:sp>
      <p:sp>
        <p:nvSpPr>
          <p:cNvPr id="8" name="Θέση υποσέλιδου 7"/>
          <p:cNvSpPr>
            <a:spLocks noGrp="1"/>
          </p:cNvSpPr>
          <p:nvPr>
            <p:ph type="ftr" sz="quarter" idx="12"/>
          </p:nvPr>
        </p:nvSpPr>
        <p:spPr/>
        <p:txBody>
          <a:bodyPr rtlCol="0"/>
          <a:lstStyle/>
          <a:p>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A43F993E-FAE6-4047-8627-BBF058325E91}" type="datetimeFigureOut">
              <a:rPr lang="el-GR" smtClean="0"/>
              <a:t>18/3/2025</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39BC7575-6DFB-4C92-916B-822EFBA6AF25}" type="slidenum">
              <a:rPr lang="el-GR" smtClean="0"/>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bg>
      <p:bgRef idx="1001">
        <a:schemeClr val="bg1"/>
      </p:bgRef>
    </p:bg>
    <p:spTree>
      <p:nvGrpSpPr>
        <p:cNvPr id="1" name=""/>
        <p:cNvGrpSpPr/>
        <p:nvPr/>
      </p:nvGrpSpPr>
      <p:grpSpPr>
        <a:xfrm>
          <a:off x="0" y="0"/>
          <a:ext cx="0" cy="0"/>
          <a:chOff x="0" y="0"/>
          <a:chExt cx="0" cy="0"/>
        </a:xfrm>
      </p:grpSpPr>
      <p:sp>
        <p:nvSpPr>
          <p:cNvPr id="10" name="Ευθεία γραμμή σύνδεσης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Τίτλος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l-GR" smtClean="0"/>
              <a:t>Στυλ κύριου τίτλου</a:t>
            </a:r>
            <a:endParaRPr kumimoji="0" lang="en-US"/>
          </a:p>
        </p:txBody>
      </p:sp>
      <p:sp>
        <p:nvSpPr>
          <p:cNvPr id="3" name="Θέση κειμένου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l-GR" smtClean="0"/>
              <a:t>Στυλ υποδείγματος κειμένου</a:t>
            </a:r>
          </a:p>
        </p:txBody>
      </p:sp>
      <p:sp>
        <p:nvSpPr>
          <p:cNvPr id="8" name="Ευθεία γραμμή σύνδεσης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Ευθεία γραμμή σύνδεσης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Ευθεία γραμμή σύνδεσης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Ορθογώνιο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Ευθεία γραμμή σύνδεσης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Έλλειψη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Θέση περιεχομένου 17"/>
          <p:cNvSpPr>
            <a:spLocks noGrp="1"/>
          </p:cNvSpPr>
          <p:nvPr>
            <p:ph sz="quarter" idx="1"/>
          </p:nvPr>
        </p:nvSpPr>
        <p:spPr>
          <a:xfrm>
            <a:off x="304800" y="274320"/>
            <a:ext cx="5638800" cy="6327648"/>
          </a:xfrm>
        </p:spPr>
        <p:txBody>
          <a:body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1" name="Θέση ημερομηνίας 20"/>
          <p:cNvSpPr>
            <a:spLocks noGrp="1"/>
          </p:cNvSpPr>
          <p:nvPr>
            <p:ph type="dt" sz="half" idx="14"/>
          </p:nvPr>
        </p:nvSpPr>
        <p:spPr/>
        <p:txBody>
          <a:bodyPr rtlCol="0"/>
          <a:lstStyle/>
          <a:p>
            <a:fld id="{A43F993E-FAE6-4047-8627-BBF058325E91}" type="datetimeFigureOut">
              <a:rPr lang="el-GR" smtClean="0"/>
              <a:t>18/3/2025</a:t>
            </a:fld>
            <a:endParaRPr lang="el-GR"/>
          </a:p>
        </p:txBody>
      </p:sp>
      <p:sp>
        <p:nvSpPr>
          <p:cNvPr id="22" name="Θέση αριθμού διαφάνειας 21"/>
          <p:cNvSpPr>
            <a:spLocks noGrp="1"/>
          </p:cNvSpPr>
          <p:nvPr>
            <p:ph type="sldNum" sz="quarter" idx="15"/>
          </p:nvPr>
        </p:nvSpPr>
        <p:spPr/>
        <p:txBody>
          <a:bodyPr rtlCol="0"/>
          <a:lstStyle/>
          <a:p>
            <a:fld id="{39BC7575-6DFB-4C92-916B-822EFBA6AF25}" type="slidenum">
              <a:rPr lang="el-GR" smtClean="0"/>
              <a:t>‹#›</a:t>
            </a:fld>
            <a:endParaRPr lang="el-GR"/>
          </a:p>
        </p:txBody>
      </p:sp>
      <p:sp>
        <p:nvSpPr>
          <p:cNvPr id="23" name="Θέση υποσέλιδου 22"/>
          <p:cNvSpPr>
            <a:spLocks noGrp="1"/>
          </p:cNvSpPr>
          <p:nvPr>
            <p:ph type="ftr" sz="quarter" idx="16"/>
          </p:nvPr>
        </p:nvSpPr>
        <p:spPr/>
        <p:txBody>
          <a:bodyPr rtlCol="0"/>
          <a:lstStyle/>
          <a:p>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9" name="Ευθεία γραμμή σύνδεσης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Έλλειψη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Τίτλος 1"/>
          <p:cNvSpPr>
            <a:spLocks noGrp="1"/>
          </p:cNvSpPr>
          <p:nvPr>
            <p:ph type="title"/>
          </p:nvPr>
        </p:nvSpPr>
        <p:spPr>
          <a:xfrm rot="5400000">
            <a:off x="3350133" y="3200400"/>
            <a:ext cx="6309360" cy="457200"/>
          </a:xfrm>
        </p:spPr>
        <p:txBody>
          <a:bodyPr anchor="b"/>
          <a:lstStyle>
            <a:lvl1pPr algn="l">
              <a:buNone/>
              <a:defRPr sz="2000" b="1"/>
            </a:lvl1pPr>
          </a:lstStyle>
          <a:p>
            <a:r>
              <a:rPr kumimoji="0" lang="el-GR" smtClean="0"/>
              <a:t>Στυλ κύριου τίτλου</a:t>
            </a:r>
            <a:endParaRPr kumimoji="0" lang="en-US"/>
          </a:p>
        </p:txBody>
      </p:sp>
      <p:sp>
        <p:nvSpPr>
          <p:cNvPr id="3" name="Θέση εικόνας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l-GR" smtClean="0"/>
              <a:t>Κάντε κλικ στο εικονίδιο για να προσθέσετε μια εικόνα</a:t>
            </a:r>
            <a:endParaRPr kumimoji="0" lang="en-US" dirty="0"/>
          </a:p>
        </p:txBody>
      </p:sp>
      <p:sp>
        <p:nvSpPr>
          <p:cNvPr id="4" name="Θέση κειμένου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l-GR" smtClean="0"/>
              <a:t>Στυλ υποδείγματος κειμένου</a:t>
            </a:r>
          </a:p>
        </p:txBody>
      </p:sp>
      <p:sp>
        <p:nvSpPr>
          <p:cNvPr id="10" name="Ευθεία γραμμή σύνδεσης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Ορθογώνιο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Ευθεία γραμμή σύνδεσης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Ευθεία γραμμή σύνδεσης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Ευθεία γραμμή σύνδεσης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Θέση ημερομηνίας 16"/>
          <p:cNvSpPr>
            <a:spLocks noGrp="1"/>
          </p:cNvSpPr>
          <p:nvPr>
            <p:ph type="dt" sz="half" idx="10"/>
          </p:nvPr>
        </p:nvSpPr>
        <p:spPr/>
        <p:txBody>
          <a:bodyPr rtlCol="0"/>
          <a:lstStyle/>
          <a:p>
            <a:fld id="{A43F993E-FAE6-4047-8627-BBF058325E91}" type="datetimeFigureOut">
              <a:rPr lang="el-GR" smtClean="0"/>
              <a:t>18/3/2025</a:t>
            </a:fld>
            <a:endParaRPr lang="el-GR"/>
          </a:p>
        </p:txBody>
      </p:sp>
      <p:sp>
        <p:nvSpPr>
          <p:cNvPr id="18" name="Θέση αριθμού διαφάνειας 17"/>
          <p:cNvSpPr>
            <a:spLocks noGrp="1"/>
          </p:cNvSpPr>
          <p:nvPr>
            <p:ph type="sldNum" sz="quarter" idx="11"/>
          </p:nvPr>
        </p:nvSpPr>
        <p:spPr/>
        <p:txBody>
          <a:bodyPr rtlCol="0"/>
          <a:lstStyle/>
          <a:p>
            <a:fld id="{39BC7575-6DFB-4C92-916B-822EFBA6AF25}" type="slidenum">
              <a:rPr lang="el-GR" smtClean="0"/>
              <a:t>‹#›</a:t>
            </a:fld>
            <a:endParaRPr lang="el-GR"/>
          </a:p>
        </p:txBody>
      </p:sp>
      <p:sp>
        <p:nvSpPr>
          <p:cNvPr id="21" name="Θέση υποσέλιδου 20"/>
          <p:cNvSpPr>
            <a:spLocks noGrp="1"/>
          </p:cNvSpPr>
          <p:nvPr>
            <p:ph type="ftr" sz="quarter" idx="12"/>
          </p:nvPr>
        </p:nvSpPr>
        <p:spPr/>
        <p:txBody>
          <a:bodyPr rtlCol="0"/>
          <a:lstStyle/>
          <a:p>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Ευθεία γραμμή σύνδεσης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Θέση τίτλου 21"/>
          <p:cNvSpPr>
            <a:spLocks noGrp="1"/>
          </p:cNvSpPr>
          <p:nvPr>
            <p:ph type="title"/>
          </p:nvPr>
        </p:nvSpPr>
        <p:spPr>
          <a:xfrm>
            <a:off x="457200" y="274638"/>
            <a:ext cx="7467600" cy="1143000"/>
          </a:xfrm>
          <a:prstGeom prst="rect">
            <a:avLst/>
          </a:prstGeom>
        </p:spPr>
        <p:txBody>
          <a:bodyPr vert="horz" anchor="b">
            <a:normAutofit/>
          </a:bodyPr>
          <a:lstStyle/>
          <a:p>
            <a:r>
              <a:rPr kumimoji="0" lang="el-GR" smtClean="0"/>
              <a:t>Στυλ κύριου τίτλου</a:t>
            </a:r>
            <a:endParaRPr kumimoji="0" lang="en-US"/>
          </a:p>
        </p:txBody>
      </p:sp>
      <p:sp>
        <p:nvSpPr>
          <p:cNvPr id="13" name="Θέση κειμένου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l-GR" smtClean="0"/>
              <a:t>Στυλ υποδείγματος κειμένου</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Θέση ημερομηνίας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A43F993E-FAE6-4047-8627-BBF058325E91}" type="datetimeFigureOut">
              <a:rPr lang="el-GR" smtClean="0"/>
              <a:t>18/3/2025</a:t>
            </a:fld>
            <a:endParaRPr lang="el-GR"/>
          </a:p>
        </p:txBody>
      </p:sp>
      <p:sp>
        <p:nvSpPr>
          <p:cNvPr id="3" name="Θέση υποσέλιδου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l-GR"/>
          </a:p>
        </p:txBody>
      </p:sp>
      <p:sp>
        <p:nvSpPr>
          <p:cNvPr id="7" name="Ευθεία γραμμή σύνδεσης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Ευθεία γραμμή σύνδεσης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Ορθογώνιο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Ευθεία γραμμή σύνδεσης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Έλλειψη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Θέση αριθμού διαφάνειας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39BC7575-6DFB-4C92-916B-822EFBA6AF25}" type="slidenum">
              <a:rPr lang="el-GR" smtClean="0"/>
              <a:t>‹#›</a:t>
            </a:fld>
            <a:endParaRPr lang="el-G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1"/>
          <p:cNvSpPr>
            <a:spLocks noGrp="1"/>
          </p:cNvSpPr>
          <p:nvPr>
            <p:ph type="ctrTitle"/>
          </p:nvPr>
        </p:nvSpPr>
        <p:spPr>
          <a:xfrm>
            <a:off x="818006" y="0"/>
            <a:ext cx="8352928" cy="1470025"/>
          </a:xfrm>
        </p:spPr>
        <p:txBody>
          <a:bodyPr>
            <a:noAutofit/>
          </a:bodyPr>
          <a:lstStyle/>
          <a:p>
            <a:pPr marL="182880" indent="0" algn="ctr">
              <a:buNone/>
            </a:pPr>
            <a:r>
              <a:rPr lang="el-GR" sz="3600" dirty="0" smtClean="0">
                <a:solidFill>
                  <a:schemeClr val="tx2">
                    <a:lumMod val="10000"/>
                  </a:schemeClr>
                </a:solidFill>
                <a:latin typeface="Comic Sans MS" pitchFamily="66" charset="0"/>
              </a:rPr>
              <a:t>Ειδικότητα </a:t>
            </a:r>
            <a:r>
              <a:rPr lang="el-GR" sz="3600" dirty="0">
                <a:solidFill>
                  <a:schemeClr val="tx2">
                    <a:lumMod val="10000"/>
                  </a:schemeClr>
                </a:solidFill>
                <a:latin typeface="Comic Sans MS" pitchFamily="66" charset="0"/>
              </a:rPr>
              <a:t>: </a:t>
            </a:r>
            <a:r>
              <a:rPr lang="el-GR" sz="3600" dirty="0" smtClean="0">
                <a:solidFill>
                  <a:schemeClr val="tx2">
                    <a:lumMod val="10000"/>
                  </a:schemeClr>
                </a:solidFill>
                <a:latin typeface="Comic Sans MS" pitchFamily="66" charset="0"/>
              </a:rPr>
              <a:t>Βοηθός Φυσικοθεραπείας</a:t>
            </a:r>
            <a:endParaRPr lang="el-GR" sz="3600" dirty="0">
              <a:solidFill>
                <a:schemeClr val="tx2">
                  <a:lumMod val="10000"/>
                </a:schemeClr>
              </a:solidFill>
              <a:latin typeface="Comic Sans MS" pitchFamily="66" charset="0"/>
            </a:endParaRPr>
          </a:p>
        </p:txBody>
      </p:sp>
      <p:sp>
        <p:nvSpPr>
          <p:cNvPr id="5" name="Υπότιτλος 2"/>
          <p:cNvSpPr>
            <a:spLocks noGrp="1"/>
          </p:cNvSpPr>
          <p:nvPr>
            <p:ph type="subTitle" idx="1"/>
          </p:nvPr>
        </p:nvSpPr>
        <p:spPr>
          <a:xfrm>
            <a:off x="1979712" y="1844824"/>
            <a:ext cx="7137826" cy="4680520"/>
          </a:xfrm>
        </p:spPr>
        <p:txBody>
          <a:bodyPr>
            <a:normAutofit/>
          </a:bodyPr>
          <a:lstStyle/>
          <a:p>
            <a:pPr algn="ctr"/>
            <a:r>
              <a:rPr lang="el-GR" sz="2600" dirty="0">
                <a:ln w="0"/>
                <a:solidFill>
                  <a:schemeClr val="tx1"/>
                </a:solidFill>
                <a:effectLst>
                  <a:outerShdw blurRad="38100" dist="19050" dir="2700000" algn="tl" rotWithShape="0">
                    <a:schemeClr val="dk1">
                      <a:alpha val="40000"/>
                    </a:schemeClr>
                  </a:outerShdw>
                </a:effectLst>
                <a:latin typeface="Comic Sans MS" pitchFamily="66" charset="0"/>
              </a:rPr>
              <a:t>ΒΑΣΙΚΕΣ ΑΡΧΕΣ ΦΥΣΙΚΟΘΕΡΑΠΕΙΑΣ ΣΕ ΠΑΙΔΙΑ ΚΑΙ ΕΦΗΒΟΥΣ</a:t>
            </a:r>
          </a:p>
          <a:p>
            <a:endParaRPr lang="el-GR" sz="2600" dirty="0">
              <a:ln w="0"/>
              <a:solidFill>
                <a:schemeClr val="tx1"/>
              </a:solidFill>
              <a:effectLst>
                <a:outerShdw blurRad="38100" dist="19050" dir="2700000" algn="tl" rotWithShape="0">
                  <a:schemeClr val="dk1">
                    <a:alpha val="40000"/>
                  </a:schemeClr>
                </a:outerShdw>
              </a:effectLst>
              <a:latin typeface="Comic Sans MS" pitchFamily="66" charset="0"/>
            </a:endParaRPr>
          </a:p>
          <a:p>
            <a:r>
              <a:rPr lang="el-GR" sz="2000" dirty="0">
                <a:ln w="0"/>
                <a:solidFill>
                  <a:schemeClr val="tx1"/>
                </a:solidFill>
                <a:effectLst>
                  <a:outerShdw blurRad="38100" dist="19050" dir="2700000" algn="tl" rotWithShape="0">
                    <a:schemeClr val="dk1">
                      <a:alpha val="40000"/>
                    </a:schemeClr>
                  </a:outerShdw>
                </a:effectLst>
                <a:latin typeface="Comic Sans MS" pitchFamily="66" charset="0"/>
              </a:rPr>
              <a:t>Μάθημα</a:t>
            </a:r>
            <a:r>
              <a:rPr lang="el-GR" sz="2000" dirty="0" smtClean="0">
                <a:ln w="0"/>
                <a:solidFill>
                  <a:schemeClr val="tx1"/>
                </a:solidFill>
                <a:effectLst>
                  <a:outerShdw blurRad="38100" dist="19050" dir="2700000" algn="tl" rotWithShape="0">
                    <a:schemeClr val="dk1">
                      <a:alpha val="40000"/>
                    </a:schemeClr>
                  </a:outerShdw>
                </a:effectLst>
                <a:latin typeface="Comic Sans MS" pitchFamily="66" charset="0"/>
              </a:rPr>
              <a:t>: </a:t>
            </a:r>
            <a:r>
              <a:rPr lang="el-GR" sz="2000" dirty="0">
                <a:ln w="0"/>
                <a:solidFill>
                  <a:schemeClr val="tx1"/>
                </a:solidFill>
                <a:effectLst>
                  <a:outerShdw blurRad="38100" dist="19050" dir="2700000" algn="tl" rotWithShape="0">
                    <a:schemeClr val="dk1">
                      <a:alpha val="40000"/>
                    </a:schemeClr>
                  </a:outerShdw>
                </a:effectLst>
                <a:latin typeface="Comic Sans MS" pitchFamily="66" charset="0"/>
              </a:rPr>
              <a:t>‘ΜΥΙΚΟΣ ΤΟΝΟΣ- ΕΞΕΤΑΣΗ ΜΥΙΚΟΥ ΤΟΝΟΥ ΙΣΧΥΟΣ-  ΕΞΕΤΑΣΗ  </a:t>
            </a:r>
            <a:r>
              <a:rPr lang="el-GR" sz="2000" dirty="0" smtClean="0">
                <a:ln w="0"/>
                <a:solidFill>
                  <a:schemeClr val="tx1"/>
                </a:solidFill>
                <a:effectLst>
                  <a:outerShdw blurRad="38100" dist="19050" dir="2700000" algn="tl" rotWithShape="0">
                    <a:schemeClr val="dk1">
                      <a:alpha val="40000"/>
                    </a:schemeClr>
                  </a:outerShdw>
                </a:effectLst>
                <a:latin typeface="Comic Sans MS" pitchFamily="66" charset="0"/>
              </a:rPr>
              <a:t>ΑΝΤΑΝΑΚΛΑΣΤΙΚΩΝ’</a:t>
            </a:r>
          </a:p>
          <a:p>
            <a:pPr algn="l"/>
            <a:endParaRPr lang="el-GR" dirty="0" smtClean="0">
              <a:ln w="0"/>
              <a:solidFill>
                <a:schemeClr val="tx1"/>
              </a:solidFill>
              <a:effectLst>
                <a:outerShdw blurRad="38100" dist="19050" dir="2700000" algn="tl" rotWithShape="0">
                  <a:schemeClr val="dk1">
                    <a:alpha val="40000"/>
                  </a:schemeClr>
                </a:outerShdw>
              </a:effectLst>
              <a:latin typeface="Comic Sans MS" pitchFamily="66" charset="0"/>
            </a:endParaRPr>
          </a:p>
          <a:p>
            <a:pPr algn="l"/>
            <a:r>
              <a:rPr lang="el-GR" sz="1600" dirty="0" smtClean="0">
                <a:ln w="0"/>
                <a:solidFill>
                  <a:schemeClr val="tx1"/>
                </a:solidFill>
                <a:effectLst>
                  <a:outerShdw blurRad="38100" dist="19050" dir="2700000" algn="tl" rotWithShape="0">
                    <a:schemeClr val="dk1">
                      <a:alpha val="40000"/>
                    </a:schemeClr>
                  </a:outerShdw>
                </a:effectLst>
                <a:latin typeface="Comic Sans MS" pitchFamily="66" charset="0"/>
              </a:rPr>
              <a:t>  </a:t>
            </a:r>
          </a:p>
          <a:p>
            <a:pPr algn="l"/>
            <a:endParaRPr lang="el-GR" sz="1600" dirty="0">
              <a:ln w="0"/>
              <a:solidFill>
                <a:schemeClr val="tx1"/>
              </a:solidFill>
              <a:effectLst>
                <a:outerShdw blurRad="38100" dist="19050" dir="2700000" algn="tl" rotWithShape="0">
                  <a:schemeClr val="dk1">
                    <a:alpha val="40000"/>
                  </a:schemeClr>
                </a:outerShdw>
              </a:effectLst>
              <a:latin typeface="Comic Sans MS" pitchFamily="66" charset="0"/>
            </a:endParaRPr>
          </a:p>
          <a:p>
            <a:pPr algn="l"/>
            <a:endParaRPr lang="el-GR" sz="1600" dirty="0" smtClean="0">
              <a:ln w="0"/>
              <a:solidFill>
                <a:schemeClr val="tx1"/>
              </a:solidFill>
              <a:effectLst>
                <a:outerShdw blurRad="38100" dist="19050" dir="2700000" algn="tl" rotWithShape="0">
                  <a:schemeClr val="dk1">
                    <a:alpha val="40000"/>
                  </a:schemeClr>
                </a:outerShdw>
              </a:effectLst>
              <a:latin typeface="Comic Sans MS" pitchFamily="66" charset="0"/>
            </a:endParaRPr>
          </a:p>
          <a:p>
            <a:pPr algn="l"/>
            <a:endParaRPr lang="el-GR" sz="1600" dirty="0">
              <a:ln w="0"/>
              <a:solidFill>
                <a:schemeClr val="tx1"/>
              </a:solidFill>
              <a:effectLst>
                <a:outerShdw blurRad="38100" dist="19050" dir="2700000" algn="tl" rotWithShape="0">
                  <a:schemeClr val="dk1">
                    <a:alpha val="40000"/>
                  </a:schemeClr>
                </a:outerShdw>
              </a:effectLst>
              <a:latin typeface="Comic Sans MS" pitchFamily="66" charset="0"/>
            </a:endParaRPr>
          </a:p>
          <a:p>
            <a:pPr algn="l"/>
            <a:r>
              <a:rPr lang="el-GR" sz="1600" dirty="0" smtClean="0">
                <a:ln w="0"/>
                <a:solidFill>
                  <a:schemeClr val="tx1"/>
                </a:solidFill>
                <a:effectLst>
                  <a:outerShdw blurRad="38100" dist="19050" dir="2700000" algn="tl" rotWithShape="0">
                    <a:schemeClr val="dk1">
                      <a:alpha val="40000"/>
                    </a:schemeClr>
                  </a:outerShdw>
                </a:effectLst>
                <a:latin typeface="Comic Sans MS" pitchFamily="66" charset="0"/>
              </a:rPr>
              <a:t>  Εκπαιδεύτρια</a:t>
            </a:r>
            <a:r>
              <a:rPr lang="el-GR" sz="1600" dirty="0">
                <a:ln w="0"/>
                <a:solidFill>
                  <a:schemeClr val="tx1"/>
                </a:solidFill>
                <a:effectLst>
                  <a:outerShdw blurRad="38100" dist="19050" dir="2700000" algn="tl" rotWithShape="0">
                    <a:schemeClr val="dk1">
                      <a:alpha val="40000"/>
                    </a:schemeClr>
                  </a:outerShdw>
                </a:effectLst>
                <a:latin typeface="Comic Sans MS" pitchFamily="66" charset="0"/>
              </a:rPr>
              <a:t>: Μαλτέζου Ελένη </a:t>
            </a:r>
            <a:r>
              <a:rPr lang="en-US" sz="1600" dirty="0">
                <a:ln w="0"/>
                <a:solidFill>
                  <a:schemeClr val="tx1"/>
                </a:solidFill>
                <a:effectLst>
                  <a:outerShdw blurRad="38100" dist="19050" dir="2700000" algn="tl" rotWithShape="0">
                    <a:schemeClr val="dk1">
                      <a:alpha val="40000"/>
                    </a:schemeClr>
                  </a:outerShdw>
                </a:effectLst>
                <a:latin typeface="Comic Sans MS" pitchFamily="66" charset="0"/>
              </a:rPr>
              <a:t>MSc., Cert. </a:t>
            </a:r>
            <a:r>
              <a:rPr lang="en-US" sz="1600" dirty="0" err="1">
                <a:ln w="0"/>
                <a:solidFill>
                  <a:schemeClr val="tx1"/>
                </a:solidFill>
                <a:effectLst>
                  <a:outerShdw blurRad="38100" dist="19050" dir="2700000" algn="tl" rotWithShape="0">
                    <a:schemeClr val="dk1">
                      <a:alpha val="40000"/>
                    </a:schemeClr>
                  </a:outerShdw>
                </a:effectLst>
                <a:latin typeface="Comic Sans MS" pitchFamily="66" charset="0"/>
              </a:rPr>
              <a:t>Mdt</a:t>
            </a:r>
            <a:r>
              <a:rPr lang="en-US" sz="1600" dirty="0">
                <a:ln w="0"/>
                <a:solidFill>
                  <a:schemeClr val="tx1"/>
                </a:solidFill>
                <a:effectLst>
                  <a:outerShdw blurRad="38100" dist="19050" dir="2700000" algn="tl" rotWithShape="0">
                    <a:schemeClr val="dk1">
                      <a:alpha val="40000"/>
                    </a:schemeClr>
                  </a:outerShdw>
                </a:effectLst>
                <a:latin typeface="Comic Sans MS" pitchFamily="66" charset="0"/>
              </a:rPr>
              <a:t> </a:t>
            </a:r>
            <a:endParaRPr lang="el-GR" sz="1600" dirty="0">
              <a:ln w="0"/>
              <a:solidFill>
                <a:schemeClr val="tx1"/>
              </a:solidFill>
              <a:effectLst>
                <a:outerShdw blurRad="38100" dist="19050" dir="2700000" algn="tl" rotWithShape="0">
                  <a:schemeClr val="dk1">
                    <a:alpha val="40000"/>
                  </a:schemeClr>
                </a:outerShdw>
              </a:effectLst>
              <a:latin typeface="Comic Sans MS" pitchFamily="66" charset="0"/>
            </a:endParaRPr>
          </a:p>
          <a:p>
            <a:pPr algn="l"/>
            <a:endParaRPr lang="el-GR" dirty="0">
              <a:ln w="0"/>
              <a:solidFill>
                <a:schemeClr val="tx1"/>
              </a:solidFill>
              <a:effectLst>
                <a:outerShdw blurRad="38100" dist="19050" dir="2700000" algn="tl" rotWithShape="0">
                  <a:schemeClr val="dk1">
                    <a:alpha val="40000"/>
                  </a:schemeClr>
                </a:outerShdw>
              </a:effectLst>
              <a:latin typeface="Comic Sans MS" pitchFamily="66" charset="0"/>
            </a:endParaRPr>
          </a:p>
          <a:p>
            <a:endParaRPr lang="el-GR" dirty="0">
              <a:ln w="0"/>
              <a:solidFill>
                <a:schemeClr val="tx1"/>
              </a:solidFill>
              <a:effectLst>
                <a:outerShdw blurRad="38100" dist="19050" dir="2700000" algn="tl" rotWithShape="0">
                  <a:schemeClr val="dk1">
                    <a:alpha val="40000"/>
                  </a:schemeClr>
                </a:outerShdw>
              </a:effectLst>
              <a:latin typeface="Comic Sans MS" pitchFamily="66" charset="0"/>
            </a:endParaRPr>
          </a:p>
        </p:txBody>
      </p:sp>
    </p:spTree>
    <p:extLst>
      <p:ext uri="{BB962C8B-B14F-4D97-AF65-F5344CB8AC3E}">
        <p14:creationId xmlns:p14="http://schemas.microsoft.com/office/powerpoint/2010/main" val="20446745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3432795"/>
            <a:ext cx="3406758" cy="3452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Θέση περιεχομένου 2"/>
          <p:cNvSpPr>
            <a:spLocks noGrp="1"/>
          </p:cNvSpPr>
          <p:nvPr>
            <p:ph sz="quarter" idx="1"/>
          </p:nvPr>
        </p:nvSpPr>
        <p:spPr>
          <a:xfrm>
            <a:off x="323528" y="188640"/>
            <a:ext cx="6336704" cy="3917032"/>
          </a:xfrm>
        </p:spPr>
        <p:txBody>
          <a:bodyPr vert="horz">
            <a:normAutofit/>
          </a:bodyPr>
          <a:lstStyle/>
          <a:p>
            <a:pPr algn="just">
              <a:lnSpc>
                <a:spcPct val="150000"/>
              </a:lnSpc>
              <a:buFont typeface="Wingdings" panose="05000000000000000000" pitchFamily="2" charset="2"/>
              <a:buChar char="§"/>
            </a:pPr>
            <a:r>
              <a:rPr lang="el-GR" sz="2000" b="1" dirty="0">
                <a:latin typeface="Arial" panose="020B0604020202020204" pitchFamily="34" charset="0"/>
                <a:cs typeface="Arial" panose="020B0604020202020204" pitchFamily="34" charset="0"/>
              </a:rPr>
              <a:t>Αντανακλαστικό </a:t>
            </a:r>
            <a:r>
              <a:rPr lang="el-GR" sz="2000" b="1" dirty="0" err="1">
                <a:latin typeface="Arial" panose="020B0604020202020204" pitchFamily="34" charset="0"/>
                <a:cs typeface="Arial" panose="020B0604020202020204" pitchFamily="34" charset="0"/>
              </a:rPr>
              <a:t>Galant</a:t>
            </a:r>
            <a:r>
              <a:rPr lang="el-GR" sz="2000" b="1" dirty="0">
                <a:latin typeface="Arial" panose="020B0604020202020204" pitchFamily="34" charset="0"/>
                <a:cs typeface="Arial" panose="020B0604020202020204" pitchFamily="34" charset="0"/>
              </a:rPr>
              <a:t> (</a:t>
            </a:r>
            <a:r>
              <a:rPr lang="el-GR" sz="2000" b="1" dirty="0" err="1">
                <a:latin typeface="Arial" panose="020B0604020202020204" pitchFamily="34" charset="0"/>
                <a:cs typeface="Arial" panose="020B0604020202020204" pitchFamily="34" charset="0"/>
              </a:rPr>
              <a:t>Galant’s</a:t>
            </a:r>
            <a:r>
              <a:rPr lang="el-GR" sz="2000" b="1" dirty="0">
                <a:latin typeface="Arial" panose="020B0604020202020204" pitchFamily="34" charset="0"/>
                <a:cs typeface="Arial" panose="020B0604020202020204" pitchFamily="34" charset="0"/>
              </a:rPr>
              <a:t> </a:t>
            </a:r>
            <a:r>
              <a:rPr lang="el-GR" sz="2000" b="1" dirty="0" err="1">
                <a:latin typeface="Arial" panose="020B0604020202020204" pitchFamily="34" charset="0"/>
                <a:cs typeface="Arial" panose="020B0604020202020204" pitchFamily="34" charset="0"/>
              </a:rPr>
              <a:t>Reflex</a:t>
            </a:r>
            <a:r>
              <a:rPr lang="el-GR" sz="2000" b="1" dirty="0">
                <a:latin typeface="Arial" panose="020B0604020202020204" pitchFamily="34" charset="0"/>
                <a:cs typeface="Arial" panose="020B0604020202020204" pitchFamily="34" charset="0"/>
              </a:rPr>
              <a:t>)</a:t>
            </a:r>
          </a:p>
          <a:p>
            <a:pPr marL="0" indent="0" algn="just">
              <a:lnSpc>
                <a:spcPct val="150000"/>
              </a:lnSpc>
              <a:buNone/>
            </a:pPr>
            <a:r>
              <a:rPr lang="el-GR" sz="2000" dirty="0" smtClean="0">
                <a:latin typeface="Arial" panose="020B0604020202020204" pitchFamily="34" charset="0"/>
                <a:cs typeface="Arial" panose="020B0604020202020204" pitchFamily="34" charset="0"/>
              </a:rPr>
              <a:t>Εκλύεται </a:t>
            </a:r>
            <a:r>
              <a:rPr lang="el-GR" sz="2000" dirty="0">
                <a:latin typeface="Arial" panose="020B0604020202020204" pitchFamily="34" charset="0"/>
                <a:cs typeface="Arial" panose="020B0604020202020204" pitchFamily="34" charset="0"/>
              </a:rPr>
              <a:t>όταν το βρέφος βρίσκεται σε πρηνή θέση και προκληθεί ερέθισμα κατά μήκος της ράχης παράλληλα και </a:t>
            </a:r>
            <a:r>
              <a:rPr lang="el-GR" sz="2000" dirty="0" err="1">
                <a:latin typeface="Arial" panose="020B0604020202020204" pitchFamily="34" charset="0"/>
                <a:cs typeface="Arial" panose="020B0604020202020204" pitchFamily="34" charset="0"/>
              </a:rPr>
              <a:t>αμφοτερόπλευρα</a:t>
            </a:r>
            <a:r>
              <a:rPr lang="el-GR" sz="2000" dirty="0">
                <a:latin typeface="Arial" panose="020B0604020202020204" pitchFamily="34" charset="0"/>
                <a:cs typeface="Arial" panose="020B0604020202020204" pitchFamily="34" charset="0"/>
              </a:rPr>
              <a:t> της σπονδυλικής στήλης. Παρατηρείται πλάγια κάμψη του κορμού, από την πλευρά που προκαλείται το ερέθισμα. Αυτό το αντανακλαστικό το έχουν επίσης τα αμφίβια και τα ερπετά. </a:t>
            </a:r>
            <a:r>
              <a:rPr lang="el-GR" sz="2000" dirty="0">
                <a:latin typeface="Arial" panose="020B0604020202020204" pitchFamily="34" charset="0"/>
                <a:cs typeface="Arial" panose="020B0604020202020204" pitchFamily="34" charset="0"/>
              </a:rPr>
              <a:t>Εξαφανίζεται μετά τον 6 ο μήνα. </a:t>
            </a:r>
          </a:p>
        </p:txBody>
      </p:sp>
    </p:spTree>
    <p:extLst>
      <p:ext uri="{BB962C8B-B14F-4D97-AF65-F5344CB8AC3E}">
        <p14:creationId xmlns:p14="http://schemas.microsoft.com/office/powerpoint/2010/main" val="6066058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251520" y="188640"/>
            <a:ext cx="7931224" cy="3556992"/>
          </a:xfrm>
        </p:spPr>
        <p:txBody>
          <a:bodyPr vert="horz">
            <a:normAutofit/>
          </a:bodyPr>
          <a:lstStyle/>
          <a:p>
            <a:pPr algn="just">
              <a:lnSpc>
                <a:spcPct val="150000"/>
              </a:lnSpc>
              <a:buFont typeface="Wingdings" panose="05000000000000000000" pitchFamily="2" charset="2"/>
              <a:buChar char="§"/>
            </a:pPr>
            <a:r>
              <a:rPr lang="el-GR" sz="2000" dirty="0">
                <a:latin typeface="Arial" panose="020B0604020202020204" pitchFamily="34" charset="0"/>
                <a:cs typeface="Arial" panose="020B0604020202020204" pitchFamily="34" charset="0"/>
              </a:rPr>
              <a:t> </a:t>
            </a:r>
            <a:r>
              <a:rPr lang="el-GR" sz="2000" b="1" dirty="0">
                <a:latin typeface="Arial" panose="020B0604020202020204" pitchFamily="34" charset="0"/>
                <a:cs typeface="Arial" panose="020B0604020202020204" pitchFamily="34" charset="0"/>
              </a:rPr>
              <a:t>Αντανακλαστικό της κολύμβησης </a:t>
            </a:r>
            <a:endParaRPr lang="el-GR" sz="2000" b="1" dirty="0">
              <a:latin typeface="Arial" panose="020B0604020202020204" pitchFamily="34" charset="0"/>
              <a:cs typeface="Arial" panose="020B0604020202020204" pitchFamily="34" charset="0"/>
            </a:endParaRPr>
          </a:p>
          <a:p>
            <a:pPr marL="0" indent="0" algn="just">
              <a:lnSpc>
                <a:spcPct val="150000"/>
              </a:lnSpc>
              <a:buNone/>
            </a:pPr>
            <a:r>
              <a:rPr lang="el-GR" sz="2000" dirty="0" smtClean="0">
                <a:latin typeface="Arial" panose="020B0604020202020204" pitchFamily="34" charset="0"/>
                <a:cs typeface="Arial" panose="020B0604020202020204" pitchFamily="34" charset="0"/>
              </a:rPr>
              <a:t>Εκδηλώνεται </a:t>
            </a:r>
            <a:r>
              <a:rPr lang="el-GR" sz="2000" dirty="0">
                <a:latin typeface="Arial" panose="020B0604020202020204" pitchFamily="34" charset="0"/>
                <a:cs typeface="Arial" panose="020B0604020202020204" pitchFamily="34" charset="0"/>
              </a:rPr>
              <a:t>όταν το βρέφος βρεθεί σε πρηνή θέση μέσα ή πάνω από το νερό με ρυθμικές κολυμβητικές κινήσεις, δηλ. </a:t>
            </a:r>
            <a:r>
              <a:rPr lang="el-GR" sz="2000" dirty="0">
                <a:latin typeface="Arial" panose="020B0604020202020204" pitchFamily="34" charset="0"/>
                <a:cs typeface="Arial" panose="020B0604020202020204" pitchFamily="34" charset="0"/>
              </a:rPr>
              <a:t>εκτάσεις και κάμψεις των άνω και κάτω άκρων. </a:t>
            </a:r>
            <a:r>
              <a:rPr lang="el-GR" sz="2000" dirty="0">
                <a:latin typeface="Arial" panose="020B0604020202020204" pitchFamily="34" charset="0"/>
                <a:cs typeface="Arial" panose="020B0604020202020204" pitchFamily="34" charset="0"/>
              </a:rPr>
              <a:t>Εμφανίζεται στις πρώτες 15 μέρες μετά τη γέννηση και υποχωρεί γύρω στον </a:t>
            </a:r>
            <a:r>
              <a:rPr lang="el-GR" sz="2000" dirty="0" smtClean="0">
                <a:latin typeface="Arial" panose="020B0604020202020204" pitchFamily="34" charset="0"/>
                <a:cs typeface="Arial" panose="020B0604020202020204" pitchFamily="34" charset="0"/>
              </a:rPr>
              <a:t>5ο </a:t>
            </a:r>
            <a:r>
              <a:rPr lang="el-GR" sz="2000" dirty="0">
                <a:latin typeface="Arial" panose="020B0604020202020204" pitchFamily="34" charset="0"/>
                <a:cs typeface="Arial" panose="020B0604020202020204" pitchFamily="34" charset="0"/>
              </a:rPr>
              <a:t>μήνα. </a:t>
            </a:r>
            <a:r>
              <a:rPr lang="el-GR" sz="2000" dirty="0">
                <a:latin typeface="Arial" panose="020B0604020202020204" pitchFamily="34" charset="0"/>
                <a:cs typeface="Arial" panose="020B0604020202020204" pitchFamily="34" charset="0"/>
              </a:rPr>
              <a:t>Οι κινήσεις είναι πολύ οργανωμένες και εμφανίζονται πιο ώριμες από οποιαδήποτε άλλη προσπάθεια αντανακλαστικής μετακίνησης.</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1742" y="3615208"/>
            <a:ext cx="4908450" cy="2622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23486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395536" y="548680"/>
            <a:ext cx="7992888" cy="4873752"/>
          </a:xfrm>
        </p:spPr>
        <p:txBody>
          <a:bodyPr vert="horz">
            <a:normAutofit/>
          </a:bodyPr>
          <a:lstStyle/>
          <a:p>
            <a:pPr marL="514350" indent="-514350" algn="just">
              <a:lnSpc>
                <a:spcPct val="150000"/>
              </a:lnSpc>
              <a:buFont typeface="+mj-lt"/>
              <a:buAutoNum type="romanUcPeriod" startAt="5"/>
            </a:pPr>
            <a:r>
              <a:rPr lang="el-GR" sz="2000" b="1" dirty="0">
                <a:latin typeface="Arial" panose="020B0604020202020204" pitchFamily="34" charset="0"/>
                <a:cs typeface="Arial" panose="020B0604020202020204" pitchFamily="34" charset="0"/>
              </a:rPr>
              <a:t>Αντανακλαστικό του </a:t>
            </a:r>
            <a:r>
              <a:rPr lang="en-US" sz="2000" b="1" dirty="0" err="1">
                <a:latin typeface="Arial" panose="020B0604020202020204" pitchFamily="34" charset="0"/>
                <a:cs typeface="Arial" panose="020B0604020202020204" pitchFamily="34" charset="0"/>
              </a:rPr>
              <a:t>babinski</a:t>
            </a:r>
            <a:r>
              <a:rPr lang="el-GR" sz="2000" b="1" dirty="0">
                <a:latin typeface="Arial" panose="020B0604020202020204" pitchFamily="34" charset="0"/>
                <a:cs typeface="Arial" panose="020B0604020202020204" pitchFamily="34" charset="0"/>
              </a:rPr>
              <a:t>( πελματιαίο αντανακλαστικό)   </a:t>
            </a:r>
            <a:r>
              <a:rPr lang="el-GR" sz="2000" dirty="0">
                <a:latin typeface="Arial" panose="020B0604020202020204" pitchFamily="34" charset="0"/>
                <a:cs typeface="Arial" panose="020B0604020202020204" pitchFamily="34" charset="0"/>
              </a:rPr>
              <a:t>σε ένα βρέφος. Το αντανακλαστικό αυτό μπορεί να το προκαλέσει κανείς αν εφαρμόσει ερέθισμα στο πέλμα του βρέφους με ένα λεπτό αντικείμενο ή με τον αντίχειρα. Τότε το μωρό λυγίζει το μεγάλο δάχτυλο του ποδιού προς τα πάνω και τα υπόλοιπα τεντώνονται. Εμφανίζεται από την γέννηση μέχρι τον 4ο μήνα και μετά αντικαθίσταται από ένα άλλο που προκαλεί κάμψη και σύγκλιση των δαχτύλων του πέλματος.</a:t>
            </a:r>
          </a:p>
          <a:p>
            <a:pPr marL="514350" indent="-514350" algn="just">
              <a:lnSpc>
                <a:spcPct val="150000"/>
              </a:lnSpc>
              <a:buFont typeface="+mj-lt"/>
              <a:buAutoNum type="romanUcPeriod" startAt="5"/>
            </a:pPr>
            <a:endParaRPr lang="el-GR" sz="2000" dirty="0">
              <a:latin typeface="Arial" panose="020B0604020202020204" pitchFamily="34" charset="0"/>
              <a:cs typeface="Arial" panose="020B0604020202020204" pitchFamily="34" charset="0"/>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7711" y="4262889"/>
            <a:ext cx="4140513" cy="2595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04194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467544" y="548680"/>
            <a:ext cx="7467600" cy="4873752"/>
          </a:xfrm>
        </p:spPr>
        <p:txBody>
          <a:bodyPr vert="horz">
            <a:normAutofit/>
          </a:bodyPr>
          <a:lstStyle/>
          <a:p>
            <a:pPr marL="514350" indent="-514350" algn="just">
              <a:lnSpc>
                <a:spcPct val="150000"/>
              </a:lnSpc>
              <a:buFont typeface="+mj-lt"/>
              <a:buAutoNum type="romanUcPeriod" startAt="6"/>
            </a:pPr>
            <a:r>
              <a:rPr lang="el-GR" sz="2000" b="1" dirty="0">
                <a:latin typeface="Arial" panose="020B0604020202020204" pitchFamily="34" charset="0"/>
                <a:cs typeface="Arial" panose="020B0604020202020204" pitchFamily="34" charset="0"/>
              </a:rPr>
              <a:t>Ασύμμετρο αυχενικό αντανακλαστικό σε ένα βρέφος</a:t>
            </a:r>
            <a:r>
              <a:rPr lang="el-GR" sz="2000" dirty="0">
                <a:latin typeface="Arial" panose="020B0604020202020204" pitchFamily="34" charset="0"/>
                <a:cs typeface="Arial" panose="020B0604020202020204" pitchFamily="34" charset="0"/>
              </a:rPr>
              <a:t>. Εκδηλώνεται κάθε φορά που γίνεται στροφή του κεφαλιού προς μια κατεύθυνση και έχουμε κάμψη των άκρων της αντίθετης πλευράς και έκταση των άκρων τις ίδιας πλευράς. Είναι εμφανές περισσότερο μεταξύ 2ου και 4ου μήνα και παραμονή του μετά τον 7ο μήνα είναι ενδεικτική εγκεφαλικής παράλυσης</a:t>
            </a:r>
          </a:p>
          <a:p>
            <a:pPr marL="514350" indent="-514350" algn="just">
              <a:lnSpc>
                <a:spcPct val="150000"/>
              </a:lnSpc>
              <a:buFont typeface="+mj-lt"/>
              <a:buAutoNum type="romanUcPeriod" startAt="6"/>
            </a:pPr>
            <a:endParaRPr lang="el-GR" sz="2000" dirty="0">
              <a:latin typeface="Arial" panose="020B0604020202020204" pitchFamily="34" charset="0"/>
              <a:cs typeface="Arial" panose="020B0604020202020204" pitchFamily="34" charset="0"/>
            </a:endParaRPr>
          </a:p>
        </p:txBody>
      </p:sp>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970" t="43435" r="50758" b="19191"/>
          <a:stretch/>
        </p:blipFill>
        <p:spPr bwMode="auto">
          <a:xfrm>
            <a:off x="2915816" y="3861048"/>
            <a:ext cx="4369475" cy="2897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70007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434961" y="908720"/>
            <a:ext cx="7467600" cy="4873752"/>
          </a:xfrm>
        </p:spPr>
        <p:txBody>
          <a:bodyPr vert="horz">
            <a:normAutofit/>
          </a:bodyPr>
          <a:lstStyle/>
          <a:p>
            <a:pPr marL="514350" indent="-514350" algn="just">
              <a:lnSpc>
                <a:spcPct val="150000"/>
              </a:lnSpc>
              <a:buFont typeface="+mj-lt"/>
              <a:buAutoNum type="romanUcPeriod" startAt="7"/>
            </a:pPr>
            <a:r>
              <a:rPr lang="el-GR" sz="2000" b="1" dirty="0">
                <a:latin typeface="Arial" panose="020B0604020202020204" pitchFamily="34" charset="0"/>
                <a:cs typeface="Arial" panose="020B0604020202020204" pitchFamily="34" charset="0"/>
              </a:rPr>
              <a:t>Συμμετρικό αυχενικό αντανακλαστικό. </a:t>
            </a:r>
            <a:r>
              <a:rPr lang="el-GR" sz="2000" dirty="0">
                <a:latin typeface="Arial" panose="020B0604020202020204" pitchFamily="34" charset="0"/>
                <a:cs typeface="Arial" panose="020B0604020202020204" pitchFamily="34" charset="0"/>
              </a:rPr>
              <a:t>Όταν το βρέφος κάμπτει τον αυχένα έχουμε κάμψη των άνω άκρων και έκταση των κάτω άκρων. Αντίθετα όταν ο αυχένας είναι σε έκταση τότε έχουμε έκταση των άνω άκρων και κάμψη των κάτω άκρων. Εξαφανίζονται μετά τον 4ο – 6ο μήνα.</a:t>
            </a:r>
          </a:p>
          <a:p>
            <a:pPr marL="0" indent="0" algn="just">
              <a:lnSpc>
                <a:spcPct val="150000"/>
              </a:lnSpc>
              <a:buNone/>
            </a:pPr>
            <a:endParaRPr lang="el-GR" sz="2000" dirty="0">
              <a:latin typeface="Arial" panose="020B0604020202020204" pitchFamily="34" charset="0"/>
              <a:cs typeface="Arial" panose="020B0604020202020204" pitchFamily="34" charset="0"/>
            </a:endParaRPr>
          </a:p>
          <a:p>
            <a:pPr marL="514350" indent="-514350" algn="just">
              <a:lnSpc>
                <a:spcPct val="150000"/>
              </a:lnSpc>
              <a:buFont typeface="+mj-lt"/>
              <a:buAutoNum type="romanUcPeriod" startAt="7"/>
            </a:pPr>
            <a:endParaRPr lang="el-GR" sz="2000" dirty="0">
              <a:latin typeface="Arial" panose="020B0604020202020204" pitchFamily="34" charset="0"/>
              <a:cs typeface="Arial" panose="020B0604020202020204" pitchFamily="34" charset="0"/>
            </a:endParaRPr>
          </a:p>
        </p:txBody>
      </p:sp>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000" t="42828" r="4697" b="17576"/>
          <a:stretch/>
        </p:blipFill>
        <p:spPr bwMode="auto">
          <a:xfrm>
            <a:off x="152708" y="3573016"/>
            <a:ext cx="8539561" cy="28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9165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251520" y="260648"/>
            <a:ext cx="7787208" cy="4873752"/>
          </a:xfrm>
        </p:spPr>
        <p:txBody>
          <a:bodyPr vert="horz">
            <a:normAutofit/>
          </a:bodyPr>
          <a:lstStyle/>
          <a:p>
            <a:pPr marL="514350" indent="-514350" algn="just">
              <a:lnSpc>
                <a:spcPct val="150000"/>
              </a:lnSpc>
              <a:buFont typeface="+mj-lt"/>
              <a:buAutoNum type="romanUcPeriod" startAt="8"/>
            </a:pPr>
            <a:r>
              <a:rPr lang="el-GR" sz="2000" b="1" dirty="0">
                <a:latin typeface="Arial" panose="020B0604020202020204" pitchFamily="34" charset="0"/>
                <a:cs typeface="Arial" panose="020B0604020202020204" pitchFamily="34" charset="0"/>
              </a:rPr>
              <a:t>Αντανακλαστικό του εναγκαλισμού ή αντανακλαστικό του   </a:t>
            </a:r>
            <a:r>
              <a:rPr lang="en-US" sz="2000" b="1" dirty="0" err="1">
                <a:latin typeface="Arial" panose="020B0604020202020204" pitchFamily="34" charset="0"/>
                <a:cs typeface="Arial" panose="020B0604020202020204" pitchFamily="34" charset="0"/>
              </a:rPr>
              <a:t>moro</a:t>
            </a:r>
            <a:r>
              <a:rPr lang="el-GR" sz="2000" dirty="0">
                <a:latin typeface="Arial" panose="020B0604020202020204" pitchFamily="34" charset="0"/>
                <a:cs typeface="Arial" panose="020B0604020202020204" pitchFamily="34" charset="0"/>
              </a:rPr>
              <a:t>.  Εμφανίζεται στο βρέφος μετά από ένα ξάφνιασμα  μετά από  ακουστικό ή άλλο ερέθισμα. Εμφανίζεται όταν το μωρό είναι σε ύπτια θέση και το μωρό ανοίγει τα χέρια του και τα κλίνει πολύ γρήγορα και σφιχτά σαν να θέλει να αγκαλιάσει κάποιον. Ταυτόχρονα σφίγγει τις γροθιές του . </a:t>
            </a:r>
            <a:r>
              <a:rPr lang="el-GR" sz="2000" dirty="0">
                <a:latin typeface="Arial" panose="020B0604020202020204" pitchFamily="34" charset="0"/>
                <a:cs typeface="Arial" panose="020B0604020202020204" pitchFamily="34" charset="0"/>
              </a:rPr>
              <a:t>εμφανίζεται έντονα τους 3ης πρώτους μήνες και εξαφανίζεται μετά τον 6ο μήνα</a:t>
            </a:r>
            <a:r>
              <a:rPr lang="el-GR" sz="2000" dirty="0" smtClean="0">
                <a:latin typeface="Arial" panose="020B0604020202020204" pitchFamily="34" charset="0"/>
                <a:cs typeface="Arial" panose="020B0604020202020204" pitchFamily="34" charset="0"/>
              </a:rPr>
              <a:t>.</a:t>
            </a:r>
            <a:r>
              <a:rPr lang="el-GR" sz="2000" dirty="0">
                <a:latin typeface="Arial" panose="020B0604020202020204" pitchFamily="34" charset="0"/>
                <a:cs typeface="Arial" panose="020B0604020202020204" pitchFamily="34" charset="0"/>
              </a:rPr>
              <a:t> </a:t>
            </a:r>
          </a:p>
        </p:txBody>
      </p:sp>
      <p:pic>
        <p:nvPicPr>
          <p:cNvPr id="10243"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42613" t="19223" r="9660" b="35890"/>
          <a:stretch/>
        </p:blipFill>
        <p:spPr bwMode="auto">
          <a:xfrm>
            <a:off x="3491880" y="3501008"/>
            <a:ext cx="4655127" cy="3283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49253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179512" y="476672"/>
            <a:ext cx="8507288" cy="5649491"/>
          </a:xfrm>
        </p:spPr>
        <p:txBody>
          <a:bodyPr>
            <a:normAutofit/>
          </a:bodyPr>
          <a:lstStyle/>
          <a:p>
            <a:pPr marL="0" indent="0" algn="just">
              <a:lnSpc>
                <a:spcPct val="150000"/>
              </a:lnSpc>
              <a:buNone/>
            </a:pPr>
            <a:r>
              <a:rPr lang="el-GR" sz="2400" b="1" dirty="0">
                <a:latin typeface="Arial" panose="020B0604020202020204" pitchFamily="34" charset="0"/>
                <a:cs typeface="Arial" panose="020B0604020202020204" pitchFamily="34" charset="0"/>
              </a:rPr>
              <a:t>ΜΥΙΚΟΣ ΤΟΝΟΣ- ΕΞΕΤΑΣΗ ΜΥΙΚΟΥ ΤΟΝΟΥ ΙΣΧΥΟΣ</a:t>
            </a:r>
          </a:p>
          <a:p>
            <a:pPr algn="just">
              <a:lnSpc>
                <a:spcPct val="150000"/>
              </a:lnSpc>
            </a:pPr>
            <a:endParaRPr lang="el-GR" sz="2000" dirty="0" smtClean="0">
              <a:latin typeface="Arial" panose="020B0604020202020204" pitchFamily="34" charset="0"/>
              <a:cs typeface="Arial" panose="020B0604020202020204" pitchFamily="34" charset="0"/>
            </a:endParaRPr>
          </a:p>
          <a:p>
            <a:pPr algn="just">
              <a:lnSpc>
                <a:spcPct val="150000"/>
              </a:lnSpc>
              <a:buFont typeface="Wingdings" panose="05000000000000000000" pitchFamily="2" charset="2"/>
              <a:buChar char="q"/>
            </a:pPr>
            <a:r>
              <a:rPr lang="el-GR" sz="2000" dirty="0" smtClean="0">
                <a:latin typeface="Arial" panose="020B0604020202020204" pitchFamily="34" charset="0"/>
                <a:cs typeface="Arial" panose="020B0604020202020204" pitchFamily="34" charset="0"/>
              </a:rPr>
              <a:t>Η </a:t>
            </a:r>
            <a:r>
              <a:rPr lang="el-GR" sz="2000" dirty="0">
                <a:latin typeface="Arial" panose="020B0604020202020204" pitchFamily="34" charset="0"/>
                <a:cs typeface="Arial" panose="020B0604020202020204" pitchFamily="34" charset="0"/>
              </a:rPr>
              <a:t>συνεχής  ελαφρά σύσπαση των μυών που φυσιολογικά υπάρχει ακόμα και σε κατάσταση ηρεμίας ονομάζεται μυϊκός τόνος. </a:t>
            </a:r>
            <a:endParaRPr lang="el-GR" sz="2000" dirty="0" smtClean="0">
              <a:latin typeface="Arial" panose="020B0604020202020204" pitchFamily="34" charset="0"/>
              <a:cs typeface="Arial" panose="020B0604020202020204" pitchFamily="34" charset="0"/>
            </a:endParaRPr>
          </a:p>
          <a:p>
            <a:pPr algn="just">
              <a:lnSpc>
                <a:spcPct val="150000"/>
              </a:lnSpc>
              <a:buFont typeface="Wingdings" panose="05000000000000000000" pitchFamily="2" charset="2"/>
              <a:buChar char="q"/>
            </a:pPr>
            <a:r>
              <a:rPr lang="el-GR" sz="2000" dirty="0" smtClean="0">
                <a:latin typeface="Arial" panose="020B0604020202020204" pitchFamily="34" charset="0"/>
                <a:cs typeface="Arial" panose="020B0604020202020204" pitchFamily="34" charset="0"/>
              </a:rPr>
              <a:t>Ο </a:t>
            </a:r>
            <a:r>
              <a:rPr lang="el-GR" sz="2000" dirty="0">
                <a:latin typeface="Arial" panose="020B0604020202020204" pitchFamily="34" charset="0"/>
                <a:cs typeface="Arial" panose="020B0604020202020204" pitchFamily="34" charset="0"/>
              </a:rPr>
              <a:t>μυϊκός τόνος υπάρχει ακόμα και στον ύπνο. </a:t>
            </a:r>
            <a:endParaRPr lang="el-GR" sz="2000" dirty="0" smtClean="0">
              <a:latin typeface="Arial" panose="020B0604020202020204" pitchFamily="34" charset="0"/>
              <a:cs typeface="Arial" panose="020B0604020202020204" pitchFamily="34" charset="0"/>
            </a:endParaRPr>
          </a:p>
          <a:p>
            <a:pPr algn="just">
              <a:lnSpc>
                <a:spcPct val="150000"/>
              </a:lnSpc>
              <a:buFont typeface="Wingdings" panose="05000000000000000000" pitchFamily="2" charset="2"/>
              <a:buChar char="q"/>
            </a:pPr>
            <a:r>
              <a:rPr lang="el-GR" sz="2000" dirty="0" smtClean="0">
                <a:latin typeface="Arial" panose="020B0604020202020204" pitchFamily="34" charset="0"/>
                <a:cs typeface="Arial" panose="020B0604020202020204" pitchFamily="34" charset="0"/>
              </a:rPr>
              <a:t>Αντιπροσωπεύει </a:t>
            </a:r>
            <a:r>
              <a:rPr lang="el-GR" sz="2000" dirty="0">
                <a:latin typeface="Arial" panose="020B0604020202020204" pitchFamily="34" charset="0"/>
                <a:cs typeface="Arial" panose="020B0604020202020204" pitchFamily="34" charset="0"/>
              </a:rPr>
              <a:t>την κατάσταση ετοιμότητας του μυϊκού συστήματος για να είναι δυνατή οποιαδήποτε δραστηριότητα. </a:t>
            </a:r>
            <a:endParaRPr lang="el-GR" sz="2000" dirty="0" smtClean="0">
              <a:latin typeface="Arial" panose="020B0604020202020204" pitchFamily="34" charset="0"/>
              <a:cs typeface="Arial" panose="020B0604020202020204" pitchFamily="34" charset="0"/>
            </a:endParaRPr>
          </a:p>
          <a:p>
            <a:pPr algn="just">
              <a:lnSpc>
                <a:spcPct val="150000"/>
              </a:lnSpc>
              <a:buFont typeface="Wingdings" panose="05000000000000000000" pitchFamily="2" charset="2"/>
              <a:buChar char="q"/>
            </a:pPr>
            <a:r>
              <a:rPr lang="el-GR" sz="2000" dirty="0" smtClean="0">
                <a:latin typeface="Arial" panose="020B0604020202020204" pitchFamily="34" charset="0"/>
                <a:cs typeface="Arial" panose="020B0604020202020204" pitchFamily="34" charset="0"/>
              </a:rPr>
              <a:t>Η </a:t>
            </a:r>
            <a:r>
              <a:rPr lang="el-GR" sz="2000" b="1" dirty="0">
                <a:latin typeface="Arial" panose="020B0604020202020204" pitchFamily="34" charset="0"/>
                <a:cs typeface="Arial" panose="020B0604020202020204" pitchFamily="34" charset="0"/>
              </a:rPr>
              <a:t>μη φυσιολογική αύξησή </a:t>
            </a:r>
            <a:r>
              <a:rPr lang="el-GR" sz="2000" dirty="0">
                <a:latin typeface="Arial" panose="020B0604020202020204" pitchFamily="34" charset="0"/>
                <a:cs typeface="Arial" panose="020B0604020202020204" pitchFamily="34" charset="0"/>
              </a:rPr>
              <a:t>του ονομάζεται </a:t>
            </a:r>
            <a:r>
              <a:rPr lang="el-GR" sz="2000" b="1" dirty="0">
                <a:latin typeface="Arial" panose="020B0604020202020204" pitchFamily="34" charset="0"/>
                <a:cs typeface="Arial" panose="020B0604020202020204" pitchFamily="34" charset="0"/>
              </a:rPr>
              <a:t>υπερτονία</a:t>
            </a:r>
            <a:r>
              <a:rPr lang="el-GR" sz="2000" dirty="0">
                <a:latin typeface="Arial" panose="020B0604020202020204" pitchFamily="34" charset="0"/>
                <a:cs typeface="Arial" panose="020B0604020202020204" pitchFamily="34" charset="0"/>
              </a:rPr>
              <a:t> ενώ η </a:t>
            </a:r>
            <a:r>
              <a:rPr lang="el-GR" sz="2000" b="1" dirty="0">
                <a:latin typeface="Arial" panose="020B0604020202020204" pitchFamily="34" charset="0"/>
                <a:cs typeface="Arial" panose="020B0604020202020204" pitchFamily="34" charset="0"/>
              </a:rPr>
              <a:t>μη</a:t>
            </a:r>
            <a:r>
              <a:rPr lang="el-GR" sz="2000" dirty="0">
                <a:latin typeface="Arial" panose="020B0604020202020204" pitchFamily="34" charset="0"/>
                <a:cs typeface="Arial" panose="020B0604020202020204" pitchFamily="34" charset="0"/>
              </a:rPr>
              <a:t> </a:t>
            </a:r>
            <a:r>
              <a:rPr lang="el-GR" sz="2000" b="1" dirty="0">
                <a:latin typeface="Arial" panose="020B0604020202020204" pitchFamily="34" charset="0"/>
                <a:cs typeface="Arial" panose="020B0604020202020204" pitchFamily="34" charset="0"/>
              </a:rPr>
              <a:t>φυσιολογική ελάττωσή </a:t>
            </a:r>
            <a:r>
              <a:rPr lang="el-GR" sz="2000" dirty="0">
                <a:latin typeface="Arial" panose="020B0604020202020204" pitchFamily="34" charset="0"/>
                <a:cs typeface="Arial" panose="020B0604020202020204" pitchFamily="34" charset="0"/>
              </a:rPr>
              <a:t>του ονομάζεται </a:t>
            </a:r>
            <a:r>
              <a:rPr lang="el-GR" sz="2000" b="1" dirty="0">
                <a:latin typeface="Arial" panose="020B0604020202020204" pitchFamily="34" charset="0"/>
                <a:cs typeface="Arial" panose="020B0604020202020204" pitchFamily="34" charset="0"/>
              </a:rPr>
              <a:t>υποτονία</a:t>
            </a:r>
          </a:p>
        </p:txBody>
      </p:sp>
    </p:spTree>
    <p:extLst>
      <p:ext uri="{BB962C8B-B14F-4D97-AF65-F5344CB8AC3E}">
        <p14:creationId xmlns:p14="http://schemas.microsoft.com/office/powerpoint/2010/main" val="19640019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p:txBody>
          <a:bodyPr>
            <a:normAutofit/>
          </a:bodyPr>
          <a:lstStyle/>
          <a:p>
            <a:pPr algn="just">
              <a:lnSpc>
                <a:spcPct val="150000"/>
              </a:lnSpc>
              <a:buFont typeface="Wingdings" panose="05000000000000000000" pitchFamily="2" charset="2"/>
              <a:buChar char="q"/>
            </a:pPr>
            <a:r>
              <a:rPr lang="el-GR" sz="2000" b="1" dirty="0">
                <a:latin typeface="Arial" panose="020B0604020202020204" pitchFamily="34" charset="0"/>
                <a:cs typeface="Arial" panose="020B0604020202020204" pitchFamily="34" charset="0"/>
              </a:rPr>
              <a:t>Μυϊκή ισχύς </a:t>
            </a:r>
            <a:r>
              <a:rPr lang="el-GR" sz="2000" dirty="0">
                <a:latin typeface="Arial" panose="020B0604020202020204" pitchFamily="34" charset="0"/>
                <a:cs typeface="Arial" panose="020B0604020202020204" pitchFamily="34" charset="0"/>
              </a:rPr>
              <a:t>ονομάζεται η </a:t>
            </a:r>
            <a:r>
              <a:rPr lang="el-GR" sz="2000" b="1" dirty="0">
                <a:latin typeface="Arial" panose="020B0604020202020204" pitchFamily="34" charset="0"/>
                <a:cs typeface="Arial" panose="020B0604020202020204" pitchFamily="34" charset="0"/>
              </a:rPr>
              <a:t>ένταση</a:t>
            </a:r>
            <a:r>
              <a:rPr lang="el-GR" sz="2000" dirty="0">
                <a:latin typeface="Arial" panose="020B0604020202020204" pitchFamily="34" charset="0"/>
                <a:cs typeface="Arial" panose="020B0604020202020204" pitchFamily="34" charset="0"/>
              </a:rPr>
              <a:t> με την οποία </a:t>
            </a:r>
            <a:r>
              <a:rPr lang="el-GR" sz="2000" b="1" dirty="0" smtClean="0">
                <a:latin typeface="Arial" panose="020B0604020202020204" pitchFamily="34" charset="0"/>
                <a:cs typeface="Arial" panose="020B0604020202020204" pitchFamily="34" charset="0"/>
              </a:rPr>
              <a:t>συσπάται</a:t>
            </a:r>
            <a:r>
              <a:rPr lang="el-GR" sz="2000" dirty="0" smtClean="0">
                <a:latin typeface="Arial" panose="020B0604020202020204" pitchFamily="34" charset="0"/>
                <a:cs typeface="Arial" panose="020B0604020202020204" pitchFamily="34" charset="0"/>
              </a:rPr>
              <a:t> </a:t>
            </a:r>
            <a:r>
              <a:rPr lang="el-GR" sz="2000" b="1" dirty="0">
                <a:latin typeface="Arial" panose="020B0604020202020204" pitchFamily="34" charset="0"/>
                <a:cs typeface="Arial" panose="020B0604020202020204" pitchFamily="34" charset="0"/>
              </a:rPr>
              <a:t>εκούσια</a:t>
            </a:r>
            <a:r>
              <a:rPr lang="el-GR" sz="2000" dirty="0">
                <a:latin typeface="Arial" panose="020B0604020202020204" pitchFamily="34" charset="0"/>
                <a:cs typeface="Arial" panose="020B0604020202020204" pitchFamily="34" charset="0"/>
              </a:rPr>
              <a:t> ένας </a:t>
            </a:r>
            <a:r>
              <a:rPr lang="el-GR" sz="2000" b="1" dirty="0">
                <a:latin typeface="Arial" panose="020B0604020202020204" pitchFamily="34" charset="0"/>
                <a:cs typeface="Arial" panose="020B0604020202020204" pitchFamily="34" charset="0"/>
              </a:rPr>
              <a:t>μυς</a:t>
            </a:r>
            <a:r>
              <a:rPr lang="el-GR" sz="2000" dirty="0">
                <a:latin typeface="Arial" panose="020B0604020202020204" pitchFamily="34" charset="0"/>
                <a:cs typeface="Arial" panose="020B0604020202020204" pitchFamily="34" charset="0"/>
              </a:rPr>
              <a:t> για να γίνει μια </a:t>
            </a:r>
            <a:r>
              <a:rPr lang="el-GR" sz="2000" b="1" dirty="0">
                <a:latin typeface="Arial" panose="020B0604020202020204" pitchFamily="34" charset="0"/>
                <a:cs typeface="Arial" panose="020B0604020202020204" pitchFamily="34" charset="0"/>
              </a:rPr>
              <a:t>δραστηριότητα</a:t>
            </a:r>
            <a:r>
              <a:rPr lang="el-GR" sz="2000" dirty="0">
                <a:latin typeface="Arial" panose="020B0604020202020204" pitchFamily="34" charset="0"/>
                <a:cs typeface="Arial" panose="020B0604020202020204" pitchFamily="34" charset="0"/>
              </a:rPr>
              <a:t>.</a:t>
            </a:r>
          </a:p>
          <a:p>
            <a:pPr algn="just">
              <a:lnSpc>
                <a:spcPct val="150000"/>
              </a:lnSpc>
              <a:buFont typeface="Wingdings" panose="05000000000000000000" pitchFamily="2" charset="2"/>
              <a:buChar char="q"/>
            </a:pPr>
            <a:endParaRPr lang="el-GR" sz="2000" dirty="0" smtClean="0">
              <a:latin typeface="Arial" panose="020B0604020202020204" pitchFamily="34" charset="0"/>
              <a:cs typeface="Arial" panose="020B0604020202020204" pitchFamily="34" charset="0"/>
            </a:endParaRPr>
          </a:p>
          <a:p>
            <a:pPr algn="just">
              <a:lnSpc>
                <a:spcPct val="150000"/>
              </a:lnSpc>
              <a:buFont typeface="Wingdings" panose="05000000000000000000" pitchFamily="2" charset="2"/>
              <a:buChar char="q"/>
            </a:pPr>
            <a:r>
              <a:rPr lang="el-GR" sz="2000" dirty="0" smtClean="0">
                <a:latin typeface="Arial" panose="020B0604020202020204" pitchFamily="34" charset="0"/>
                <a:cs typeface="Arial" panose="020B0604020202020204" pitchFamily="34" charset="0"/>
              </a:rPr>
              <a:t>Κατά </a:t>
            </a:r>
            <a:r>
              <a:rPr lang="el-GR" sz="2000" dirty="0">
                <a:latin typeface="Arial" panose="020B0604020202020204" pitchFamily="34" charset="0"/>
                <a:cs typeface="Arial" panose="020B0604020202020204" pitchFamily="34" charset="0"/>
              </a:rPr>
              <a:t>την </a:t>
            </a:r>
            <a:r>
              <a:rPr lang="el-GR" sz="2000" b="1" dirty="0">
                <a:latin typeface="Arial" panose="020B0604020202020204" pitchFamily="34" charset="0"/>
                <a:cs typeface="Arial" panose="020B0604020202020204" pitchFamily="34" charset="0"/>
              </a:rPr>
              <a:t>εξέταση</a:t>
            </a:r>
            <a:r>
              <a:rPr lang="el-GR" sz="2000" dirty="0">
                <a:latin typeface="Arial" panose="020B0604020202020204" pitchFamily="34" charset="0"/>
                <a:cs typeface="Arial" panose="020B0604020202020204" pitchFamily="34" charset="0"/>
              </a:rPr>
              <a:t> του μυϊκού τόνου στην </a:t>
            </a:r>
            <a:r>
              <a:rPr lang="el-GR" sz="2000" b="1" dirty="0">
                <a:latin typeface="Arial" panose="020B0604020202020204" pitchFamily="34" charset="0"/>
                <a:cs typeface="Arial" panose="020B0604020202020204" pitchFamily="34" charset="0"/>
              </a:rPr>
              <a:t>υπερτονία</a:t>
            </a:r>
            <a:r>
              <a:rPr lang="el-GR" sz="2000" dirty="0">
                <a:latin typeface="Arial" panose="020B0604020202020204" pitchFamily="34" charset="0"/>
                <a:cs typeface="Arial" panose="020B0604020202020204" pitchFamily="34" charset="0"/>
              </a:rPr>
              <a:t> έχουμε </a:t>
            </a:r>
            <a:r>
              <a:rPr lang="el-GR" sz="2000" b="1" dirty="0">
                <a:latin typeface="Arial" panose="020B0604020202020204" pitchFamily="34" charset="0"/>
                <a:cs typeface="Arial" panose="020B0604020202020204" pitchFamily="34" charset="0"/>
              </a:rPr>
              <a:t>αυξημένη αντίσταση </a:t>
            </a:r>
            <a:r>
              <a:rPr lang="el-GR" sz="2000" dirty="0">
                <a:latin typeface="Arial" panose="020B0604020202020204" pitchFamily="34" charset="0"/>
                <a:cs typeface="Arial" panose="020B0604020202020204" pitchFamily="34" charset="0"/>
              </a:rPr>
              <a:t>στην </a:t>
            </a:r>
            <a:r>
              <a:rPr lang="el-GR" sz="2000" b="1" dirty="0">
                <a:latin typeface="Arial" panose="020B0604020202020204" pitchFamily="34" charset="0"/>
                <a:cs typeface="Arial" panose="020B0604020202020204" pitchFamily="34" charset="0"/>
              </a:rPr>
              <a:t>παθητική</a:t>
            </a:r>
            <a:r>
              <a:rPr lang="el-GR" sz="2000" dirty="0">
                <a:latin typeface="Arial" panose="020B0604020202020204" pitchFamily="34" charset="0"/>
                <a:cs typeface="Arial" panose="020B0604020202020204" pitchFamily="34" charset="0"/>
              </a:rPr>
              <a:t> </a:t>
            </a:r>
            <a:r>
              <a:rPr lang="el-GR" sz="2000" b="1" dirty="0">
                <a:latin typeface="Arial" panose="020B0604020202020204" pitchFamily="34" charset="0"/>
                <a:cs typeface="Arial" panose="020B0604020202020204" pitchFamily="34" charset="0"/>
              </a:rPr>
              <a:t>κίνηση</a:t>
            </a:r>
            <a:r>
              <a:rPr lang="el-GR" sz="2000" dirty="0">
                <a:latin typeface="Arial" panose="020B0604020202020204" pitchFamily="34" charset="0"/>
                <a:cs typeface="Arial" panose="020B0604020202020204" pitchFamily="34" charset="0"/>
              </a:rPr>
              <a:t> των μελών του σώματος ενώ στην </a:t>
            </a:r>
            <a:r>
              <a:rPr lang="el-GR" sz="2000" b="1" dirty="0">
                <a:latin typeface="Arial" panose="020B0604020202020204" pitchFamily="34" charset="0"/>
                <a:cs typeface="Arial" panose="020B0604020202020204" pitchFamily="34" charset="0"/>
              </a:rPr>
              <a:t>υποτονία</a:t>
            </a:r>
            <a:r>
              <a:rPr lang="el-GR" sz="2000" dirty="0">
                <a:latin typeface="Arial" panose="020B0604020202020204" pitchFamily="34" charset="0"/>
                <a:cs typeface="Arial" panose="020B0604020202020204" pitchFamily="34" charset="0"/>
              </a:rPr>
              <a:t> έχουμε </a:t>
            </a:r>
            <a:r>
              <a:rPr lang="el-GR" sz="2000" b="1" dirty="0">
                <a:latin typeface="Arial" panose="020B0604020202020204" pitchFamily="34" charset="0"/>
                <a:cs typeface="Arial" panose="020B0604020202020204" pitchFamily="34" charset="0"/>
              </a:rPr>
              <a:t>μειωμένη αντίσταση</a:t>
            </a:r>
            <a:r>
              <a:rPr lang="el-GR" sz="2000" dirty="0">
                <a:latin typeface="Arial" panose="020B0604020202020204" pitchFamily="34" charset="0"/>
                <a:cs typeface="Arial" panose="020B0604020202020204" pitchFamily="34" charset="0"/>
              </a:rPr>
              <a:t>.</a:t>
            </a:r>
          </a:p>
          <a:p>
            <a:pPr algn="just">
              <a:lnSpc>
                <a:spcPct val="150000"/>
              </a:lnSpc>
              <a:buFont typeface="Wingdings" panose="05000000000000000000" pitchFamily="2" charset="2"/>
              <a:buChar char="q"/>
            </a:pPr>
            <a:endParaRPr lang="el-G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79403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p:txBody>
          <a:bodyPr>
            <a:normAutofit/>
          </a:bodyPr>
          <a:lstStyle/>
          <a:p>
            <a:pPr algn="just">
              <a:lnSpc>
                <a:spcPct val="150000"/>
              </a:lnSpc>
            </a:pPr>
            <a:r>
              <a:rPr lang="el-GR" sz="2000" dirty="0">
                <a:latin typeface="Arial" panose="020B0604020202020204" pitchFamily="34" charset="0"/>
                <a:cs typeface="Arial" panose="020B0604020202020204" pitchFamily="34" charset="0"/>
              </a:rPr>
              <a:t>Οι </a:t>
            </a:r>
            <a:r>
              <a:rPr lang="el-GR" sz="2000" b="1" dirty="0">
                <a:latin typeface="Arial" panose="020B0604020202020204" pitchFamily="34" charset="0"/>
                <a:cs typeface="Arial" panose="020B0604020202020204" pitchFamily="34" charset="0"/>
              </a:rPr>
              <a:t>διαταραχές</a:t>
            </a:r>
            <a:r>
              <a:rPr lang="el-GR" sz="2000" dirty="0">
                <a:latin typeface="Arial" panose="020B0604020202020204" pitchFamily="34" charset="0"/>
                <a:cs typeface="Arial" panose="020B0604020202020204" pitchFamily="34" charset="0"/>
              </a:rPr>
              <a:t> του </a:t>
            </a:r>
            <a:r>
              <a:rPr lang="el-GR" sz="2000" b="1" dirty="0">
                <a:latin typeface="Arial" panose="020B0604020202020204" pitchFamily="34" charset="0"/>
                <a:cs typeface="Arial" panose="020B0604020202020204" pitchFamily="34" charset="0"/>
              </a:rPr>
              <a:t>μυϊκού</a:t>
            </a:r>
            <a:r>
              <a:rPr lang="el-GR" sz="2000" dirty="0">
                <a:latin typeface="Arial" panose="020B0604020202020204" pitchFamily="34" charset="0"/>
                <a:cs typeface="Arial" panose="020B0604020202020204" pitchFamily="34" charset="0"/>
              </a:rPr>
              <a:t> </a:t>
            </a:r>
            <a:r>
              <a:rPr lang="el-GR" sz="2000" b="1" dirty="0">
                <a:latin typeface="Arial" panose="020B0604020202020204" pitchFamily="34" charset="0"/>
                <a:cs typeface="Arial" panose="020B0604020202020204" pitchFamily="34" charset="0"/>
              </a:rPr>
              <a:t>τόνου</a:t>
            </a:r>
            <a:r>
              <a:rPr lang="el-GR" sz="2000" dirty="0">
                <a:latin typeface="Arial" panose="020B0604020202020204" pitchFamily="34" charset="0"/>
                <a:cs typeface="Arial" panose="020B0604020202020204" pitchFamily="34" charset="0"/>
              </a:rPr>
              <a:t> συναντώνται σε άτομα με </a:t>
            </a:r>
            <a:r>
              <a:rPr lang="el-GR" sz="2000" b="1" dirty="0">
                <a:latin typeface="Arial" panose="020B0604020202020204" pitchFamily="34" charset="0"/>
                <a:cs typeface="Arial" panose="020B0604020202020204" pitchFamily="34" charset="0"/>
              </a:rPr>
              <a:t>εγκεφαλική παράλυση </a:t>
            </a:r>
            <a:r>
              <a:rPr lang="el-GR" sz="2000" dirty="0">
                <a:latin typeface="Arial" panose="020B0604020202020204" pitchFamily="34" charset="0"/>
                <a:cs typeface="Arial" panose="020B0604020202020204" pitchFamily="34" charset="0"/>
              </a:rPr>
              <a:t>, με </a:t>
            </a:r>
            <a:r>
              <a:rPr lang="el-GR" sz="2000" b="1" dirty="0" err="1">
                <a:latin typeface="Arial" panose="020B0604020202020204" pitchFamily="34" charset="0"/>
                <a:cs typeface="Arial" panose="020B0604020202020204" pitchFamily="34" charset="0"/>
              </a:rPr>
              <a:t>κρανιοεγκεφαλικές</a:t>
            </a:r>
            <a:r>
              <a:rPr lang="el-GR" sz="2000" dirty="0">
                <a:latin typeface="Arial" panose="020B0604020202020204" pitchFamily="34" charset="0"/>
                <a:cs typeface="Arial" panose="020B0604020202020204" pitchFamily="34" charset="0"/>
              </a:rPr>
              <a:t> </a:t>
            </a:r>
            <a:r>
              <a:rPr lang="el-GR" sz="2000" b="1" dirty="0">
                <a:latin typeface="Arial" panose="020B0604020202020204" pitchFamily="34" charset="0"/>
                <a:cs typeface="Arial" panose="020B0604020202020204" pitchFamily="34" charset="0"/>
              </a:rPr>
              <a:t>κακώσεις</a:t>
            </a:r>
            <a:r>
              <a:rPr lang="el-GR" sz="2000" dirty="0">
                <a:latin typeface="Arial" panose="020B0604020202020204" pitchFamily="34" charset="0"/>
                <a:cs typeface="Arial" panose="020B0604020202020204" pitchFamily="34" charset="0"/>
              </a:rPr>
              <a:t> αλλά και ως εκδήλωση </a:t>
            </a:r>
            <a:r>
              <a:rPr lang="el-GR" sz="2000" b="1" dirty="0">
                <a:latin typeface="Arial" panose="020B0604020202020204" pitchFamily="34" charset="0"/>
                <a:cs typeface="Arial" panose="020B0604020202020204" pitchFamily="34" charset="0"/>
              </a:rPr>
              <a:t>εκφυλιστικών</a:t>
            </a:r>
            <a:r>
              <a:rPr lang="el-GR" sz="2000" dirty="0">
                <a:latin typeface="Arial" panose="020B0604020202020204" pitchFamily="34" charset="0"/>
                <a:cs typeface="Arial" panose="020B0604020202020204" pitchFamily="34" charset="0"/>
              </a:rPr>
              <a:t> </a:t>
            </a:r>
            <a:r>
              <a:rPr lang="el-GR" sz="2000" b="1" dirty="0">
                <a:latin typeface="Arial" panose="020B0604020202020204" pitchFamily="34" charset="0"/>
                <a:cs typeface="Arial" panose="020B0604020202020204" pitchFamily="34" charset="0"/>
              </a:rPr>
              <a:t>νοσημάτων</a:t>
            </a:r>
            <a:r>
              <a:rPr lang="el-GR" sz="2000" dirty="0">
                <a:latin typeface="Arial" panose="020B0604020202020204" pitchFamily="34" charset="0"/>
                <a:cs typeface="Arial" panose="020B0604020202020204" pitchFamily="34" charset="0"/>
              </a:rPr>
              <a:t> του </a:t>
            </a:r>
            <a:r>
              <a:rPr lang="el-GR" sz="2000" b="1" dirty="0">
                <a:latin typeface="Arial" panose="020B0604020202020204" pitchFamily="34" charset="0"/>
                <a:cs typeface="Arial" panose="020B0604020202020204" pitchFamily="34" charset="0"/>
              </a:rPr>
              <a:t>κεντρικού</a:t>
            </a:r>
            <a:r>
              <a:rPr lang="el-GR" sz="2000" dirty="0">
                <a:latin typeface="Arial" panose="020B0604020202020204" pitchFamily="34" charset="0"/>
                <a:cs typeface="Arial" panose="020B0604020202020204" pitchFamily="34" charset="0"/>
              </a:rPr>
              <a:t> </a:t>
            </a:r>
            <a:r>
              <a:rPr lang="el-GR" sz="2000" b="1" dirty="0">
                <a:latin typeface="Arial" panose="020B0604020202020204" pitchFamily="34" charset="0"/>
                <a:cs typeface="Arial" panose="020B0604020202020204" pitchFamily="34" charset="0"/>
              </a:rPr>
              <a:t>νευρικού</a:t>
            </a:r>
            <a:r>
              <a:rPr lang="el-GR" sz="2000" dirty="0">
                <a:latin typeface="Arial" panose="020B0604020202020204" pitchFamily="34" charset="0"/>
                <a:cs typeface="Arial" panose="020B0604020202020204" pitchFamily="34" charset="0"/>
              </a:rPr>
              <a:t> </a:t>
            </a:r>
            <a:r>
              <a:rPr lang="el-GR" sz="2000" b="1" dirty="0">
                <a:latin typeface="Arial" panose="020B0604020202020204" pitchFamily="34" charset="0"/>
                <a:cs typeface="Arial" panose="020B0604020202020204" pitchFamily="34" charset="0"/>
              </a:rPr>
              <a:t>συστήματος</a:t>
            </a:r>
            <a:r>
              <a:rPr lang="el-GR" sz="2000" dirty="0">
                <a:latin typeface="Arial" panose="020B0604020202020204" pitchFamily="34" charset="0"/>
                <a:cs typeface="Arial" panose="020B0604020202020204" pitchFamily="34" charset="0"/>
              </a:rPr>
              <a:t>.</a:t>
            </a:r>
          </a:p>
          <a:p>
            <a:pPr algn="just">
              <a:lnSpc>
                <a:spcPct val="150000"/>
              </a:lnSpc>
            </a:pPr>
            <a:endParaRPr lang="el-GR" sz="2000" dirty="0" smtClean="0">
              <a:latin typeface="Arial" panose="020B0604020202020204" pitchFamily="34" charset="0"/>
              <a:cs typeface="Arial" panose="020B0604020202020204" pitchFamily="34" charset="0"/>
            </a:endParaRPr>
          </a:p>
          <a:p>
            <a:pPr algn="just">
              <a:lnSpc>
                <a:spcPct val="150000"/>
              </a:lnSpc>
            </a:pPr>
            <a:r>
              <a:rPr lang="el-GR" sz="2000" dirty="0" smtClean="0">
                <a:latin typeface="Arial" panose="020B0604020202020204" pitchFamily="34" charset="0"/>
                <a:cs typeface="Arial" panose="020B0604020202020204" pitchFamily="34" charset="0"/>
              </a:rPr>
              <a:t>Η </a:t>
            </a:r>
            <a:r>
              <a:rPr lang="el-GR" sz="2000" dirty="0">
                <a:latin typeface="Arial" panose="020B0604020202020204" pitchFamily="34" charset="0"/>
                <a:cs typeface="Arial" panose="020B0604020202020204" pitchFamily="34" charset="0"/>
              </a:rPr>
              <a:t>εξέταση του μυϊκού τόνου – μυϊκής ισχύος  γίνεται με πολλούς τρόπους</a:t>
            </a:r>
          </a:p>
        </p:txBody>
      </p:sp>
    </p:spTree>
    <p:extLst>
      <p:ext uri="{BB962C8B-B14F-4D97-AF65-F5344CB8AC3E}">
        <p14:creationId xmlns:p14="http://schemas.microsoft.com/office/powerpoint/2010/main" val="21934609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539552" y="476672"/>
            <a:ext cx="7467600" cy="5233792"/>
          </a:xfrm>
        </p:spPr>
        <p:txBody>
          <a:bodyPr vert="horz">
            <a:noAutofit/>
          </a:bodyPr>
          <a:lstStyle/>
          <a:p>
            <a:pPr marL="0" indent="0" algn="just">
              <a:lnSpc>
                <a:spcPct val="150000"/>
              </a:lnSpc>
              <a:buNone/>
            </a:pPr>
            <a:r>
              <a:rPr lang="el-GR" sz="2000" b="1" dirty="0">
                <a:latin typeface="Arial" panose="020B0604020202020204" pitchFamily="34" charset="0"/>
                <a:cs typeface="Arial" panose="020B0604020202020204" pitchFamily="34" charset="0"/>
              </a:rPr>
              <a:t> ΕΞΕΤΑΣΗ  ΑΝΤΑΝΑΚΛΑΣΤΙΚΩΝ</a:t>
            </a:r>
          </a:p>
          <a:p>
            <a:pPr marL="0" indent="0" algn="just">
              <a:lnSpc>
                <a:spcPct val="150000"/>
              </a:lnSpc>
              <a:buNone/>
            </a:pPr>
            <a:endParaRPr lang="el-GR" sz="2000" b="1" dirty="0" smtClean="0">
              <a:latin typeface="Arial" panose="020B0604020202020204" pitchFamily="34" charset="0"/>
              <a:cs typeface="Arial" panose="020B0604020202020204" pitchFamily="34" charset="0"/>
            </a:endParaRPr>
          </a:p>
          <a:p>
            <a:pPr marL="0" indent="0" algn="just">
              <a:lnSpc>
                <a:spcPct val="150000"/>
              </a:lnSpc>
              <a:buNone/>
            </a:pPr>
            <a:r>
              <a:rPr lang="el-GR" sz="2000" b="1" dirty="0" smtClean="0">
                <a:latin typeface="Arial" panose="020B0604020202020204" pitchFamily="34" charset="0"/>
                <a:cs typeface="Arial" panose="020B0604020202020204" pitchFamily="34" charset="0"/>
              </a:rPr>
              <a:t>Αντανακλαστικά</a:t>
            </a:r>
          </a:p>
          <a:p>
            <a:pPr marL="0" indent="0" algn="just">
              <a:lnSpc>
                <a:spcPct val="150000"/>
              </a:lnSpc>
              <a:buNone/>
            </a:pPr>
            <a:r>
              <a:rPr lang="el-GR" sz="2000" b="1" dirty="0">
                <a:latin typeface="Arial" panose="020B0604020202020204" pitchFamily="34" charset="0"/>
                <a:cs typeface="Arial" panose="020B0604020202020204" pitchFamily="34" charset="0"/>
              </a:rPr>
              <a:t>Ορισμός</a:t>
            </a:r>
            <a:r>
              <a:rPr lang="el-GR" sz="2000" dirty="0" smtClean="0">
                <a:latin typeface="Arial" panose="020B0604020202020204" pitchFamily="34" charset="0"/>
                <a:cs typeface="Arial" panose="020B0604020202020204" pitchFamily="34" charset="0"/>
              </a:rPr>
              <a:t> </a:t>
            </a:r>
            <a:r>
              <a:rPr lang="el-GR" sz="2000" dirty="0">
                <a:latin typeface="Arial" panose="020B0604020202020204" pitchFamily="34" charset="0"/>
                <a:cs typeface="Arial" panose="020B0604020202020204" pitchFamily="34" charset="0"/>
              </a:rPr>
              <a:t>: είναι κινήσεις , αντιδράσεις που κάνει το μωρό χωρίς την βούλησή του( μαζικές και ακούσιες κινήσεις) , και παράγονται όταν ο παιδίατρος ερεθίζει με ορισμένες κινήσεις το σώμα του μωρού. </a:t>
            </a:r>
            <a:endParaRPr lang="el-GR" sz="2000" dirty="0" smtClean="0">
              <a:latin typeface="Arial" panose="020B0604020202020204" pitchFamily="34" charset="0"/>
              <a:cs typeface="Arial" panose="020B0604020202020204" pitchFamily="34" charset="0"/>
            </a:endParaRPr>
          </a:p>
          <a:p>
            <a:pPr marL="0" indent="0" algn="just">
              <a:lnSpc>
                <a:spcPct val="150000"/>
              </a:lnSpc>
              <a:buNone/>
            </a:pPr>
            <a:r>
              <a:rPr lang="el-GR" sz="2000" dirty="0" smtClean="0">
                <a:latin typeface="Arial" panose="020B0604020202020204" pitchFamily="34" charset="0"/>
                <a:cs typeface="Arial" panose="020B0604020202020204" pitchFamily="34" charset="0"/>
              </a:rPr>
              <a:t>Ο </a:t>
            </a:r>
            <a:r>
              <a:rPr lang="el-GR" sz="2000" dirty="0">
                <a:latin typeface="Arial" panose="020B0604020202020204" pitchFamily="34" charset="0"/>
                <a:cs typeface="Arial" panose="020B0604020202020204" pitchFamily="34" charset="0"/>
              </a:rPr>
              <a:t>έλεγχος των αντανακλαστικών γίνεται από </a:t>
            </a:r>
            <a:r>
              <a:rPr lang="el-GR" sz="2000" dirty="0" err="1">
                <a:latin typeface="Arial" panose="020B0604020202020204" pitchFamily="34" charset="0"/>
                <a:cs typeface="Arial" panose="020B0604020202020204" pitchFamily="34" charset="0"/>
              </a:rPr>
              <a:t>υποφλοιώδη</a:t>
            </a:r>
            <a:r>
              <a:rPr lang="el-GR" sz="2000" dirty="0">
                <a:latin typeface="Arial" panose="020B0604020202020204" pitchFamily="34" charset="0"/>
                <a:cs typeface="Arial" panose="020B0604020202020204" pitchFamily="34" charset="0"/>
              </a:rPr>
              <a:t> κέντρα του εγκεφάλου.</a:t>
            </a:r>
          </a:p>
          <a:p>
            <a:pPr marL="0" indent="0" algn="just">
              <a:lnSpc>
                <a:spcPct val="150000"/>
              </a:lnSpc>
              <a:buNone/>
            </a:pPr>
            <a:r>
              <a:rPr lang="el-GR" sz="2000" dirty="0">
                <a:latin typeface="Arial" panose="020B0604020202020204" pitchFamily="34" charset="0"/>
                <a:cs typeface="Arial" panose="020B0604020202020204" pitchFamily="34" charset="0"/>
              </a:rPr>
              <a:t> </a:t>
            </a:r>
          </a:p>
          <a:p>
            <a:pPr marL="0" indent="0" algn="just">
              <a:lnSpc>
                <a:spcPct val="150000"/>
              </a:lnSpc>
              <a:buNone/>
            </a:pPr>
            <a:r>
              <a:rPr lang="el-GR" sz="2000" dirty="0">
                <a:latin typeface="Arial" panose="020B0604020202020204" pitchFamily="34" charset="0"/>
                <a:cs typeface="Arial" panose="020B0604020202020204" pitchFamily="34" charset="0"/>
              </a:rPr>
              <a:t> </a:t>
            </a:r>
          </a:p>
          <a:p>
            <a:pPr marL="0" indent="0" algn="just">
              <a:lnSpc>
                <a:spcPct val="150000"/>
              </a:lnSpc>
              <a:buNone/>
            </a:pPr>
            <a:r>
              <a:rPr lang="el-GR" sz="2000" dirty="0">
                <a:latin typeface="Arial" panose="020B0604020202020204" pitchFamily="34" charset="0"/>
                <a:cs typeface="Arial" panose="020B0604020202020204" pitchFamily="34" charset="0"/>
              </a:rPr>
              <a:t> </a:t>
            </a:r>
          </a:p>
          <a:p>
            <a:pPr marL="0" indent="0" algn="just">
              <a:lnSpc>
                <a:spcPct val="150000"/>
              </a:lnSpc>
              <a:buNone/>
            </a:pPr>
            <a:endParaRPr lang="el-G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11005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031" t="10300" r="3437" b="930"/>
          <a:stretch/>
        </p:blipFill>
        <p:spPr bwMode="auto">
          <a:xfrm>
            <a:off x="3574119" y="116632"/>
            <a:ext cx="5266653" cy="4752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Θέση περιεχομένου 2"/>
          <p:cNvSpPr>
            <a:spLocks noGrp="1"/>
          </p:cNvSpPr>
          <p:nvPr>
            <p:ph sz="quarter" idx="1"/>
          </p:nvPr>
        </p:nvSpPr>
        <p:spPr>
          <a:xfrm>
            <a:off x="107503" y="1484784"/>
            <a:ext cx="3466615" cy="4485959"/>
          </a:xfrm>
        </p:spPr>
        <p:txBody>
          <a:bodyPr>
            <a:normAutofit lnSpcReduction="10000"/>
          </a:bodyPr>
          <a:lstStyle/>
          <a:p>
            <a:pPr marL="514350" indent="-514350" algn="just">
              <a:lnSpc>
                <a:spcPct val="150000"/>
              </a:lnSpc>
              <a:buFont typeface="+mj-lt"/>
              <a:buAutoNum type="romanUcPeriod"/>
            </a:pPr>
            <a:r>
              <a:rPr lang="el-GR" sz="2000" b="1" dirty="0">
                <a:latin typeface="Arial" panose="020B0604020202020204" pitchFamily="34" charset="0"/>
                <a:cs typeface="Arial" panose="020B0604020202020204" pitchFamily="34" charset="0"/>
              </a:rPr>
              <a:t>Ανύψωση </a:t>
            </a:r>
            <a:r>
              <a:rPr lang="el-GR" sz="2000" b="1" dirty="0">
                <a:latin typeface="Arial" panose="020B0604020202020204" pitchFamily="34" charset="0"/>
                <a:cs typeface="Arial" panose="020B0604020202020204" pitchFamily="34" charset="0"/>
              </a:rPr>
              <a:t>του νεογνού από την πρηνή θέση  με το χέρι του εξεταστή στο στήθος</a:t>
            </a:r>
            <a:r>
              <a:rPr lang="el-GR" sz="2000" dirty="0">
                <a:latin typeface="Arial" panose="020B0604020202020204" pitchFamily="34" charset="0"/>
                <a:cs typeface="Arial" panose="020B0604020202020204" pitchFamily="34" charset="0"/>
              </a:rPr>
              <a:t>. Οι </a:t>
            </a:r>
            <a:r>
              <a:rPr lang="el-GR" sz="2000" dirty="0" err="1">
                <a:latin typeface="Arial" panose="020B0604020202020204" pitchFamily="34" charset="0"/>
                <a:cs typeface="Arial" panose="020B0604020202020204" pitchFamily="34" charset="0"/>
              </a:rPr>
              <a:t>εκτείνοντες</a:t>
            </a:r>
            <a:r>
              <a:rPr lang="el-GR" sz="2000" dirty="0">
                <a:latin typeface="Arial" panose="020B0604020202020204" pitchFamily="34" charset="0"/>
                <a:cs typeface="Arial" panose="020B0604020202020204" pitchFamily="34" charset="0"/>
              </a:rPr>
              <a:t> μυς του αυχένα μπορούν να κρατήσουν το κεφάλι στην ίδια ευθεία  με το σώμα για 3 </a:t>
            </a:r>
            <a:r>
              <a:rPr lang="el-GR" sz="2000" dirty="0" smtClean="0">
                <a:latin typeface="Arial" panose="020B0604020202020204" pitchFamily="34" charset="0"/>
                <a:cs typeface="Arial" panose="020B0604020202020204" pitchFamily="34" charset="0"/>
              </a:rPr>
              <a:t>δευτερόλεπτα</a:t>
            </a:r>
            <a:r>
              <a:rPr lang="en-US" sz="2000" dirty="0" smtClean="0">
                <a:latin typeface="Arial" panose="020B0604020202020204" pitchFamily="34" charset="0"/>
                <a:cs typeface="Arial" panose="020B0604020202020204" pitchFamily="34" charset="0"/>
              </a:rPr>
              <a:t>.</a:t>
            </a:r>
            <a:endParaRPr lang="el-G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034078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467544" y="476672"/>
            <a:ext cx="7704856" cy="4873752"/>
          </a:xfrm>
        </p:spPr>
        <p:txBody>
          <a:bodyPr vert="horz">
            <a:normAutofit/>
          </a:bodyPr>
          <a:lstStyle/>
          <a:p>
            <a:pPr marL="514350" indent="-514350" algn="just">
              <a:lnSpc>
                <a:spcPct val="150000"/>
              </a:lnSpc>
              <a:buFont typeface="+mj-lt"/>
              <a:buAutoNum type="romanUcPeriod" startAt="2"/>
            </a:pPr>
            <a:r>
              <a:rPr lang="el-GR" sz="2000" dirty="0">
                <a:latin typeface="Arial" panose="020B0604020202020204" pitchFamily="34" charset="0"/>
                <a:cs typeface="Arial" panose="020B0604020202020204" pitchFamily="34" charset="0"/>
              </a:rPr>
              <a:t>Η μυϊκή ισχύς μπορεί να εκτιμηθεί με το </a:t>
            </a:r>
            <a:r>
              <a:rPr lang="el-GR" sz="2000" b="1" dirty="0">
                <a:latin typeface="Arial" panose="020B0604020202020204" pitchFamily="34" charset="0"/>
                <a:cs typeface="Arial" panose="020B0604020202020204" pitchFamily="34" charset="0"/>
              </a:rPr>
              <a:t>παλαμιαίο αντανακλαστικό σύλληψης</a:t>
            </a:r>
            <a:r>
              <a:rPr lang="el-GR" sz="2000" dirty="0">
                <a:latin typeface="Arial" panose="020B0604020202020204" pitchFamily="34" charset="0"/>
                <a:cs typeface="Arial" panose="020B0604020202020204" pitchFamily="34" charset="0"/>
              </a:rPr>
              <a:t>. Το αντανακλαστικό εκλύεται όταν </a:t>
            </a:r>
            <a:r>
              <a:rPr lang="el-GR" sz="2000" dirty="0" err="1">
                <a:latin typeface="Arial" panose="020B0604020202020204" pitchFamily="34" charset="0"/>
                <a:cs typeface="Arial" panose="020B0604020202020204" pitchFamily="34" charset="0"/>
              </a:rPr>
              <a:t>χαιδέψουμε</a:t>
            </a:r>
            <a:r>
              <a:rPr lang="el-GR" sz="2000" dirty="0">
                <a:latin typeface="Arial" panose="020B0604020202020204" pitchFamily="34" charset="0"/>
                <a:cs typeface="Arial" panose="020B0604020202020204" pitchFamily="34" charset="0"/>
              </a:rPr>
              <a:t> την παλάμη του βρέφους. Τότε το μωρό κλείνει το χέρι του και γραπώνει, χωρίς να αφήνει το δάχτυλό μας. Το αντανακλαστικό της σύλληψης διαρκεί 3-4 μήνες μετά την γέννηση. Μετά την ηλικία αυτή το φυσιολογικό βρέφος είναι ικανό να ανοίγει ηθελημένα την παλάμη του και να αφήνει αντικείμενο να πέσει</a:t>
            </a:r>
            <a:r>
              <a:rPr lang="el-GR" sz="2000" dirty="0" smtClean="0">
                <a:latin typeface="Arial" panose="020B0604020202020204" pitchFamily="34" charset="0"/>
                <a:cs typeface="Arial" panose="020B0604020202020204" pitchFamily="34" charset="0"/>
              </a:rPr>
              <a:t>.</a:t>
            </a:r>
            <a:endParaRPr lang="el-GR" sz="2000" dirty="0">
              <a:latin typeface="Arial" panose="020B0604020202020204" pitchFamily="34" charset="0"/>
              <a:cs typeface="Arial" panose="020B0604020202020204"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3888" y="3797246"/>
            <a:ext cx="4536504" cy="3018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91613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p:txBody>
          <a:bodyPr vert="horz">
            <a:normAutofit/>
          </a:bodyPr>
          <a:lstStyle/>
          <a:p>
            <a:pPr marL="514350" indent="-514350" algn="just">
              <a:lnSpc>
                <a:spcPct val="150000"/>
              </a:lnSpc>
              <a:buFont typeface="+mj-lt"/>
              <a:buAutoNum type="romanUcPeriod" startAt="3"/>
            </a:pPr>
            <a:r>
              <a:rPr lang="el-GR" sz="2000" dirty="0">
                <a:latin typeface="Arial" panose="020B0604020202020204" pitchFamily="34" charset="0"/>
                <a:cs typeface="Arial" panose="020B0604020202020204" pitchFamily="34" charset="0"/>
              </a:rPr>
              <a:t>Αν αφήσουμε ένα βρέφος ξαπλωμένο αυτό λαμβάνει την χαρακτηριστική </a:t>
            </a:r>
            <a:r>
              <a:rPr lang="el-GR" sz="2000" b="1" dirty="0" err="1">
                <a:latin typeface="Arial" panose="020B0604020202020204" pitchFamily="34" charset="0"/>
                <a:cs typeface="Arial" panose="020B0604020202020204" pitchFamily="34" charset="0"/>
              </a:rPr>
              <a:t>καμπτική</a:t>
            </a:r>
            <a:r>
              <a:rPr lang="el-GR" sz="2000" b="1" dirty="0">
                <a:latin typeface="Arial" panose="020B0604020202020204" pitchFamily="34" charset="0"/>
                <a:cs typeface="Arial" panose="020B0604020202020204" pitchFamily="34" charset="0"/>
              </a:rPr>
              <a:t> θέση</a:t>
            </a:r>
            <a:r>
              <a:rPr lang="el-GR" sz="2000" dirty="0">
                <a:latin typeface="Arial" panose="020B0604020202020204" pitchFamily="34" charset="0"/>
                <a:cs typeface="Arial" panose="020B0604020202020204" pitchFamily="34" charset="0"/>
              </a:rPr>
              <a:t>( άνω και κάτω άκρα σε κάμψη</a:t>
            </a:r>
            <a:r>
              <a:rPr lang="el-GR" sz="2000" dirty="0" smtClean="0">
                <a:latin typeface="Arial" panose="020B0604020202020204" pitchFamily="34" charset="0"/>
                <a:cs typeface="Arial" panose="020B0604020202020204" pitchFamily="34" charset="0"/>
              </a:rPr>
              <a:t>)</a:t>
            </a:r>
            <a:endParaRPr lang="el-GR" sz="2000" dirty="0">
              <a:latin typeface="Arial" panose="020B0604020202020204" pitchFamily="34" charset="0"/>
              <a:cs typeface="Arial" panose="020B0604020202020204" pitchFamily="34"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3140968"/>
            <a:ext cx="5543493" cy="3104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327590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395536" y="188640"/>
            <a:ext cx="7467600" cy="4873752"/>
          </a:xfrm>
        </p:spPr>
        <p:txBody>
          <a:bodyPr vert="horz">
            <a:normAutofit/>
          </a:bodyPr>
          <a:lstStyle/>
          <a:p>
            <a:pPr marL="514350" indent="-514350" algn="just">
              <a:lnSpc>
                <a:spcPct val="150000"/>
              </a:lnSpc>
              <a:buFont typeface="+mj-lt"/>
              <a:buAutoNum type="romanUcPeriod" startAt="4"/>
            </a:pPr>
            <a:r>
              <a:rPr lang="el-GR" sz="2000" b="1" dirty="0">
                <a:latin typeface="Arial" panose="020B0604020202020204" pitchFamily="34" charset="0"/>
                <a:cs typeface="Arial" panose="020B0604020202020204" pitchFamily="34" charset="0"/>
              </a:rPr>
              <a:t>Αντανακλαστικά θέσης και στάσης σώματος</a:t>
            </a:r>
            <a:endParaRPr lang="el-GR" sz="2000" b="1" dirty="0">
              <a:latin typeface="Arial" panose="020B0604020202020204" pitchFamily="34" charset="0"/>
              <a:cs typeface="Arial" panose="020B0604020202020204" pitchFamily="34" charset="0"/>
            </a:endParaRPr>
          </a:p>
          <a:p>
            <a:pPr algn="just">
              <a:lnSpc>
                <a:spcPct val="150000"/>
              </a:lnSpc>
              <a:buFont typeface="Wingdings" panose="05000000000000000000" pitchFamily="2" charset="2"/>
              <a:buChar char="§"/>
            </a:pPr>
            <a:r>
              <a:rPr lang="el-GR" sz="2000" dirty="0" smtClean="0">
                <a:latin typeface="Arial" panose="020B0604020202020204" pitchFamily="34" charset="0"/>
                <a:cs typeface="Arial" panose="020B0604020202020204" pitchFamily="34" charset="0"/>
              </a:rPr>
              <a:t>Αντανακλαστικό </a:t>
            </a:r>
            <a:r>
              <a:rPr lang="el-GR" sz="2000" dirty="0">
                <a:latin typeface="Arial" panose="020B0604020202020204" pitchFamily="34" charset="0"/>
                <a:cs typeface="Arial" panose="020B0604020202020204" pitchFamily="34" charset="0"/>
              </a:rPr>
              <a:t>του αλεξιπτωτιστή (</a:t>
            </a:r>
            <a:r>
              <a:rPr lang="el-GR" sz="2000" dirty="0" err="1">
                <a:latin typeface="Arial" panose="020B0604020202020204" pitchFamily="34" charset="0"/>
                <a:cs typeface="Arial" panose="020B0604020202020204" pitchFamily="34" charset="0"/>
              </a:rPr>
              <a:t>parachute</a:t>
            </a:r>
            <a:r>
              <a:rPr lang="el-GR" sz="2000" dirty="0">
                <a:latin typeface="Arial" panose="020B0604020202020204" pitchFamily="34" charset="0"/>
                <a:cs typeface="Arial" panose="020B0604020202020204" pitchFamily="34" charset="0"/>
              </a:rPr>
              <a:t> </a:t>
            </a:r>
            <a:r>
              <a:rPr lang="el-GR" sz="2000" dirty="0" err="1">
                <a:latin typeface="Arial" panose="020B0604020202020204" pitchFamily="34" charset="0"/>
                <a:cs typeface="Arial" panose="020B0604020202020204" pitchFamily="34" charset="0"/>
              </a:rPr>
              <a:t>reflex</a:t>
            </a:r>
            <a:r>
              <a:rPr lang="el-GR" sz="2000" dirty="0">
                <a:latin typeface="Arial" panose="020B0604020202020204" pitchFamily="34" charset="0"/>
                <a:cs typeface="Arial" panose="020B0604020202020204" pitchFamily="34" charset="0"/>
              </a:rPr>
              <a:t>) </a:t>
            </a:r>
            <a:r>
              <a:rPr lang="el-GR" sz="2000" dirty="0" smtClean="0">
                <a:latin typeface="Arial" panose="020B0604020202020204" pitchFamily="34" charset="0"/>
                <a:cs typeface="Arial" panose="020B0604020202020204" pitchFamily="34" charset="0"/>
              </a:rPr>
              <a:t>Εκλύεται </a:t>
            </a:r>
            <a:r>
              <a:rPr lang="el-GR" sz="2000" dirty="0">
                <a:latin typeface="Arial" panose="020B0604020202020204" pitchFamily="34" charset="0"/>
                <a:cs typeface="Arial" panose="020B0604020202020204" pitchFamily="34" charset="0"/>
              </a:rPr>
              <a:t>όταν το βρέφος συγκρατείται κάθετα στον αέρα και το γείρουμε απότομα προς το έδαφος σα να πέφτει. </a:t>
            </a:r>
            <a:r>
              <a:rPr lang="el-GR" sz="2000" dirty="0">
                <a:latin typeface="Arial" panose="020B0604020202020204" pitchFamily="34" charset="0"/>
                <a:cs typeface="Arial" panose="020B0604020202020204" pitchFamily="34" charset="0"/>
              </a:rPr>
              <a:t>Το βρέφος τεντώνει τα άκρα για να προστατευτεί από την επερχόμενη σύγκρουση. Οι αντανακλαστικές κινήσεις προστασίας βασίζονται στο οπτικό ερέθισμα και επομένως δεν συμβαίνουν στο σκοτάδι. Εκλύεται γύρω στον 4 ο μήνα και αποσύρεται γύρω στον 10 o γιατί προετοιμάζει το παιδί να βαδίσει.</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960" y="4383454"/>
            <a:ext cx="3240360" cy="2427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028952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Προεξοχή">
  <a:themeElements>
    <a:clrScheme name="Προεξοχή">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Προεξοχή">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Προεξοχή">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108</TotalTime>
  <Words>804</Words>
  <Application>Microsoft Office PowerPoint</Application>
  <PresentationFormat>Προβολή στην οθόνη (4:3)</PresentationFormat>
  <Paragraphs>43</Paragraphs>
  <Slides>15</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15</vt:i4>
      </vt:variant>
    </vt:vector>
  </HeadingPairs>
  <TitlesOfParts>
    <vt:vector size="16" baseType="lpstr">
      <vt:lpstr>Προεξοχή</vt:lpstr>
      <vt:lpstr>Ειδικότητα : Βοηθός Φυσικοθεραπείας</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User</dc:creator>
  <cp:lastModifiedBy>User</cp:lastModifiedBy>
  <cp:revision>23</cp:revision>
  <dcterms:created xsi:type="dcterms:W3CDTF">2025-03-16T10:49:55Z</dcterms:created>
  <dcterms:modified xsi:type="dcterms:W3CDTF">2025-03-18T19:48:51Z</dcterms:modified>
</cp:coreProperties>
</file>