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840" r:id="rId5"/>
  </p:sldMasterIdLst>
  <p:sldIdLst>
    <p:sldId id="263" r:id="rId6"/>
    <p:sldId id="257" r:id="rId7"/>
    <p:sldId id="258" r:id="rId8"/>
    <p:sldId id="259" r:id="rId9"/>
    <p:sldId id="261" r:id="rId10"/>
    <p:sldId id="260" r:id="rId11"/>
    <p:sldId id="262" r:id="rId12"/>
    <p:sldId id="264" r:id="rId13"/>
    <p:sldId id="265" r:id="rId14"/>
    <p:sldId id="267" r:id="rId15"/>
    <p:sldId id="268" r:id="rId16"/>
    <p:sldId id="269" r:id="rId17"/>
    <p:sldId id="270" r:id="rId18"/>
    <p:sldId id="266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5BE263C-DBD7-4A20-BB59-AAB30ACAA65A}" styleName="Μεσαίο στυλ 3 - Έμφαση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Μεσαίο στυλ 3 - Έμφαση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495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28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8A5A7-4F49-4221-81DE-04AF96F7A44A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10/3/2025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D16B1-69C4-4A65-8B4D-873A802D1EB7}" type="slidenum">
              <a:rPr lang="el-G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652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436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68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239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461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245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171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056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87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846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68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271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839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126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8A5A7-4F49-4221-81DE-04AF96F7A44A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10/3/2025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D16B1-69C4-4A65-8B4D-873A802D1EB7}" type="slidenum">
              <a:rPr lang="el-G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5074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19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68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687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81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245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54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418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838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735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518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614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674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8A5A7-4F49-4221-81DE-04AF96F7A44A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10/3/2025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D16B1-69C4-4A65-8B4D-873A802D1EB7}" type="slidenum">
              <a:rPr lang="el-G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2468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907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68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538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902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94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79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510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467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270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159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036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606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8A5A7-4F49-4221-81DE-04AF96F7A44A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10/3/2025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D16B1-69C4-4A65-8B4D-873A802D1EB7}" type="slidenum">
              <a:rPr lang="el-G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6188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Τίτλο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2" name="Υπότιτλο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A972EA-4283-46CA-A72A-CD8732F14ECA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20" name="Θέση υποσέλιδου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Θέση αριθμού διαφάνειας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587DE3-C790-4D07-B4FF-AD9C7A9C54F4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Έλλειψη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Έλλειψη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A972EA-4283-46CA-A72A-CD8732F14ECA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587DE3-C790-4D07-B4FF-AD9C7A9C54F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A972EA-4283-46CA-A72A-CD8732F14ECA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587DE3-C790-4D07-B4FF-AD9C7A9C54F4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Ορθογώνιο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Έλλειψη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Έλλειψη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A972EA-4283-46CA-A72A-CD8732F14ECA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587DE3-C790-4D07-B4FF-AD9C7A9C54F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A972EA-4283-46CA-A72A-CD8732F14ECA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587DE3-C790-4D07-B4FF-AD9C7A9C54F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186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A972EA-4283-46CA-A72A-CD8732F14ECA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587DE3-C790-4D07-B4FF-AD9C7A9C54F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A972EA-4283-46CA-A72A-CD8732F14ECA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587DE3-C790-4D07-B4FF-AD9C7A9C54F4}" type="slidenum">
              <a:rPr lang="el-GR" smtClean="0"/>
              <a:t>‹#›</a:t>
            </a:fld>
            <a:endParaRPr lang="el-GR"/>
          </a:p>
        </p:txBody>
      </p:sp>
      <p:sp>
        <p:nvSpPr>
          <p:cNvPr id="6" name="Ορθογώνιο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A972EA-4283-46CA-A72A-CD8732F14ECA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587DE3-C790-4D07-B4FF-AD9C7A9C54F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A972EA-4283-46CA-A72A-CD8732F14ECA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587DE3-C790-4D07-B4FF-AD9C7A9C54F4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Ορθογώνιο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Διάγραμμα ροής: Διεργασία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Διάγραμμα ροής: Διεργασία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A972EA-4283-46CA-A72A-CD8732F14ECA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587DE3-C790-4D07-B4FF-AD9C7A9C54F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A972EA-4283-46CA-A72A-CD8732F14ECA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587DE3-C790-4D07-B4FF-AD9C7A9C54F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199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468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631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229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54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00468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65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00468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599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00468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264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00468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Πίτα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Έλλειψη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Κουλούρα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Ορθογώνιο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Θέση τίτλου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Θέση κειμένου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Θέση ημερομηνίας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22" name="Θέση αριθμού διαφάνειας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" name="Ορθογώνιο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ocp.teiath.gr/modules/document/document.php?course=STEF100" TargetMode="External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ctrTitle"/>
          </p:nvPr>
        </p:nvSpPr>
        <p:spPr>
          <a:xfrm>
            <a:off x="818006" y="0"/>
            <a:ext cx="8352928" cy="1470025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el-GR" sz="36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Ειδικότητα </a:t>
            </a:r>
            <a:r>
              <a:rPr lang="el-GR" sz="3600" dirty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: </a:t>
            </a:r>
            <a:r>
              <a:rPr lang="el-GR" sz="36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Βοηθός Φυσικοθεραπείας</a:t>
            </a:r>
            <a:endParaRPr lang="el-GR" sz="3600" dirty="0">
              <a:solidFill>
                <a:schemeClr val="tx2">
                  <a:lumMod val="1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Υπότιτλος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8217946" cy="4680520"/>
          </a:xfrm>
        </p:spPr>
        <p:txBody>
          <a:bodyPr>
            <a:normAutofit/>
          </a:bodyPr>
          <a:lstStyle/>
          <a:p>
            <a:pPr algn="ctr"/>
            <a:r>
              <a:rPr lang="el-GR" sz="2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ΒΑΣΙΚΕΣ ΑΡΧΕΣ ΦΥΣΙΚΟΘΕΡΑΠΕΙΑΣ ΣΕ ΠΑΙΔΙΑ ΚΑΙ ΕΦΗΒΟΥΣ</a:t>
            </a:r>
          </a:p>
          <a:p>
            <a:endParaRPr lang="el-GR" sz="2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  <a:p>
            <a:r>
              <a:rPr lang="el-GR" sz="2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Μάθημα</a:t>
            </a:r>
            <a:r>
              <a:rPr lang="el-GR" sz="2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: </a:t>
            </a:r>
            <a:r>
              <a:rPr lang="el-GR" sz="2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‘Ορισμός Κινητικής Εξέλιξης’</a:t>
            </a:r>
            <a:endParaRPr lang="el-GR" sz="26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  <a:p>
            <a:pPr algn="l"/>
            <a:endParaRPr lang="el-GR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  <a:p>
            <a:pPr algn="l"/>
            <a:r>
              <a:rPr lang="el-GR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  </a:t>
            </a:r>
          </a:p>
          <a:p>
            <a:pPr algn="l"/>
            <a:endParaRPr lang="el-GR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  <a:p>
            <a:pPr algn="l"/>
            <a:endParaRPr lang="el-GR" sz="16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  <a:p>
            <a:pPr algn="l"/>
            <a:endParaRPr lang="el-GR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  <a:p>
            <a:pPr algn="l"/>
            <a:r>
              <a:rPr lang="el-GR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  Εκπαιδεύτρια</a:t>
            </a:r>
            <a:r>
              <a:rPr lang="el-GR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: Μαλτέζου Ελένη </a:t>
            </a:r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MSc., Cert. </a:t>
            </a:r>
            <a:r>
              <a:rPr lang="en-US" sz="1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Mdt</a:t>
            </a:r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 </a:t>
            </a:r>
            <a:endParaRPr lang="el-GR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  <a:p>
            <a:pPr algn="l"/>
            <a:endParaRPr lang="el-G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  <a:p>
            <a:endParaRPr lang="el-G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90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144000" cy="90872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004B82"/>
                </a:solidFill>
              </a:rPr>
              <a:t>Θεμελιώδη </a:t>
            </a:r>
            <a:r>
              <a:rPr lang="el-GR" dirty="0">
                <a:solidFill>
                  <a:srgbClr val="004B82"/>
                </a:solidFill>
              </a:rPr>
              <a:t>κινητικά πρότυπα - ΘΚΠ </a:t>
            </a:r>
            <a:r>
              <a:rPr lang="el-GR" dirty="0" smtClean="0">
                <a:solidFill>
                  <a:srgbClr val="004B82"/>
                </a:solidFill>
              </a:rPr>
              <a:t>(</a:t>
            </a:r>
            <a:r>
              <a:rPr lang="el-GR" dirty="0">
                <a:solidFill>
                  <a:srgbClr val="004B82"/>
                </a:solidFill>
              </a:rPr>
              <a:t>2-7 </a:t>
            </a:r>
            <a:r>
              <a:rPr lang="el-GR" dirty="0" smtClean="0">
                <a:solidFill>
                  <a:srgbClr val="004B82"/>
                </a:solidFill>
              </a:rPr>
              <a:t>ετών)</a:t>
            </a:r>
            <a:br>
              <a:rPr lang="el-GR" dirty="0" smtClean="0">
                <a:solidFill>
                  <a:srgbClr val="004B82"/>
                </a:solidFill>
              </a:rPr>
            </a:br>
            <a:endParaRPr lang="el-GR" sz="3100" b="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627784" y="1196752"/>
            <a:ext cx="6059016" cy="5040560"/>
          </a:xfrm>
        </p:spPr>
        <p:txBody>
          <a:bodyPr>
            <a:normAutofit/>
          </a:bodyPr>
          <a:lstStyle/>
          <a:p>
            <a:pPr marL="82296" indent="0" algn="just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Επιτρέπουν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στο παιδί:</a:t>
            </a:r>
          </a:p>
          <a:p>
            <a:pPr marL="82296" indent="0" algn="just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να ανακαλύπτει το περιβάλλον του σε σχέση με την κίνηση του σώματός του</a:t>
            </a:r>
          </a:p>
          <a:p>
            <a:pPr marL="365760" indent="-283464" algn="just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 algn="just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να χρησιμοποιεί την κίνηση σαν μέσο απόκτησης γνώσης και προσέγγισης νέων κινητικών εμπειριών</a:t>
            </a:r>
          </a:p>
          <a:p>
            <a:pPr marL="365760" indent="-283464" algn="just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 algn="r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l-GR" sz="12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Gallahue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Ozmun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1998</a:t>
            </a:r>
            <a:r>
              <a:rPr lang="el-G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1200" dirty="0" err="1">
                <a:latin typeface="Arial" panose="020B0604020202020204" pitchFamily="34" charset="0"/>
                <a:cs typeface="Arial" panose="020B0604020202020204" pitchFamily="34" charset="0"/>
              </a:rPr>
              <a:t>Κουτσούκη</a:t>
            </a:r>
            <a:r>
              <a:rPr lang="el-GR" sz="1200" dirty="0">
                <a:latin typeface="Arial" panose="020B0604020202020204" pitchFamily="34" charset="0"/>
                <a:cs typeface="Arial" panose="020B0604020202020204" pitchFamily="34" charset="0"/>
              </a:rPr>
              <a:t>, 1997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2296" indent="0" algn="just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  <p:sp>
        <p:nvSpPr>
          <p:cNvPr id="2" name="Rectangle 1"/>
          <p:cNvSpPr/>
          <p:nvPr/>
        </p:nvSpPr>
        <p:spPr>
          <a:xfrm>
            <a:off x="570896" y="980728"/>
            <a:ext cx="122413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200000"/>
              </a:lnSpc>
            </a:pPr>
            <a:r>
              <a:rPr lang="el-GR" sz="2000" b="1" dirty="0">
                <a:solidFill>
                  <a:srgbClr val="820000"/>
                </a:solidFill>
              </a:rPr>
              <a:t>Βάδιση</a:t>
            </a:r>
            <a:endParaRPr lang="en-US" sz="2000" b="1" dirty="0">
              <a:solidFill>
                <a:srgbClr val="820000"/>
              </a:solidFill>
            </a:endParaRPr>
          </a:p>
          <a:p>
            <a:pPr fontAlgn="base">
              <a:lnSpc>
                <a:spcPct val="200000"/>
              </a:lnSpc>
            </a:pPr>
            <a:r>
              <a:rPr lang="el-GR" sz="2000" b="1" dirty="0">
                <a:solidFill>
                  <a:srgbClr val="820000"/>
                </a:solidFill>
              </a:rPr>
              <a:t>Τρέξιμο</a:t>
            </a:r>
            <a:endParaRPr lang="en-US" sz="2000" b="1" dirty="0">
              <a:solidFill>
                <a:srgbClr val="820000"/>
              </a:solidFill>
            </a:endParaRPr>
          </a:p>
          <a:p>
            <a:pPr fontAlgn="base">
              <a:lnSpc>
                <a:spcPct val="200000"/>
              </a:lnSpc>
            </a:pPr>
            <a:r>
              <a:rPr lang="el-GR" sz="2000" b="1" dirty="0">
                <a:solidFill>
                  <a:srgbClr val="820000"/>
                </a:solidFill>
              </a:rPr>
              <a:t>Σύλληψη</a:t>
            </a:r>
            <a:endParaRPr lang="en-US" sz="2000" b="1" dirty="0">
              <a:solidFill>
                <a:srgbClr val="820000"/>
              </a:solidFill>
            </a:endParaRPr>
          </a:p>
          <a:p>
            <a:pPr fontAlgn="base">
              <a:lnSpc>
                <a:spcPct val="130000"/>
              </a:lnSpc>
            </a:pPr>
            <a:r>
              <a:rPr lang="en-US" sz="2000" b="1" dirty="0">
                <a:solidFill>
                  <a:srgbClr val="820000"/>
                </a:solidFill>
              </a:rPr>
              <a:t>&amp;</a:t>
            </a:r>
            <a:r>
              <a:rPr lang="el-GR" sz="2000" b="1" dirty="0">
                <a:solidFill>
                  <a:srgbClr val="820000"/>
                </a:solidFill>
              </a:rPr>
              <a:t> ρίψη</a:t>
            </a:r>
            <a:endParaRPr lang="en-US" sz="2000" b="1" dirty="0">
              <a:solidFill>
                <a:srgbClr val="820000"/>
              </a:solidFill>
            </a:endParaRPr>
          </a:p>
          <a:p>
            <a:pPr fontAlgn="base">
              <a:lnSpc>
                <a:spcPct val="130000"/>
              </a:lnSpc>
            </a:pPr>
            <a:r>
              <a:rPr lang="el-GR" sz="2000" b="1" dirty="0">
                <a:solidFill>
                  <a:srgbClr val="820000"/>
                </a:solidFill>
              </a:rPr>
              <a:t>Μπάλας</a:t>
            </a:r>
            <a:endParaRPr lang="en-US" sz="2000" b="1" dirty="0">
              <a:solidFill>
                <a:srgbClr val="820000"/>
              </a:solidFill>
            </a:endParaRPr>
          </a:p>
          <a:p>
            <a:pPr fontAlgn="base">
              <a:lnSpc>
                <a:spcPct val="200000"/>
              </a:lnSpc>
            </a:pPr>
            <a:r>
              <a:rPr lang="el-GR" sz="2000" b="1" dirty="0">
                <a:solidFill>
                  <a:srgbClr val="820000"/>
                </a:solidFill>
              </a:rPr>
              <a:t>Ά</a:t>
            </a:r>
            <a:r>
              <a:rPr lang="el-GR" sz="2000" b="1" dirty="0">
                <a:solidFill>
                  <a:srgbClr val="820000"/>
                </a:solidFill>
              </a:rPr>
              <a:t>λματα</a:t>
            </a:r>
            <a:endParaRPr lang="el-GR" sz="2000" b="1" dirty="0">
              <a:solidFill>
                <a:srgbClr val="8200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195736" y="1324008"/>
            <a:ext cx="0" cy="34011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3971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144000" cy="908720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l-GR" dirty="0">
                <a:solidFill>
                  <a:srgbClr val="004B82"/>
                </a:solidFill>
              </a:rPr>
              <a:t>Θεμελιώδη κινητικά πρότυπα -</a:t>
            </a:r>
            <a:r>
              <a:rPr lang="el-GR" sz="2800" dirty="0">
                <a:solidFill>
                  <a:srgbClr val="004B82"/>
                </a:solidFill>
              </a:rPr>
              <a:t> </a:t>
            </a:r>
            <a:r>
              <a:rPr lang="el-GR" dirty="0">
                <a:solidFill>
                  <a:srgbClr val="004B82"/>
                </a:solidFill>
              </a:rPr>
              <a:t>ΘΚΠ (2-7 ετών)</a:t>
            </a:r>
            <a:r>
              <a:rPr lang="el-GR" sz="2800" dirty="0">
                <a:solidFill>
                  <a:srgbClr val="004B82"/>
                </a:solidFill>
              </a:rPr>
              <a:t/>
            </a:r>
            <a:br>
              <a:rPr lang="el-GR" sz="2800" dirty="0">
                <a:solidFill>
                  <a:srgbClr val="004B82"/>
                </a:solidFill>
              </a:rPr>
            </a:br>
            <a:endParaRPr lang="el-GR" sz="3100" b="0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139952" y="5661248"/>
            <a:ext cx="4572000" cy="576064"/>
          </a:xfrm>
        </p:spPr>
        <p:txBody>
          <a:bodyPr>
            <a:normAutofit/>
          </a:bodyPr>
          <a:lstStyle/>
          <a:p>
            <a:pPr algn="r" eaLnBrk="1" hangingPunct="1">
              <a:lnSpc>
                <a:spcPct val="90000"/>
              </a:lnSpc>
              <a:buFont typeface="Arial" charset="0"/>
              <a:buNone/>
            </a:pPr>
            <a:r>
              <a:rPr lang="en-US" sz="1800" dirty="0" smtClean="0"/>
              <a:t>(</a:t>
            </a:r>
            <a:r>
              <a:rPr lang="en-US" sz="1800" dirty="0" err="1" smtClean="0"/>
              <a:t>Gallahue</a:t>
            </a:r>
            <a:r>
              <a:rPr lang="en-US" sz="1800" dirty="0" smtClean="0"/>
              <a:t> &amp; </a:t>
            </a:r>
            <a:r>
              <a:rPr lang="en-US" sz="1800" dirty="0" err="1" smtClean="0"/>
              <a:t>Ozmun</a:t>
            </a:r>
            <a:r>
              <a:rPr lang="en-US" sz="1800" dirty="0" smtClean="0"/>
              <a:t>, 1998</a:t>
            </a:r>
            <a:r>
              <a:rPr lang="el-GR" sz="1800" dirty="0" smtClean="0"/>
              <a:t>, </a:t>
            </a:r>
            <a:r>
              <a:rPr lang="el-GR" sz="1800" dirty="0" err="1" smtClean="0"/>
              <a:t>Κουτσούκη</a:t>
            </a:r>
            <a:r>
              <a:rPr lang="el-GR" sz="1800" dirty="0" smtClean="0"/>
              <a:t>, 1997</a:t>
            </a:r>
            <a:r>
              <a:rPr lang="en-US" sz="1800" dirty="0" smtClean="0"/>
              <a:t>)</a:t>
            </a:r>
            <a:endParaRPr lang="el-GR" sz="2800" b="1" dirty="0" smtClean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462650"/>
              </p:ext>
            </p:extLst>
          </p:nvPr>
        </p:nvGraphicFramePr>
        <p:xfrm>
          <a:off x="395536" y="1556792"/>
          <a:ext cx="8280920" cy="403244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44316"/>
                <a:gridCol w="5436604"/>
              </a:tblGrid>
              <a:tr h="400043">
                <a:tc gridSpan="2">
                  <a:txBody>
                    <a:bodyPr/>
                    <a:lstStyle/>
                    <a:p>
                      <a:pPr algn="ctr" eaLnBrk="1" hangingPunct="1">
                        <a:lnSpc>
                          <a:spcPct val="90000"/>
                        </a:lnSpc>
                        <a:buFontTx/>
                        <a:buNone/>
                      </a:pPr>
                      <a:r>
                        <a:rPr lang="el-GR" sz="2600" dirty="0" smtClean="0"/>
                        <a:t>Στάδια </a:t>
                      </a:r>
                      <a:endParaRPr lang="en-US" sz="2600" b="1" dirty="0" smtClean="0">
                        <a:solidFill>
                          <a:srgbClr val="82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9633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Πρώιμο στάδιο: 2-3 ετών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eaLnBrk="1" hangingPunct="1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l-GR" sz="2400" dirty="0" smtClean="0"/>
                        <a:t>Υπάρχει: κινητικός στόχος</a:t>
                      </a:r>
                    </a:p>
                    <a:p>
                      <a:pPr marL="342900" indent="-342900" eaLnBrk="1" hangingPunct="1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l-GR" sz="2400" dirty="0" smtClean="0"/>
                        <a:t>Απουσιάζει: </a:t>
                      </a:r>
                      <a:r>
                        <a:rPr lang="el-GR" sz="2400" dirty="0" err="1" smtClean="0"/>
                        <a:t>νευρομυϊκή</a:t>
                      </a:r>
                      <a:r>
                        <a:rPr lang="el-GR" sz="2400" dirty="0" smtClean="0"/>
                        <a:t> συναρμογή, συγχρονισμός, ρυθμός</a:t>
                      </a:r>
                      <a:endParaRPr lang="el-GR" sz="2400" dirty="0"/>
                    </a:p>
                  </a:txBody>
                  <a:tcPr/>
                </a:tc>
              </a:tr>
              <a:tr h="12572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Βασικό στάδιο: 3-4 ετών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eaLnBrk="1" hangingPunct="1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l-GR" sz="2400" dirty="0" smtClean="0"/>
                        <a:t>Υπάρχει: ρυθμός και καλύτερος κινητικός έλεγχος</a:t>
                      </a:r>
                    </a:p>
                    <a:p>
                      <a:pPr marL="342900" indent="-342900" eaLnBrk="1" hangingPunct="1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l-GR" sz="2400" dirty="0" smtClean="0"/>
                        <a:t>Απουσιάζει: εξειδίκευση μυϊκών ομάδων</a:t>
                      </a:r>
                      <a:endParaRPr lang="el-GR" sz="2400" dirty="0"/>
                    </a:p>
                  </a:txBody>
                  <a:tcPr/>
                </a:tc>
              </a:tr>
              <a:tr h="10972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Ώριμο στάδιο: 5-7 ετών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eaLnBrk="1" hangingPunct="1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l-GR" sz="2400" dirty="0" smtClean="0"/>
                        <a:t>Υπάρχει: </a:t>
                      </a:r>
                      <a:r>
                        <a:rPr lang="el-GR" sz="2400" dirty="0" err="1" smtClean="0"/>
                        <a:t>νευρομυϊκή</a:t>
                      </a:r>
                      <a:r>
                        <a:rPr lang="el-GR" sz="2400" dirty="0" smtClean="0"/>
                        <a:t> συναρμογή, κινητικός έλεγχος, ακρίβεια, σταθερότητα</a:t>
                      </a:r>
                      <a:endParaRPr lang="el-GR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18984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rgbClr val="004B82"/>
                </a:solidFill>
              </a:rPr>
              <a:t>Αθλητικές κινήσεις (8 – πάνω)</a:t>
            </a:r>
            <a:br>
              <a:rPr lang="el-GR" dirty="0">
                <a:solidFill>
                  <a:srgbClr val="004B82"/>
                </a:solidFill>
              </a:rPr>
            </a:br>
            <a:endParaRPr lang="el-GR" sz="3100" b="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72816"/>
            <a:ext cx="8229600" cy="3456384"/>
          </a:xfrm>
        </p:spPr>
        <p:txBody>
          <a:bodyPr>
            <a:normAutofit lnSpcReduction="10000"/>
          </a:bodyPr>
          <a:lstStyle/>
          <a:p>
            <a:pPr marL="365760" indent="-283464" algn="just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Έχει ολοκληρωθεί η απόκτηση των ΘΚΠ</a:t>
            </a:r>
          </a:p>
          <a:p>
            <a:pPr marL="365760" indent="-283464" algn="just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Τα ΘΚΠ χρησιμοποιούνται σε σύνθετες δεξιότητες, αγωνιστικά παιχνίδια και στην αναψυχή</a:t>
            </a:r>
          </a:p>
          <a:p>
            <a:pPr marL="365760" indent="-283464" algn="just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Έχει αποκτηθεί υψηλή οργάνωση, ιεράρχηση κινήσεων και σταθερή απόδοση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indent="-283464" algn="just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 algn="r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Gallahue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Ozmun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1998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Κουτσούκη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, 1997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68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rgbClr val="004B82"/>
                </a:solidFill>
              </a:rPr>
              <a:t>Αθλητικές κινήσεις (8 – πάνω)</a:t>
            </a:r>
            <a:br>
              <a:rPr lang="el-GR" dirty="0">
                <a:solidFill>
                  <a:srgbClr val="004B82"/>
                </a:solidFill>
              </a:rPr>
            </a:br>
            <a:endParaRPr lang="el-GR" sz="3100" b="0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589240"/>
            <a:ext cx="8229600" cy="648072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en-US" b="1" dirty="0" smtClean="0"/>
              <a:t>	</a:t>
            </a:r>
            <a:r>
              <a:rPr lang="en-US" sz="1800" dirty="0" smtClean="0"/>
              <a:t>(</a:t>
            </a:r>
            <a:r>
              <a:rPr lang="en-US" sz="1800" dirty="0" err="1" smtClean="0"/>
              <a:t>Gallahue</a:t>
            </a:r>
            <a:r>
              <a:rPr lang="en-US" sz="1800" dirty="0" smtClean="0"/>
              <a:t> &amp; </a:t>
            </a:r>
            <a:r>
              <a:rPr lang="en-US" sz="1800" dirty="0" err="1" smtClean="0"/>
              <a:t>Ozmun</a:t>
            </a:r>
            <a:r>
              <a:rPr lang="en-US" sz="1800" dirty="0" smtClean="0"/>
              <a:t>, 1998</a:t>
            </a:r>
            <a:r>
              <a:rPr lang="el-GR" sz="1800" dirty="0" smtClean="0"/>
              <a:t>, </a:t>
            </a:r>
            <a:r>
              <a:rPr lang="el-GR" sz="1800" dirty="0" err="1" smtClean="0"/>
              <a:t>Κουτσούκη</a:t>
            </a:r>
            <a:r>
              <a:rPr lang="el-GR" sz="1800" dirty="0" smtClean="0"/>
              <a:t>, 1997</a:t>
            </a:r>
            <a:r>
              <a:rPr lang="en-US" sz="1800" dirty="0" smtClean="0"/>
              <a:t>) </a:t>
            </a:r>
          </a:p>
          <a:p>
            <a:pPr eaLnBrk="1" hangingPunct="1">
              <a:buFontTx/>
              <a:buNone/>
            </a:pPr>
            <a:endParaRPr lang="el-GR" sz="1600" b="1" dirty="0" smtClean="0"/>
          </a:p>
          <a:p>
            <a:pPr eaLnBrk="1" hangingPunct="1">
              <a:buFontTx/>
              <a:buNone/>
            </a:pPr>
            <a:endParaRPr lang="el-GR" sz="1600" b="1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l-GR" sz="4000" b="1" dirty="0" smtClean="0">
              <a:solidFill>
                <a:schemeClr val="folHlink"/>
              </a:solidFill>
            </a:endParaRPr>
          </a:p>
          <a:p>
            <a:pPr eaLnBrk="1" hangingPunct="1">
              <a:buFontTx/>
              <a:buNone/>
            </a:pPr>
            <a:endParaRPr lang="en-US" sz="4800" b="1" dirty="0" smtClean="0">
              <a:solidFill>
                <a:schemeClr val="folHlink"/>
              </a:solidFill>
            </a:endParaRPr>
          </a:p>
          <a:p>
            <a:pPr eaLnBrk="1" hangingPunct="1">
              <a:buFontTx/>
              <a:buNone/>
            </a:pPr>
            <a:endParaRPr lang="el-GR" sz="6000" dirty="0" smtClean="0">
              <a:solidFill>
                <a:srgbClr val="FF33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991092"/>
              </p:ext>
            </p:extLst>
          </p:nvPr>
        </p:nvGraphicFramePr>
        <p:xfrm>
          <a:off x="251520" y="1556792"/>
          <a:ext cx="8568952" cy="32004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888432"/>
                <a:gridCol w="468052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smtClean="0">
                          <a:solidFill>
                            <a:schemeClr val="bg1"/>
                          </a:solidFill>
                        </a:rPr>
                        <a:t>Γενικό ή μεταβατικό στάδιο (7-10 ετών)</a:t>
                      </a:r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dirty="0" smtClean="0">
                          <a:solidFill>
                            <a:schemeClr val="tx1"/>
                          </a:solidFill>
                        </a:rPr>
                        <a:t>Έλεγχος και ακρίβεια στις σύνθετες κινήσεις στο παιχνίδι και στις αθλητικές δραστηριότητες</a:t>
                      </a:r>
                      <a:endParaRPr lang="el-GR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smtClean="0">
                          <a:solidFill>
                            <a:schemeClr val="bg1"/>
                          </a:solidFill>
                        </a:rPr>
                        <a:t>Στάδιο ειδικών κινητικών δεξιοτήτων (11-13)</a:t>
                      </a:r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Συμμετοχή σε σπορ και προπονήσεις με προοπτική μελλοντικής απόδοσης</a:t>
                      </a:r>
                      <a:endParaRPr lang="el-G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77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smtClean="0">
                          <a:solidFill>
                            <a:schemeClr val="bg1"/>
                          </a:solidFill>
                        </a:rPr>
                        <a:t>Στάδιο εξειδικευμένων κινητικών δεξιοτήτων (14-18) </a:t>
                      </a:r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Επιλογή αγωνίσματος μέσα από ένα άθλημα</a:t>
                      </a:r>
                      <a:endParaRPr lang="el-G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3841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Πηγή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99592" y="1447800"/>
            <a:ext cx="8034096" cy="4800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Τεχνολογικό Εκπαιδευτικό Ίδρυμα Αθήνας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Ειρήνη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Γραμματοπούλου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Νικόλαος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Χρυσάγης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. «Προσαρμοσμένη Κινητική Δραστηριότητα. Ενότητα 2: Στάδια Κινητικής Εξέλιξης». Έκδοση: 1.0. Αθήνα 2014. Διαθέσιμο από τη δικτυακή διεύθυνση: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ocp.teiath.gr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774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 Κινητικής Εξέλιξης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Προοδευτική μεταβολή στην κινητική συμπεριφορά του ατόμου μέσω της απόκτησης κινητικών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προτύπων &amp; δεξιοτήτων </a:t>
            </a:r>
          </a:p>
          <a:p>
            <a:pPr algn="just">
              <a:lnSpc>
                <a:spcPct val="150000"/>
              </a:lnSpc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Αρχίζει από τη γέννηση → αντανακλαστικές κινήσεις</a:t>
            </a:r>
          </a:p>
          <a:p>
            <a:pPr algn="just">
              <a:lnSpc>
                <a:spcPct val="150000"/>
              </a:lnSpc>
            </a:pP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Διαγράφει μια σταθερή και συνεχή σειρά από στάδια για όλα τα άτομα του τυπικού πληθυσμού</a:t>
            </a:r>
          </a:p>
          <a:p>
            <a:pPr algn="just">
              <a:lnSpc>
                <a:spcPct val="150000"/>
              </a:lnSpc>
            </a:pP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Συνεχίζεται σε όλη τη διάρκεια της ζωής</a:t>
            </a:r>
          </a:p>
          <a:p>
            <a:pPr algn="just">
              <a:lnSpc>
                <a:spcPct val="150000"/>
              </a:lnSpc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850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Βασικές Αρχές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35088" y="1268760"/>
            <a:ext cx="8208912" cy="54006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None/>
              <a:tabLst>
                <a:tab pos="1169988" algn="l"/>
              </a:tabLst>
            </a:pPr>
            <a:r>
              <a:rPr lang="el-GR" sz="2000" b="1" dirty="0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Οι τάσεις στην κινητική εξέλιξη εμφανίζονται: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α) </a:t>
            </a:r>
            <a:r>
              <a:rPr lang="el-GR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Αναφορικά με την σωματική ωρίμανση: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από κεφάλι προς τα κάτω άκρα (κέντρο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 περιφέρεια)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  <a:sym typeface="Wingdings 3" pitchFamily="18" charset="2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β) </a:t>
            </a:r>
            <a:r>
              <a:rPr lang="el-GR" sz="2000" u="sng" dirty="0" smtClean="0"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Α</a:t>
            </a:r>
            <a:r>
              <a:rPr lang="el-GR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ναφορικά </a:t>
            </a:r>
            <a:r>
              <a:rPr lang="el-GR" sz="2000" u="sng" dirty="0">
                <a:latin typeface="Arial" panose="020B0604020202020204" pitchFamily="34" charset="0"/>
                <a:cs typeface="Arial" panose="020B0604020202020204" pitchFamily="34" charset="0"/>
              </a:rPr>
              <a:t>με τη λειτουργικότητα: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αρχικά και στα δύο άκρα και στη συνέχεια ξεχωριστά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γ) </a:t>
            </a:r>
            <a:r>
              <a:rPr lang="el-GR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Ο </a:t>
            </a:r>
            <a:r>
              <a:rPr lang="el-GR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κινητικός </a:t>
            </a:r>
            <a:r>
              <a:rPr lang="el-GR" sz="2000" u="sng" dirty="0">
                <a:latin typeface="Arial" panose="020B0604020202020204" pitchFamily="34" charset="0"/>
                <a:cs typeface="Arial" panose="020B0604020202020204" pitchFamily="34" charset="0"/>
              </a:rPr>
              <a:t>έλεγχος επιτυγχάνεται σταδιακά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από μεγάλες κινήσεις (βάδιση, τρέξιμο) → σε λεπτές κινήσεις (χειρισμός αντικειμένων</a:t>
            </a:r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Κουτσούκη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1997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	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215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87624" y="836712"/>
            <a:ext cx="7746064" cy="5411688"/>
          </a:xfrm>
        </p:spPr>
        <p:txBody>
          <a:bodyPr>
            <a:normAutofit/>
          </a:bodyPr>
          <a:lstStyle/>
          <a:p>
            <a:pPr marL="82296" indent="0" algn="just">
              <a:lnSpc>
                <a:spcPct val="150000"/>
              </a:lnSpc>
              <a:buNone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 κινητική εξέλιξη επιτελείται σε διάφορες φάσεις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Για να εμφανισθεί η κάθε φάση πρέπει να έχει ολοκληρωθεί η προηγούμενη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Κανένα άτομο δεν μπορεί να παραλείψει καμιά φάση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Η διάρκεια της κάθε φάσης καθορίζεται από </a:t>
            </a:r>
          </a:p>
          <a:p>
            <a:pPr marL="82296" indent="0" algn="just">
              <a:lnSpc>
                <a:spcPct val="150000"/>
              </a:lnSpc>
              <a:buNone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- τις κινητικές ικανότητες (έμφυτες &amp; επίκτητες) καθώς και </a:t>
            </a:r>
          </a:p>
          <a:p>
            <a:pPr marL="82296" indent="0" algn="just">
              <a:lnSpc>
                <a:spcPct val="150000"/>
              </a:lnSpc>
              <a:buNone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- τον αριθμό και τη συχνότητα των επαναλήψεων σε μια συγκεκριμένη δραστηριότητα</a:t>
            </a:r>
          </a:p>
          <a:p>
            <a:pPr marL="82296" indent="0" algn="r">
              <a:lnSpc>
                <a:spcPct val="150000"/>
              </a:lnSpc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Gallahue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Ozmun, 1998, </a:t>
            </a:r>
            <a:r>
              <a:rPr lang="el-G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Κουτσούκη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1997)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19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Θεμελιώδη κινητικά πρότυπα   Κατηγορίες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b="1" dirty="0">
                <a:latin typeface="Arial" panose="020B0604020202020204" pitchFamily="34" charset="0"/>
                <a:cs typeface="Arial" panose="020B0604020202020204" pitchFamily="34" charset="0"/>
              </a:rPr>
              <a:t>Κινητικές Δεξιότητες  που εξυπηρετούν τη μετακίνηση του σώματος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locomotor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), βάδισμα, τρέξιμο, άλματα, αναπηδήσεις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100" b="1" dirty="0">
                <a:latin typeface="Arial" panose="020B0604020202020204" pitchFamily="34" charset="0"/>
                <a:cs typeface="Arial" panose="020B0604020202020204" pitchFamily="34" charset="0"/>
              </a:rPr>
              <a:t>Κινητικές Δεξιότητες χειρισμού (</a:t>
            </a:r>
            <a:r>
              <a:rPr lang="el-GR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manipulative</a:t>
            </a:r>
            <a:r>
              <a:rPr lang="el-GR" sz="21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, ρίψη &amp; σύλληψη της μπάλας ή άλλων αντικειμένων, λάκτισμα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100" b="1" dirty="0">
                <a:latin typeface="Arial" panose="020B0604020202020204" pitchFamily="34" charset="0"/>
                <a:cs typeface="Arial" panose="020B0604020202020204" pitchFamily="34" charset="0"/>
              </a:rPr>
              <a:t>Κινητικές Δεξιότητες ισορροπίας η σταθεροποίησης 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balance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) (στατικές &amp; δυναμικές)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 algn="r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Gallahue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&amp; Ozmun, 1998,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Κουτσούκη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, 1997)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55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Στάδια κινητικής εξέλιξης κατά </a:t>
            </a:r>
            <a:r>
              <a:rPr lang="el-GR" sz="3600" dirty="0" err="1" smtClean="0"/>
              <a:t>Gallahue</a:t>
            </a:r>
            <a:r>
              <a:rPr lang="el-GR" sz="3600" dirty="0" smtClean="0"/>
              <a:t> (1998) 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96646" indent="-514350" algn="just">
              <a:lnSpc>
                <a:spcPct val="150000"/>
              </a:lnSpc>
              <a:buFont typeface="+mj-lt"/>
              <a:buAutoNum type="romanUcPeriod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0-1 έτος: αντανακλαστικές κινήσεις</a:t>
            </a:r>
          </a:p>
          <a:p>
            <a:pPr marL="596646" indent="-514350" algn="just">
              <a:lnSpc>
                <a:spcPct val="150000"/>
              </a:lnSpc>
              <a:buFont typeface="+mj-lt"/>
              <a:buAutoNum type="romanUcPeriod"/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6646" indent="-514350" algn="just">
              <a:lnSpc>
                <a:spcPct val="150000"/>
              </a:lnSpc>
              <a:buFont typeface="+mj-lt"/>
              <a:buAutoNum type="romanUcPeriod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1-2 ετών: στοιχειώδεις κινήσεις</a:t>
            </a:r>
          </a:p>
          <a:p>
            <a:pPr marL="596646" indent="-514350" algn="just">
              <a:lnSpc>
                <a:spcPct val="150000"/>
              </a:lnSpc>
              <a:buFont typeface="+mj-lt"/>
              <a:buAutoNum type="romanUcPeriod"/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6646" indent="-514350" algn="just">
              <a:lnSpc>
                <a:spcPct val="150000"/>
              </a:lnSpc>
              <a:buFont typeface="+mj-lt"/>
              <a:buAutoNum type="romanUcPeriod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2-7 ετών: θεμελιώδεις- βασικές κινήσεις</a:t>
            </a:r>
          </a:p>
          <a:p>
            <a:pPr marL="596646" indent="-514350" algn="just">
              <a:lnSpc>
                <a:spcPct val="150000"/>
              </a:lnSpc>
              <a:buFont typeface="+mj-lt"/>
              <a:buAutoNum type="romanUcPeriod"/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6646" indent="-514350" algn="just">
              <a:lnSpc>
                <a:spcPct val="150000"/>
              </a:lnSpc>
              <a:buFont typeface="+mj-lt"/>
              <a:buAutoNum type="romanUcPeriod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8 ετών και άνω: αθλητικές- εξειδικευμένες  κινήσεις </a:t>
            </a:r>
          </a:p>
          <a:p>
            <a:pPr marL="596646" indent="-514350" algn="just">
              <a:lnSpc>
                <a:spcPct val="150000"/>
              </a:lnSpc>
              <a:buFont typeface="+mj-lt"/>
              <a:buAutoNum type="romanUcPeriod"/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 algn="r">
              <a:lnSpc>
                <a:spcPct val="150000"/>
              </a:lnSpc>
              <a:buNone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Gallahue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Ozmun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, 1998)</a:t>
            </a:r>
          </a:p>
          <a:p>
            <a:pPr marL="596646" indent="-514350" algn="just">
              <a:lnSpc>
                <a:spcPct val="150000"/>
              </a:lnSpc>
              <a:buFont typeface="+mj-lt"/>
              <a:buAutoNum type="romanUcPeriod"/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6646" indent="-514350" algn="just">
              <a:lnSpc>
                <a:spcPct val="150000"/>
              </a:lnSpc>
              <a:buFont typeface="+mj-lt"/>
              <a:buAutoNum type="romanUcPeriod"/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975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" r="23222" b="24856"/>
          <a:stretch/>
        </p:blipFill>
        <p:spPr bwMode="auto">
          <a:xfrm>
            <a:off x="1083442" y="1080655"/>
            <a:ext cx="7357883" cy="48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9287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Αντανακλαστικές κινήσεις (0-1 έτος)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55576" y="1340768"/>
            <a:ext cx="8388424" cy="468052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Ελέγχονται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από τα κατώτερα κέντρα του ΚΝΣ (στέλεχος, προμήκη, ΝΜ)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Είναι 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μηχανισμοί επιβίωσης &amp; προστασίας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Είναι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ακούσιες, έμφυτες και υποχωρούν στους 4-12 μήνες και αντικαθίστανται με εκούσιες κινήσεις, ελεγχόμενες 	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από τα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κινητικά κέντρα του εγκεφαλικού φλοιού </a:t>
            </a:r>
          </a:p>
        </p:txBody>
      </p:sp>
      <p:sp>
        <p:nvSpPr>
          <p:cNvPr id="4" name="Rectangle 1"/>
          <p:cNvSpPr/>
          <p:nvPr/>
        </p:nvSpPr>
        <p:spPr>
          <a:xfrm>
            <a:off x="2195736" y="4365104"/>
            <a:ext cx="5557992" cy="1631216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82296" algn="just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l-GR" sz="2000" u="sng" dirty="0">
                <a:latin typeface="Arial" panose="020B0604020202020204" pitchFamily="34" charset="0"/>
                <a:cs typeface="Arial" panose="020B0604020202020204" pitchFamily="34" charset="0"/>
              </a:rPr>
              <a:t>Στάδια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algn="just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) συλλογής πληροφοριών – ερεθισμάτων</a:t>
            </a:r>
          </a:p>
          <a:p>
            <a:pPr marL="82296" algn="just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) αποκωδικοποίηση</a:t>
            </a:r>
          </a:p>
        </p:txBody>
      </p:sp>
      <p:sp>
        <p:nvSpPr>
          <p:cNvPr id="5" name="Rectangle 2"/>
          <p:cNvSpPr/>
          <p:nvPr/>
        </p:nvSpPr>
        <p:spPr>
          <a:xfrm>
            <a:off x="461653" y="6237312"/>
            <a:ext cx="40383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(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Gallahue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&amp;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Ozmun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1998</a:t>
            </a:r>
            <a:r>
              <a:rPr kumimoji="0" lang="el-G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</a:t>
            </a:r>
            <a:r>
              <a:rPr kumimoji="0" lang="el-GR" sz="16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Κουτσούκη</a:t>
            </a:r>
            <a:r>
              <a:rPr kumimoji="0" lang="el-G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1997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179682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00468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4B82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Στοιχειώδεις κινήσεις (1-2 ετών)</a:t>
            </a:r>
            <a:r>
              <a:rPr kumimoji="0" lang="el-G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468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15616" y="1329540"/>
            <a:ext cx="7490802" cy="1883436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65760" indent="-283464" algn="just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40080" indent="-237744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/>
            </a:lvl2pPr>
            <a:lvl3pPr marL="886968" indent="-228600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/>
            </a:lvl3pPr>
            <a:lvl4pPr marL="1097280" indent="-173736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/>
            </a:lvl4pPr>
            <a:lvl5pPr marL="1298448" indent="-182880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/>
            </a:lvl5pPr>
            <a:lvl6pPr marL="1508760" indent="-182880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/>
            </a:lvl6pPr>
            <a:lvl7pPr marL="1719072" indent="-182880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/>
            </a:lvl7pPr>
            <a:lvl8pPr marL="1920240" indent="-182880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/>
            </a:lvl8pPr>
            <a:lvl9pPr marL="2130552" indent="-182880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/>
            </a:lvl9pPr>
            <a:extLst/>
          </a:lstStyle>
          <a:p>
            <a:pPr>
              <a:buFont typeface="Wingdings" panose="05000000000000000000" pitchFamily="2" charset="2"/>
              <a:buChar char="v"/>
            </a:pPr>
            <a:r>
              <a:rPr lang="el-GR" dirty="0"/>
              <a:t>Η εμφάνισή τους βασίζεται στη </a:t>
            </a:r>
            <a:r>
              <a:rPr lang="el-GR" dirty="0" err="1"/>
              <a:t>νευρομυϊκή</a:t>
            </a:r>
            <a:r>
              <a:rPr lang="el-GR" dirty="0"/>
              <a:t> ωρίμανση, δηλ. έχουν προκαθορισμένη σειρά εμφάνισης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l-GR" dirty="0"/>
              <a:t>Διαφέρουν ως προς τη χρονική εμφάνιση για κάθε παιδί</a:t>
            </a:r>
            <a:r>
              <a:rPr lang="en-US" dirty="0"/>
              <a:t>                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el-GR" dirty="0"/>
          </a:p>
          <a:p>
            <a:pPr>
              <a:buFont typeface="Wingdings" panose="05000000000000000000" pitchFamily="2" charset="2"/>
              <a:buChar char="v"/>
            </a:pPr>
            <a:endParaRPr lang="el-GR" dirty="0"/>
          </a:p>
          <a:p>
            <a:pPr>
              <a:buFont typeface="Wingdings" panose="05000000000000000000" pitchFamily="2" charset="2"/>
              <a:buChar char="v"/>
            </a:pPr>
            <a:endParaRPr lang="el-GR" dirty="0"/>
          </a:p>
          <a:p>
            <a:pPr>
              <a:buFont typeface="Wingdings" panose="05000000000000000000" pitchFamily="2" charset="2"/>
              <a:buChar char="v"/>
            </a:pP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195736" y="3717032"/>
            <a:ext cx="4326167" cy="1631216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82296" algn="just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l-GR" sz="2000" u="sng" dirty="0">
                <a:latin typeface="Arial" panose="020B0604020202020204" pitchFamily="34" charset="0"/>
                <a:cs typeface="Arial" panose="020B0604020202020204" pitchFamily="34" charset="0"/>
              </a:rPr>
              <a:t>Στάδια </a:t>
            </a:r>
            <a:endParaRPr lang="el-G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algn="just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) αναστολής αντανακλαστικών</a:t>
            </a:r>
          </a:p>
          <a:p>
            <a:pPr marL="82296" algn="just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) προελέγχου της κίνησης</a:t>
            </a:r>
          </a:p>
        </p:txBody>
      </p:sp>
      <p:sp>
        <p:nvSpPr>
          <p:cNvPr id="7" name="Rectangle 1"/>
          <p:cNvSpPr/>
          <p:nvPr/>
        </p:nvSpPr>
        <p:spPr>
          <a:xfrm>
            <a:off x="827584" y="5877272"/>
            <a:ext cx="4572000" cy="3139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(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Gallahue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&amp;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Ozmun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1998</a:t>
            </a:r>
            <a:r>
              <a:rPr kumimoji="0" lang="el-G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</a:t>
            </a:r>
            <a:r>
              <a:rPr kumimoji="0" lang="el-GR" sz="16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Κουτσούκη</a:t>
            </a:r>
            <a:r>
              <a:rPr kumimoji="0" lang="el-G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1997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894843005"/>
      </p:ext>
    </p:extLst>
  </p:cSld>
  <p:clrMapOvr>
    <a:masterClrMapping/>
  </p:clrMapOvr>
</p:sld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C_template_updated">
  <a:themeElements>
    <a:clrScheme name="Custom 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C_template_updated">
  <a:themeElements>
    <a:clrScheme name="Custom 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C_template_updated">
  <a:themeElements>
    <a:clrScheme name="Custom 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C_template_updated">
  <a:themeElements>
    <a:clrScheme name="Custom 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614</Words>
  <Application>Microsoft Office PowerPoint</Application>
  <PresentationFormat>Προβολή στην οθόνη (4:3)</PresentationFormat>
  <Paragraphs>116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5</vt:i4>
      </vt:variant>
      <vt:variant>
        <vt:lpstr>Τίτλοι διαφανειών</vt:lpstr>
      </vt:variant>
      <vt:variant>
        <vt:i4>14</vt:i4>
      </vt:variant>
    </vt:vector>
  </HeadingPairs>
  <TitlesOfParts>
    <vt:vector size="19" baseType="lpstr">
      <vt:lpstr>OC_template_updated</vt:lpstr>
      <vt:lpstr>1_OC_template_updated</vt:lpstr>
      <vt:lpstr>2_OC_template_updated</vt:lpstr>
      <vt:lpstr>3_OC_template_updated</vt:lpstr>
      <vt:lpstr>Ηλιοστάσιο</vt:lpstr>
      <vt:lpstr>Ειδικότητα : Βοηθός Φυσικοθεραπείας</vt:lpstr>
      <vt:lpstr>Ορισμός Κινητικής Εξέλιξης</vt:lpstr>
      <vt:lpstr>Βασικές Αρχές </vt:lpstr>
      <vt:lpstr>Παρουσίαση του PowerPoint</vt:lpstr>
      <vt:lpstr>Θεμελιώδη κινητικά πρότυπα   Κατηγορίες</vt:lpstr>
      <vt:lpstr>Στάδια κινητικής εξέλιξης κατά Gallahue (1998) </vt:lpstr>
      <vt:lpstr>Παρουσίαση του PowerPoint</vt:lpstr>
      <vt:lpstr>Αντανακλαστικές κινήσεις (0-1 έτος)</vt:lpstr>
      <vt:lpstr>Παρουσίαση του PowerPoint</vt:lpstr>
      <vt:lpstr>Θεμελιώδη κινητικά πρότυπα - ΘΚΠ (2-7 ετών) </vt:lpstr>
      <vt:lpstr>Θεμελιώδη κινητικά πρότυπα - ΘΚΠ (2-7 ετών) </vt:lpstr>
      <vt:lpstr>Αθλητικές κινήσεις (8 – πάνω) </vt:lpstr>
      <vt:lpstr>Αθλητικές κινήσεις (8 – πάνω) </vt:lpstr>
      <vt:lpstr>Πηγή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18</cp:revision>
  <dcterms:created xsi:type="dcterms:W3CDTF">2025-03-10T19:27:29Z</dcterms:created>
  <dcterms:modified xsi:type="dcterms:W3CDTF">2025-03-10T20:36:24Z</dcterms:modified>
</cp:coreProperties>
</file>