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7" r:id="rId6"/>
    <p:sldId id="260" r:id="rId7"/>
    <p:sldId id="269" r:id="rId8"/>
    <p:sldId id="268" r:id="rId9"/>
    <p:sldId id="261" r:id="rId10"/>
    <p:sldId id="270" r:id="rId11"/>
    <p:sldId id="262" r:id="rId12"/>
    <p:sldId id="271" r:id="rId13"/>
    <p:sldId id="263" r:id="rId14"/>
    <p:sldId id="272" r:id="rId15"/>
    <p:sldId id="264" r:id="rId16"/>
    <p:sldId id="273" r:id="rId17"/>
    <p:sldId id="265"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7F26188F-ACF3-4405-864A-954D8987CB51}" type="datetimeFigureOut">
              <a:rPr lang="el-GR" smtClean="0"/>
              <a:t>8/3/2025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CB5D996-AB33-4059-9AFD-708535339F16}" type="slidenum">
              <a:rPr lang="el-GR" smtClean="0"/>
              <a:t>‹#›</a:t>
            </a:fld>
            <a:endParaRPr lang="el-G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7F26188F-ACF3-4405-864A-954D8987CB51}" type="datetimeFigureOut">
              <a:rPr lang="el-GR" smtClean="0"/>
              <a:t>8/3/2025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Στυλ κύριου τίτλου</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F26188F-ACF3-4405-864A-954D8987CB51}" type="datetimeFigureOut">
              <a:rPr lang="el-GR" smtClean="0"/>
              <a:t>8/3/2025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F26188F-ACF3-4405-864A-954D8987CB51}" type="datetimeFigureOut">
              <a:rPr lang="el-GR" smtClean="0"/>
              <a:t>8/3/2025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CB5D996-AB33-4059-9AFD-708535339F16}"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7F26188F-ACF3-4405-864A-954D8987CB51}" type="datetimeFigureOut">
              <a:rPr lang="el-GR" smtClean="0"/>
              <a:t>8/3/2025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F26188F-ACF3-4405-864A-954D8987CB51}" type="datetimeFigureOut">
              <a:rPr lang="el-GR" smtClean="0"/>
              <a:t>8/3/2025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CB5D996-AB33-4059-9AFD-708535339F16}"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l-GR" smtClean="0"/>
              <a:t>Στυλ υποδείγματος κειμένου</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7F26188F-ACF3-4405-864A-954D8987CB51}" type="datetimeFigureOut">
              <a:rPr lang="el-GR" smtClean="0"/>
              <a:t>8/3/2025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CB5D996-AB33-4059-9AFD-708535339F16}" type="slidenum">
              <a:rPr lang="el-GR" smtClean="0"/>
              <a:t>‹#›</a:t>
            </a:fld>
            <a:endParaRPr lang="el-GR"/>
          </a:p>
        </p:txBody>
      </p:sp>
      <p:sp>
        <p:nvSpPr>
          <p:cNvPr id="10" name="Title 9"/>
          <p:cNvSpPr>
            <a:spLocks noGrp="1"/>
          </p:cNvSpPr>
          <p:nvPr>
            <p:ph type="title"/>
          </p:nvPr>
        </p:nvSpPr>
        <p:spPr/>
        <p:txBody>
          <a:body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7F26188F-ACF3-4405-864A-954D8987CB51}" type="datetimeFigureOut">
              <a:rPr lang="el-GR" smtClean="0"/>
              <a:t>8/3/2025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6188F-ACF3-4405-864A-954D8987CB51}" type="datetimeFigureOut">
              <a:rPr lang="el-GR" smtClean="0"/>
              <a:t>8/3/2025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l-GR" smtClean="0"/>
              <a:t>Στυλ κύριου τίτλου</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7F26188F-ACF3-4405-864A-954D8987CB51}" type="datetimeFigureOut">
              <a:rPr lang="el-GR" smtClean="0"/>
              <a:t>8/3/2025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CB5D996-AB33-4059-9AFD-708535339F16}" type="slidenum">
              <a:rPr lang="el-GR" smtClean="0"/>
              <a:t>‹#›</a:t>
            </a:fld>
            <a:endParaRPr lang="el-G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7F26188F-ACF3-4405-864A-954D8987CB51}" type="datetimeFigureOut">
              <a:rPr lang="el-GR" smtClean="0"/>
              <a:t>8/3/2025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CB5D996-AB33-4059-9AFD-708535339F16}" type="slidenum">
              <a:rPr lang="el-GR" smtClean="0"/>
              <a:t>‹#›</a:t>
            </a:fld>
            <a:endParaRPr lang="el-G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l-GR" smtClean="0"/>
              <a:t>Στυλ κύριου τίτλου</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F26188F-ACF3-4405-864A-954D8987CB51}" type="datetimeFigureOut">
              <a:rPr lang="el-GR" smtClean="0"/>
              <a:t>8/3/2025</a:t>
            </a:fld>
            <a:endParaRPr lang="el-G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l-G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CB5D996-AB33-4059-9AFD-708535339F1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2"/>
          <p:cNvSpPr>
            <a:spLocks noGrp="1"/>
          </p:cNvSpPr>
          <p:nvPr>
            <p:ph type="subTitle" idx="1"/>
          </p:nvPr>
        </p:nvSpPr>
        <p:spPr>
          <a:xfrm>
            <a:off x="402214" y="1844824"/>
            <a:ext cx="8715324" cy="4680520"/>
          </a:xfrm>
        </p:spPr>
        <p:txBody>
          <a:bodyPr>
            <a:normAutofit/>
          </a:bodyPr>
          <a:lstStyle/>
          <a:p>
            <a:pPr algn="ct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ΒΑΣΙΚΕΣ ΑΡΧΕΣ ΦΥΣΙΚΟΘΕΡΑΠΕΙΑΣ ΣΕ ΠΑΙΔΙΑ ΚΑΙ ΕΦΗΒΟΥΣ</a:t>
            </a:r>
          </a:p>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Μάθημα</a:t>
            </a:r>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 ‘Ρυθμιστικός Κινητικός Μηχανισμός’</a:t>
            </a: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a:t>
            </a:r>
          </a:p>
          <a:p>
            <a:pPr algn="l"/>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sz="1600" dirty="0" smtClean="0">
                <a:ln w="0"/>
                <a:solidFill>
                  <a:schemeClr val="tx1"/>
                </a:solidFill>
                <a:effectLst>
                  <a:outerShdw blurRad="38100" dist="19050" dir="2700000" algn="tl" rotWithShape="0">
                    <a:schemeClr val="dk1">
                      <a:alpha val="40000"/>
                    </a:schemeClr>
                  </a:outerShdw>
                </a:effectLst>
                <a:latin typeface="Comic Sans MS" pitchFamily="66" charset="0"/>
              </a:rPr>
              <a:t>  Εκπαιδεύτρια</a:t>
            </a:r>
            <a:r>
              <a:rPr lang="el-GR" sz="1600" dirty="0">
                <a:ln w="0"/>
                <a:solidFill>
                  <a:schemeClr val="tx1"/>
                </a:solidFill>
                <a:effectLst>
                  <a:outerShdw blurRad="38100" dist="19050" dir="2700000" algn="tl" rotWithShape="0">
                    <a:schemeClr val="dk1">
                      <a:alpha val="40000"/>
                    </a:schemeClr>
                  </a:outerShdw>
                </a:effectLst>
                <a:latin typeface="Comic Sans MS" pitchFamily="66" charset="0"/>
              </a:rPr>
              <a:t>: Μαλτέζου Ελένη </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6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6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
        <p:nvSpPr>
          <p:cNvPr id="4" name="Τίτλος 1"/>
          <p:cNvSpPr>
            <a:spLocks noGrp="1"/>
          </p:cNvSpPr>
          <p:nvPr>
            <p:ph type="ctrTitle"/>
          </p:nvPr>
        </p:nvSpPr>
        <p:spPr>
          <a:xfrm>
            <a:off x="-108520" y="116632"/>
            <a:ext cx="8352928" cy="1470025"/>
          </a:xfrm>
        </p:spPr>
        <p:txBody>
          <a:bodyPr>
            <a:noAutofit/>
          </a:bodyPr>
          <a:lstStyle/>
          <a:p>
            <a:pPr marL="182880" indent="0" algn="ctr">
              <a:buNone/>
            </a:pPr>
            <a:r>
              <a:rPr lang="el-GR" sz="3600" dirty="0" smtClean="0">
                <a:solidFill>
                  <a:schemeClr val="tx2">
                    <a:lumMod val="10000"/>
                  </a:schemeClr>
                </a:solidFill>
                <a:latin typeface="Comic Sans MS" pitchFamily="66" charset="0"/>
              </a:rPr>
              <a:t>Ειδικότητα </a:t>
            </a:r>
            <a:r>
              <a:rPr lang="el-GR" sz="3600" dirty="0">
                <a:solidFill>
                  <a:schemeClr val="tx2">
                    <a:lumMod val="10000"/>
                  </a:schemeClr>
                </a:solidFill>
                <a:latin typeface="Comic Sans MS" pitchFamily="66" charset="0"/>
              </a:rPr>
              <a:t>: </a:t>
            </a:r>
            <a:r>
              <a:rPr lang="el-GR" sz="3600" dirty="0" smtClean="0">
                <a:solidFill>
                  <a:schemeClr val="tx2">
                    <a:lumMod val="10000"/>
                  </a:schemeClr>
                </a:solidFill>
                <a:latin typeface="Comic Sans MS" pitchFamily="66" charset="0"/>
              </a:rPr>
              <a:t>Βοηθός Φυσικοθεραπείας</a:t>
            </a:r>
            <a:endParaRPr lang="el-GR" sz="3600" dirty="0">
              <a:solidFill>
                <a:schemeClr val="tx2">
                  <a:lumMod val="10000"/>
                </a:schemeClr>
              </a:solidFill>
              <a:latin typeface="Comic Sans MS" pitchFamily="66" charset="0"/>
            </a:endParaRPr>
          </a:p>
        </p:txBody>
      </p:sp>
    </p:spTree>
    <p:extLst>
      <p:ext uri="{BB962C8B-B14F-4D97-AF65-F5344CB8AC3E}">
        <p14:creationId xmlns:p14="http://schemas.microsoft.com/office/powerpoint/2010/main" val="2460777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3"/>
          </p:nvPr>
        </p:nvSpPr>
        <p:spPr/>
        <p:txBody>
          <a:bodyPr>
            <a:normAutofit fontScale="85000" lnSpcReduction="10000"/>
          </a:bodyPr>
          <a:lstStyle/>
          <a:p>
            <a:pPr marL="0" lvl="0" indent="0" algn="just">
              <a:lnSpc>
                <a:spcPct val="150000"/>
              </a:lnSpc>
              <a:spcBef>
                <a:spcPts val="0"/>
              </a:spcBef>
              <a:buNone/>
            </a:pPr>
            <a:r>
              <a:rPr lang="el-GR" sz="1800" b="1" u="sng" dirty="0">
                <a:solidFill>
                  <a:prstClr val="black"/>
                </a:solidFill>
                <a:latin typeface="Arial" panose="020B0604020202020204" pitchFamily="34" charset="0"/>
                <a:cs typeface="Arial" panose="020B0604020202020204" pitchFamily="34" charset="0"/>
              </a:rPr>
              <a:t>Ο ρόλος του </a:t>
            </a:r>
            <a:r>
              <a:rPr lang="el-GR" sz="1800" b="1" u="sng" dirty="0" err="1">
                <a:solidFill>
                  <a:prstClr val="black"/>
                </a:solidFill>
                <a:latin typeface="Arial" panose="020B0604020202020204" pitchFamily="34" charset="0"/>
                <a:cs typeface="Arial" panose="020B0604020202020204" pitchFamily="34" charset="0"/>
              </a:rPr>
              <a:t>εξωπυραμιδικού</a:t>
            </a:r>
            <a:r>
              <a:rPr lang="el-GR" sz="1800" b="1" u="sng" dirty="0">
                <a:solidFill>
                  <a:prstClr val="black"/>
                </a:solidFill>
                <a:latin typeface="Arial" panose="020B0604020202020204" pitchFamily="34" charset="0"/>
                <a:cs typeface="Arial" panose="020B0604020202020204" pitchFamily="34" charset="0"/>
              </a:rPr>
              <a:t> συστήματος. </a:t>
            </a:r>
            <a:r>
              <a:rPr lang="el-GR" sz="1800" dirty="0">
                <a:solidFill>
                  <a:prstClr val="black"/>
                </a:solidFill>
                <a:latin typeface="Arial" panose="020B0604020202020204" pitchFamily="34" charset="0"/>
                <a:cs typeface="Arial" panose="020B0604020202020204" pitchFamily="34" charset="0"/>
              </a:rPr>
              <a:t> </a:t>
            </a:r>
            <a:endParaRPr lang="el-GR" sz="1800" dirty="0" smtClean="0">
              <a:solidFill>
                <a:prstClr val="black"/>
              </a:solidFill>
              <a:latin typeface="Arial" panose="020B0604020202020204" pitchFamily="34" charset="0"/>
              <a:cs typeface="Arial" panose="020B0604020202020204" pitchFamily="34" charset="0"/>
            </a:endParaRPr>
          </a:p>
          <a:p>
            <a:pPr lvl="0" algn="just">
              <a:lnSpc>
                <a:spcPct val="150000"/>
              </a:lnSpc>
              <a:spcBef>
                <a:spcPts val="0"/>
              </a:spcBef>
              <a:buFont typeface="Wingdings" panose="05000000000000000000" pitchFamily="2" charset="2"/>
              <a:buChar char="Ø"/>
            </a:pPr>
            <a:r>
              <a:rPr lang="el-GR" sz="1800" dirty="0" smtClean="0">
                <a:solidFill>
                  <a:prstClr val="black"/>
                </a:solidFill>
                <a:latin typeface="Arial" panose="020B0604020202020204" pitchFamily="34" charset="0"/>
                <a:cs typeface="Arial" panose="020B0604020202020204" pitchFamily="34" charset="0"/>
              </a:rPr>
              <a:t>Το </a:t>
            </a:r>
            <a:r>
              <a:rPr lang="el-GR" sz="1800" dirty="0">
                <a:solidFill>
                  <a:prstClr val="black"/>
                </a:solidFill>
                <a:latin typeface="Arial" panose="020B0604020202020204" pitchFamily="34" charset="0"/>
                <a:cs typeface="Arial" panose="020B0604020202020204" pitchFamily="34" charset="0"/>
              </a:rPr>
              <a:t>σύστημα αυτό συμβάλει στην </a:t>
            </a:r>
            <a:r>
              <a:rPr lang="el-GR" sz="1800" b="1" dirty="0">
                <a:solidFill>
                  <a:prstClr val="black"/>
                </a:solidFill>
                <a:latin typeface="Arial" panose="020B0604020202020204" pitchFamily="34" charset="0"/>
                <a:cs typeface="Arial" panose="020B0604020202020204" pitchFamily="34" charset="0"/>
              </a:rPr>
              <a:t>επιτέλεση</a:t>
            </a:r>
            <a:r>
              <a:rPr lang="el-GR" sz="1800" dirty="0">
                <a:solidFill>
                  <a:prstClr val="black"/>
                </a:solidFill>
                <a:latin typeface="Arial" panose="020B0604020202020204" pitchFamily="34" charset="0"/>
                <a:cs typeface="Arial" panose="020B0604020202020204" pitchFamily="34" charset="0"/>
              </a:rPr>
              <a:t> των </a:t>
            </a:r>
            <a:r>
              <a:rPr lang="el-GR" sz="1800" b="1" dirty="0">
                <a:solidFill>
                  <a:prstClr val="black"/>
                </a:solidFill>
                <a:latin typeface="Arial" panose="020B0604020202020204" pitchFamily="34" charset="0"/>
                <a:cs typeface="Arial" panose="020B0604020202020204" pitchFamily="34" charset="0"/>
              </a:rPr>
              <a:t>εκούσιων κινήσεων </a:t>
            </a:r>
            <a:r>
              <a:rPr lang="el-GR" sz="1800" dirty="0">
                <a:solidFill>
                  <a:prstClr val="black"/>
                </a:solidFill>
                <a:latin typeface="Arial" panose="020B0604020202020204" pitchFamily="34" charset="0"/>
                <a:cs typeface="Arial" panose="020B0604020202020204" pitchFamily="34" charset="0"/>
              </a:rPr>
              <a:t>, παίζει αποκλειστικό ρόλο στην </a:t>
            </a:r>
            <a:r>
              <a:rPr lang="el-GR" sz="1800" b="1" dirty="0">
                <a:solidFill>
                  <a:prstClr val="black"/>
                </a:solidFill>
                <a:latin typeface="Arial" panose="020B0604020202020204" pitchFamily="34" charset="0"/>
                <a:cs typeface="Arial" panose="020B0604020202020204" pitchFamily="34" charset="0"/>
              </a:rPr>
              <a:t>πρόκληση</a:t>
            </a:r>
            <a:r>
              <a:rPr lang="el-GR" sz="1800" dirty="0">
                <a:solidFill>
                  <a:prstClr val="black"/>
                </a:solidFill>
                <a:latin typeface="Arial" panose="020B0604020202020204" pitchFamily="34" charset="0"/>
                <a:cs typeface="Arial" panose="020B0604020202020204" pitchFamily="34" charset="0"/>
              </a:rPr>
              <a:t> των </a:t>
            </a:r>
            <a:r>
              <a:rPr lang="el-GR" sz="1800" b="1" dirty="0">
                <a:solidFill>
                  <a:prstClr val="black"/>
                </a:solidFill>
                <a:latin typeface="Arial" panose="020B0604020202020204" pitchFamily="34" charset="0"/>
                <a:cs typeface="Arial" panose="020B0604020202020204" pitchFamily="34" charset="0"/>
              </a:rPr>
              <a:t>αυτόματων κινήσεων</a:t>
            </a:r>
            <a:r>
              <a:rPr lang="el-GR" sz="1800" dirty="0">
                <a:solidFill>
                  <a:prstClr val="black"/>
                </a:solidFill>
                <a:latin typeface="Arial" panose="020B0604020202020204" pitchFamily="34" charset="0"/>
                <a:cs typeface="Arial" panose="020B0604020202020204" pitchFamily="34" charset="0"/>
              </a:rPr>
              <a:t>( πχ αιώρηση των άνω άκρων στο βάδισμα) και συμβάλει στην </a:t>
            </a:r>
            <a:r>
              <a:rPr lang="el-GR" sz="1800" b="1" dirty="0">
                <a:solidFill>
                  <a:prstClr val="black"/>
                </a:solidFill>
                <a:latin typeface="Arial" panose="020B0604020202020204" pitchFamily="34" charset="0"/>
                <a:cs typeface="Arial" panose="020B0604020202020204" pitchFamily="34" charset="0"/>
              </a:rPr>
              <a:t>ρύθμιση του μυϊκού τόνου </a:t>
            </a:r>
            <a:r>
              <a:rPr lang="el-GR" sz="1800" dirty="0">
                <a:solidFill>
                  <a:prstClr val="black"/>
                </a:solidFill>
                <a:latin typeface="Arial" panose="020B0604020202020204" pitchFamily="34" charset="0"/>
                <a:cs typeface="Arial" panose="020B0604020202020204" pitchFamily="34" charset="0"/>
              </a:rPr>
              <a:t>και της </a:t>
            </a:r>
            <a:r>
              <a:rPr lang="el-GR" sz="1800" b="1" dirty="0">
                <a:solidFill>
                  <a:prstClr val="black"/>
                </a:solidFill>
                <a:latin typeface="Arial" panose="020B0604020202020204" pitchFamily="34" charset="0"/>
                <a:cs typeface="Arial" panose="020B0604020202020204" pitchFamily="34" charset="0"/>
              </a:rPr>
              <a:t>κινητικής</a:t>
            </a:r>
            <a:r>
              <a:rPr lang="el-GR" sz="1800" dirty="0">
                <a:solidFill>
                  <a:prstClr val="black"/>
                </a:solidFill>
                <a:latin typeface="Arial" panose="020B0604020202020204" pitchFamily="34" charset="0"/>
                <a:cs typeface="Arial" panose="020B0604020202020204" pitchFamily="34" charset="0"/>
              </a:rPr>
              <a:t> </a:t>
            </a:r>
            <a:r>
              <a:rPr lang="el-GR" sz="1800" b="1" dirty="0">
                <a:solidFill>
                  <a:prstClr val="black"/>
                </a:solidFill>
                <a:latin typeface="Arial" panose="020B0604020202020204" pitchFamily="34" charset="0"/>
                <a:cs typeface="Arial" panose="020B0604020202020204" pitchFamily="34" charset="0"/>
              </a:rPr>
              <a:t>και</a:t>
            </a:r>
            <a:r>
              <a:rPr lang="el-GR" sz="1800" dirty="0">
                <a:solidFill>
                  <a:prstClr val="black"/>
                </a:solidFill>
                <a:latin typeface="Arial" panose="020B0604020202020204" pitchFamily="34" charset="0"/>
                <a:cs typeface="Arial" panose="020B0604020202020204" pitchFamily="34" charset="0"/>
              </a:rPr>
              <a:t> </a:t>
            </a:r>
            <a:r>
              <a:rPr lang="el-GR" sz="1800" b="1" dirty="0">
                <a:solidFill>
                  <a:prstClr val="black"/>
                </a:solidFill>
                <a:latin typeface="Arial" panose="020B0604020202020204" pitchFamily="34" charset="0"/>
                <a:cs typeface="Arial" panose="020B0604020202020204" pitchFamily="34" charset="0"/>
              </a:rPr>
              <a:t>στατικής</a:t>
            </a:r>
            <a:r>
              <a:rPr lang="el-GR" sz="1800" dirty="0">
                <a:solidFill>
                  <a:prstClr val="black"/>
                </a:solidFill>
                <a:latin typeface="Arial" panose="020B0604020202020204" pitchFamily="34" charset="0"/>
                <a:cs typeface="Arial" panose="020B0604020202020204" pitchFamily="34" charset="0"/>
              </a:rPr>
              <a:t> </a:t>
            </a:r>
            <a:r>
              <a:rPr lang="el-GR" sz="1800" b="1" dirty="0">
                <a:solidFill>
                  <a:prstClr val="black"/>
                </a:solidFill>
                <a:latin typeface="Arial" panose="020B0604020202020204" pitchFamily="34" charset="0"/>
                <a:cs typeface="Arial" panose="020B0604020202020204" pitchFamily="34" charset="0"/>
              </a:rPr>
              <a:t>ισορροπίας</a:t>
            </a:r>
            <a:r>
              <a:rPr lang="el-GR" sz="1800" dirty="0">
                <a:solidFill>
                  <a:prstClr val="black"/>
                </a:solidFill>
                <a:latin typeface="Arial" panose="020B0604020202020204" pitchFamily="34" charset="0"/>
                <a:cs typeface="Arial" panose="020B0604020202020204" pitchFamily="34" charset="0"/>
              </a:rPr>
              <a:t>  </a:t>
            </a:r>
            <a:r>
              <a:rPr lang="el-GR" sz="1800" b="1" dirty="0">
                <a:solidFill>
                  <a:prstClr val="black"/>
                </a:solidFill>
                <a:latin typeface="Arial" panose="020B0604020202020204" pitchFamily="34" charset="0"/>
                <a:cs typeface="Arial" panose="020B0604020202020204" pitchFamily="34" charset="0"/>
              </a:rPr>
              <a:t>του σώματος</a:t>
            </a:r>
            <a:r>
              <a:rPr lang="el-GR" sz="1800" dirty="0">
                <a:solidFill>
                  <a:prstClr val="black"/>
                </a:solidFill>
                <a:latin typeface="Arial" panose="020B0604020202020204" pitchFamily="34" charset="0"/>
                <a:cs typeface="Arial" panose="020B0604020202020204" pitchFamily="34" charset="0"/>
              </a:rPr>
              <a:t>. </a:t>
            </a:r>
            <a:endParaRPr lang="el-GR" sz="1800" dirty="0" smtClean="0">
              <a:solidFill>
                <a:prstClr val="black"/>
              </a:solidFill>
              <a:latin typeface="Arial" panose="020B0604020202020204" pitchFamily="34" charset="0"/>
              <a:cs typeface="Arial" panose="020B0604020202020204" pitchFamily="34" charset="0"/>
            </a:endParaRPr>
          </a:p>
          <a:p>
            <a:pPr lvl="0" algn="just">
              <a:lnSpc>
                <a:spcPct val="150000"/>
              </a:lnSpc>
              <a:spcBef>
                <a:spcPts val="0"/>
              </a:spcBef>
              <a:buFont typeface="Wingdings" panose="05000000000000000000" pitchFamily="2" charset="2"/>
              <a:buChar char="Ø"/>
            </a:pPr>
            <a:endParaRPr lang="el-GR" sz="1800" dirty="0">
              <a:solidFill>
                <a:prstClr val="black"/>
              </a:solidFill>
              <a:latin typeface="Arial" panose="020B0604020202020204" pitchFamily="34" charset="0"/>
              <a:cs typeface="Arial" panose="020B0604020202020204" pitchFamily="34" charset="0"/>
            </a:endParaRPr>
          </a:p>
          <a:p>
            <a:pPr lvl="0" algn="just">
              <a:lnSpc>
                <a:spcPct val="150000"/>
              </a:lnSpc>
              <a:spcBef>
                <a:spcPts val="0"/>
              </a:spcBef>
              <a:buFont typeface="Wingdings" panose="05000000000000000000" pitchFamily="2" charset="2"/>
              <a:buChar char="Ø"/>
            </a:pPr>
            <a:r>
              <a:rPr lang="el-GR" sz="1800" dirty="0" smtClean="0">
                <a:solidFill>
                  <a:prstClr val="black"/>
                </a:solidFill>
                <a:latin typeface="Arial" panose="020B0604020202020204" pitchFamily="34" charset="0"/>
                <a:cs typeface="Arial" panose="020B0604020202020204" pitchFamily="34" charset="0"/>
              </a:rPr>
              <a:t>Νόσοι </a:t>
            </a:r>
            <a:r>
              <a:rPr lang="el-GR" sz="1800" dirty="0">
                <a:solidFill>
                  <a:prstClr val="black"/>
                </a:solidFill>
                <a:latin typeface="Arial" panose="020B0604020202020204" pitchFamily="34" charset="0"/>
                <a:cs typeface="Arial" panose="020B0604020202020204" pitchFamily="34" charset="0"/>
              </a:rPr>
              <a:t>που αφορούν το </a:t>
            </a:r>
            <a:r>
              <a:rPr lang="el-GR" sz="1800" dirty="0" err="1">
                <a:solidFill>
                  <a:prstClr val="black"/>
                </a:solidFill>
                <a:latin typeface="Arial" panose="020B0604020202020204" pitchFamily="34" charset="0"/>
                <a:cs typeface="Arial" panose="020B0604020202020204" pitchFamily="34" charset="0"/>
              </a:rPr>
              <a:t>εξωπυραμιδικό</a:t>
            </a:r>
            <a:r>
              <a:rPr lang="el-GR" sz="1800" dirty="0">
                <a:solidFill>
                  <a:prstClr val="black"/>
                </a:solidFill>
                <a:latin typeface="Arial" panose="020B0604020202020204" pitchFamily="34" charset="0"/>
                <a:cs typeface="Arial" panose="020B0604020202020204" pitchFamily="34" charset="0"/>
              </a:rPr>
              <a:t> σύστημα είναι η νόσος του </a:t>
            </a:r>
            <a:r>
              <a:rPr lang="en-US" sz="1800" dirty="0">
                <a:solidFill>
                  <a:prstClr val="black"/>
                </a:solidFill>
                <a:latin typeface="Arial" panose="020B0604020202020204" pitchFamily="34" charset="0"/>
                <a:cs typeface="Arial" panose="020B0604020202020204" pitchFamily="34" charset="0"/>
              </a:rPr>
              <a:t>Parkinson</a:t>
            </a:r>
            <a:r>
              <a:rPr lang="el-GR" sz="1800" dirty="0">
                <a:solidFill>
                  <a:prstClr val="black"/>
                </a:solidFill>
                <a:latin typeface="Arial" panose="020B0604020202020204" pitchFamily="34" charset="0"/>
                <a:cs typeface="Arial" panose="020B0604020202020204" pitchFamily="34" charset="0"/>
              </a:rPr>
              <a:t> και η χορεία( νόσος κατά την οποία ο ασθενής δεν έχει έλεγχο των κινήσεων και παρουσιάζεται σαν να χορεύει)</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988997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476672"/>
            <a:ext cx="8363272" cy="5649491"/>
          </a:xfrm>
        </p:spPr>
        <p:txBody>
          <a:bodyPr>
            <a:normAutofit/>
          </a:bodyPr>
          <a:lstStyle/>
          <a:p>
            <a:pPr marL="0" indent="0" algn="just">
              <a:lnSpc>
                <a:spcPct val="150000"/>
              </a:lnSpc>
              <a:spcBef>
                <a:spcPts val="0"/>
              </a:spcBef>
              <a:buNone/>
            </a:pPr>
            <a:r>
              <a:rPr lang="el-GR" sz="1800" b="1" dirty="0">
                <a:latin typeface="Arial" panose="020B0604020202020204" pitchFamily="34" charset="0"/>
                <a:cs typeface="Arial" panose="020B0604020202020204" pitchFamily="34" charset="0"/>
              </a:rPr>
              <a:t>ΡΥΘΜΙΣΤΙΚΟΣ ΚΙΝΗΤΙΚΟΣ </a:t>
            </a:r>
            <a:r>
              <a:rPr lang="el-GR" sz="1800" b="1" dirty="0" smtClean="0">
                <a:latin typeface="Arial" panose="020B0604020202020204" pitchFamily="34" charset="0"/>
                <a:cs typeface="Arial" panose="020B0604020202020204" pitchFamily="34" charset="0"/>
              </a:rPr>
              <a:t>ΜΗΧΑΝΙΣΜΟΣ- </a:t>
            </a:r>
            <a:r>
              <a:rPr lang="el-GR" sz="1800" b="1" dirty="0">
                <a:latin typeface="Arial" panose="020B0604020202020204" pitchFamily="34" charset="0"/>
                <a:cs typeface="Arial" panose="020B0604020202020204" pitchFamily="34" charset="0"/>
              </a:rPr>
              <a:t>ΑΝΑΤΟΜΙΚΑ ΚΑΙ ΦΥΣΙΟΛΟΓΙΚΑ ΣΤΟΙΧΕΙΑ</a:t>
            </a:r>
            <a:r>
              <a:rPr lang="el-GR" sz="1800" dirty="0">
                <a:latin typeface="Arial" panose="020B0604020202020204" pitchFamily="34" charset="0"/>
                <a:cs typeface="Arial" panose="020B0604020202020204" pitchFamily="34" charset="0"/>
              </a:rPr>
              <a:t>.  </a:t>
            </a:r>
          </a:p>
          <a:p>
            <a:pPr marL="0" indent="0" algn="just">
              <a:lnSpc>
                <a:spcPct val="150000"/>
              </a:lnSpc>
              <a:spcBef>
                <a:spcPts val="0"/>
              </a:spcBef>
              <a:buNone/>
            </a:pP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q"/>
            </a:pPr>
            <a:r>
              <a:rPr lang="el-GR" sz="1800" b="1" dirty="0" smtClean="0">
                <a:latin typeface="Arial" panose="020B0604020202020204" pitchFamily="34" charset="0"/>
                <a:cs typeface="Arial" panose="020B0604020202020204" pitchFamily="34" charset="0"/>
              </a:rPr>
              <a:t>Πρωταρχικό</a:t>
            </a:r>
            <a:r>
              <a:rPr lang="el-GR" sz="1800" dirty="0" smtClean="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ρόλο</a:t>
            </a:r>
            <a:r>
              <a:rPr lang="el-GR" sz="1800" dirty="0">
                <a:latin typeface="Arial" panose="020B0604020202020204" pitchFamily="34" charset="0"/>
                <a:cs typeface="Arial" panose="020B0604020202020204" pitchFamily="34" charset="0"/>
              </a:rPr>
              <a:t> για τις </a:t>
            </a:r>
            <a:r>
              <a:rPr lang="el-GR" sz="1800" b="1" dirty="0">
                <a:latin typeface="Arial" panose="020B0604020202020204" pitchFamily="34" charset="0"/>
                <a:cs typeface="Arial" panose="020B0604020202020204" pitchFamily="34" charset="0"/>
              </a:rPr>
              <a:t>εκούσιες κινήσεις  </a:t>
            </a:r>
            <a:r>
              <a:rPr lang="el-GR" sz="1800" dirty="0">
                <a:latin typeface="Arial" panose="020B0604020202020204" pitchFamily="34" charset="0"/>
                <a:cs typeface="Arial" panose="020B0604020202020204" pitchFamily="34" charset="0"/>
              </a:rPr>
              <a:t>και την </a:t>
            </a:r>
            <a:r>
              <a:rPr lang="el-GR" sz="1800" b="1" dirty="0">
                <a:latin typeface="Arial" panose="020B0604020202020204" pitchFamily="34" charset="0"/>
                <a:cs typeface="Arial" panose="020B0604020202020204" pitchFamily="34" charset="0"/>
              </a:rPr>
              <a:t>κινητική δραστηριότητα </a:t>
            </a:r>
            <a:r>
              <a:rPr lang="el-GR" sz="1800" dirty="0">
                <a:latin typeface="Arial" panose="020B0604020202020204" pitchFamily="34" charset="0"/>
                <a:cs typeface="Arial" panose="020B0604020202020204" pitchFamily="34" charset="0"/>
              </a:rPr>
              <a:t>στην </a:t>
            </a:r>
            <a:r>
              <a:rPr lang="el-GR" sz="1800" b="1" dirty="0">
                <a:latin typeface="Arial" panose="020B0604020202020204" pitchFamily="34" charset="0"/>
                <a:cs typeface="Arial" panose="020B0604020202020204" pitchFamily="34" charset="0"/>
              </a:rPr>
              <a:t>στάση</a:t>
            </a:r>
            <a:r>
              <a:rPr lang="el-GR" sz="1800" dirty="0">
                <a:latin typeface="Arial" panose="020B0604020202020204" pitchFamily="34" charset="0"/>
                <a:cs typeface="Arial" panose="020B0604020202020204" pitchFamily="34" charset="0"/>
              </a:rPr>
              <a:t> και στην </a:t>
            </a:r>
            <a:r>
              <a:rPr lang="el-GR" sz="1800" b="1" dirty="0">
                <a:latin typeface="Arial" panose="020B0604020202020204" pitchFamily="34" charset="0"/>
                <a:cs typeface="Arial" panose="020B0604020202020204" pitchFamily="34" charset="0"/>
              </a:rPr>
              <a:t>βάδιση</a:t>
            </a:r>
            <a:r>
              <a:rPr lang="el-GR" sz="1800" dirty="0">
                <a:latin typeface="Arial" panose="020B0604020202020204" pitchFamily="34" charset="0"/>
                <a:cs typeface="Arial" panose="020B0604020202020204" pitchFamily="34" charset="0"/>
              </a:rPr>
              <a:t> παίζει το </a:t>
            </a:r>
            <a:r>
              <a:rPr lang="el-GR" sz="1800" b="1" dirty="0">
                <a:latin typeface="Arial" panose="020B0604020202020204" pitchFamily="34" charset="0"/>
                <a:cs typeface="Arial" panose="020B0604020202020204" pitchFamily="34" charset="0"/>
              </a:rPr>
              <a:t>πυραμιδικό σύστημα </a:t>
            </a:r>
            <a:r>
              <a:rPr lang="el-GR" sz="1800" dirty="0">
                <a:latin typeface="Arial" panose="020B0604020202020204" pitchFamily="34" charset="0"/>
                <a:cs typeface="Arial" panose="020B0604020202020204" pitchFamily="34" charset="0"/>
              </a:rPr>
              <a:t>που σε </a:t>
            </a:r>
            <a:r>
              <a:rPr lang="el-GR" sz="1800" b="1" dirty="0">
                <a:latin typeface="Arial" panose="020B0604020202020204" pitchFamily="34" charset="0"/>
                <a:cs typeface="Arial" panose="020B0604020202020204" pitchFamily="34" charset="0"/>
              </a:rPr>
              <a:t>συνεργασία</a:t>
            </a:r>
            <a:r>
              <a:rPr lang="el-GR" sz="1800" dirty="0">
                <a:latin typeface="Arial" panose="020B0604020202020204" pitchFamily="34" charset="0"/>
                <a:cs typeface="Arial" panose="020B0604020202020204" pitchFamily="34" charset="0"/>
              </a:rPr>
              <a:t> με το </a:t>
            </a:r>
            <a:r>
              <a:rPr lang="el-GR" sz="1800" b="1" dirty="0" err="1">
                <a:latin typeface="Arial" panose="020B0604020202020204" pitchFamily="34" charset="0"/>
                <a:cs typeface="Arial" panose="020B0604020202020204" pitchFamily="34" charset="0"/>
              </a:rPr>
              <a:t>εξωπυραμιδικό</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σύστημα</a:t>
            </a:r>
            <a:r>
              <a:rPr lang="el-GR" sz="1800" dirty="0">
                <a:latin typeface="Arial" panose="020B0604020202020204" pitchFamily="34" charset="0"/>
                <a:cs typeface="Arial" panose="020B0604020202020204" pitchFamily="34" charset="0"/>
              </a:rPr>
              <a:t> διοχετεύουν </a:t>
            </a:r>
            <a:r>
              <a:rPr lang="el-GR" sz="1800" b="1" dirty="0">
                <a:latin typeface="Arial" panose="020B0604020202020204" pitchFamily="34" charset="0"/>
                <a:cs typeface="Arial" panose="020B0604020202020204" pitchFamily="34" charset="0"/>
              </a:rPr>
              <a:t>ώσεις</a:t>
            </a:r>
            <a:r>
              <a:rPr lang="el-GR" sz="1800" dirty="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στους </a:t>
            </a:r>
            <a:r>
              <a:rPr lang="el-GR" sz="1800" b="1" dirty="0">
                <a:latin typeface="Arial" panose="020B0604020202020204" pitchFamily="34" charset="0"/>
                <a:cs typeface="Arial" panose="020B0604020202020204" pitchFamily="34" charset="0"/>
              </a:rPr>
              <a:t>κινητικούς νευρώνες των πρόσθιων κεράτων του νωτιαίου μυελού. </a:t>
            </a:r>
          </a:p>
          <a:p>
            <a:pPr algn="just">
              <a:lnSpc>
                <a:spcPct val="150000"/>
              </a:lnSpc>
              <a:spcBef>
                <a:spcPts val="0"/>
              </a:spcBef>
              <a:buFont typeface="Wingdings" panose="05000000000000000000" pitchFamily="2" charset="2"/>
              <a:buChar char="q"/>
            </a:pP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Στον </a:t>
            </a:r>
            <a:r>
              <a:rPr lang="el-GR" sz="1800" dirty="0">
                <a:latin typeface="Arial" panose="020B0604020202020204" pitchFamily="34" charset="0"/>
                <a:cs typeface="Arial" panose="020B0604020202020204" pitchFamily="34" charset="0"/>
              </a:rPr>
              <a:t>κινητικό αυτό μηχανισμό πριν την </a:t>
            </a:r>
            <a:r>
              <a:rPr lang="el-GR" sz="1800" dirty="0" err="1">
                <a:latin typeface="Arial" panose="020B0604020202020204" pitchFamily="34" charset="0"/>
                <a:cs typeface="Arial" panose="020B0604020202020204" pitchFamily="34" charset="0"/>
              </a:rPr>
              <a:t>εκφόρτιση</a:t>
            </a:r>
            <a:r>
              <a:rPr lang="el-GR" sz="1800" dirty="0">
                <a:latin typeface="Arial" panose="020B0604020202020204" pitchFamily="34" charset="0"/>
                <a:cs typeface="Arial" panose="020B0604020202020204" pitchFamily="34" charset="0"/>
              </a:rPr>
              <a:t> των α- νευρώνων προς τους σκελετικούς μυς </a:t>
            </a:r>
            <a:r>
              <a:rPr lang="el-GR" sz="1800" b="1" dirty="0">
                <a:latin typeface="Arial" panose="020B0604020202020204" pitchFamily="34" charset="0"/>
                <a:cs typeface="Arial" panose="020B0604020202020204" pitchFamily="34" charset="0"/>
              </a:rPr>
              <a:t>επεμβαίνουν</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διάφοροι ρυθμιστικοί μηχανισμοί </a:t>
            </a:r>
            <a:r>
              <a:rPr lang="el-GR" sz="1800" dirty="0">
                <a:latin typeface="Arial" panose="020B0604020202020204" pitchFamily="34" charset="0"/>
                <a:cs typeface="Arial" panose="020B0604020202020204" pitchFamily="34" charset="0"/>
              </a:rPr>
              <a:t>για την </a:t>
            </a:r>
            <a:r>
              <a:rPr lang="el-GR" sz="1800" b="1" dirty="0">
                <a:latin typeface="Arial" panose="020B0604020202020204" pitchFamily="34" charset="0"/>
                <a:cs typeface="Arial" panose="020B0604020202020204" pitchFamily="34" charset="0"/>
              </a:rPr>
              <a:t>εναρμόνιση</a:t>
            </a:r>
            <a:r>
              <a:rPr lang="el-GR" sz="1800" dirty="0">
                <a:latin typeface="Arial" panose="020B0604020202020204" pitchFamily="34" charset="0"/>
                <a:cs typeface="Arial" panose="020B0604020202020204" pitchFamily="34" charset="0"/>
              </a:rPr>
              <a:t> των </a:t>
            </a:r>
            <a:r>
              <a:rPr lang="el-GR" sz="1800" b="1" dirty="0">
                <a:latin typeface="Arial" panose="020B0604020202020204" pitchFamily="34" charset="0"/>
                <a:cs typeface="Arial" panose="020B0604020202020204" pitchFamily="34" charset="0"/>
              </a:rPr>
              <a:t>εκούσιων κινήσεων </a:t>
            </a:r>
            <a:r>
              <a:rPr lang="el-GR" sz="1800" dirty="0">
                <a:latin typeface="Arial" panose="020B0604020202020204" pitchFamily="34" charset="0"/>
                <a:cs typeface="Arial" panose="020B0604020202020204" pitchFamily="34" charset="0"/>
              </a:rPr>
              <a:t>και για την </a:t>
            </a:r>
            <a:r>
              <a:rPr lang="el-GR" sz="1800" b="1" dirty="0">
                <a:latin typeface="Arial" panose="020B0604020202020204" pitchFamily="34" charset="0"/>
                <a:cs typeface="Arial" panose="020B0604020202020204" pitchFamily="34" charset="0"/>
              </a:rPr>
              <a:t>διατήρηση</a:t>
            </a:r>
            <a:r>
              <a:rPr lang="el-GR" sz="1800" dirty="0">
                <a:latin typeface="Arial" panose="020B0604020202020204" pitchFamily="34" charset="0"/>
                <a:cs typeface="Arial" panose="020B0604020202020204" pitchFamily="34" charset="0"/>
              </a:rPr>
              <a:t> της </a:t>
            </a:r>
            <a:r>
              <a:rPr lang="el-GR" sz="1800" b="1" dirty="0">
                <a:latin typeface="Arial" panose="020B0604020202020204" pitchFamily="34" charset="0"/>
                <a:cs typeface="Arial" panose="020B0604020202020204" pitchFamily="34" charset="0"/>
              </a:rPr>
              <a:t>ισορροπίας</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στην</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στάση και στην βάδιση. </a:t>
            </a:r>
          </a:p>
          <a:p>
            <a:pPr algn="just">
              <a:lnSpc>
                <a:spcPct val="150000"/>
              </a:lnSpc>
              <a:spcBef>
                <a:spcPts val="0"/>
              </a:spcBef>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6254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p:txBody>
          <a:bodyPr>
            <a:normAutofit fontScale="85000" lnSpcReduction="10000"/>
          </a:bodyPr>
          <a:lstStyle/>
          <a:p>
            <a:pPr lvl="0" algn="just">
              <a:lnSpc>
                <a:spcPct val="150000"/>
              </a:lnSpc>
              <a:spcBef>
                <a:spcPts val="0"/>
              </a:spcBef>
              <a:buFont typeface="Wingdings" panose="05000000000000000000" pitchFamily="2" charset="2"/>
              <a:buChar char="v"/>
            </a:pPr>
            <a:r>
              <a:rPr lang="el-GR" sz="2000" dirty="0">
                <a:solidFill>
                  <a:prstClr val="black"/>
                </a:solidFill>
                <a:latin typeface="Arial" panose="020B0604020202020204" pitchFamily="34" charset="0"/>
                <a:cs typeface="Arial" panose="020B0604020202020204" pitchFamily="34" charset="0"/>
              </a:rPr>
              <a:t>Οι </a:t>
            </a:r>
            <a:r>
              <a:rPr lang="el-GR" sz="2000" b="1" dirty="0">
                <a:solidFill>
                  <a:prstClr val="black"/>
                </a:solidFill>
                <a:latin typeface="Arial" panose="020B0604020202020204" pitchFamily="34" charset="0"/>
                <a:cs typeface="Arial" panose="020B0604020202020204" pitchFamily="34" charset="0"/>
              </a:rPr>
              <a:t>κυριότεροι</a:t>
            </a:r>
            <a:r>
              <a:rPr lang="el-GR" sz="2000" dirty="0">
                <a:solidFill>
                  <a:prstClr val="black"/>
                </a:solidFill>
                <a:latin typeface="Arial" panose="020B0604020202020204" pitchFamily="34" charset="0"/>
                <a:cs typeface="Arial" panose="020B0604020202020204" pitchFamily="34" charset="0"/>
              </a:rPr>
              <a:t> από αυτούς τους μηχανισμούς είναι ο </a:t>
            </a:r>
            <a:r>
              <a:rPr lang="el-GR" sz="2000" b="1" dirty="0">
                <a:solidFill>
                  <a:prstClr val="black"/>
                </a:solidFill>
                <a:latin typeface="Arial" panose="020B0604020202020204" pitchFamily="34" charset="0"/>
                <a:cs typeface="Arial" panose="020B0604020202020204" pitchFamily="34" charset="0"/>
              </a:rPr>
              <a:t>νωτιαίος ρυθμιστικός μηχανισμός και το σύστημα της παρεγκεφαλίδας</a:t>
            </a:r>
            <a:r>
              <a:rPr lang="el-GR" sz="2000" dirty="0" smtClean="0">
                <a:solidFill>
                  <a:prstClr val="black"/>
                </a:solidFill>
                <a:latin typeface="Arial" panose="020B0604020202020204" pitchFamily="34" charset="0"/>
                <a:cs typeface="Arial" panose="020B0604020202020204" pitchFamily="34" charset="0"/>
              </a:rPr>
              <a:t>.</a:t>
            </a:r>
          </a:p>
          <a:p>
            <a:pPr lvl="0" algn="just">
              <a:lnSpc>
                <a:spcPct val="150000"/>
              </a:lnSpc>
              <a:spcBef>
                <a:spcPts val="0"/>
              </a:spcBef>
              <a:buFont typeface="Wingdings" panose="05000000000000000000" pitchFamily="2" charset="2"/>
              <a:buChar char="v"/>
            </a:pPr>
            <a:endParaRPr lang="el-GR" sz="2000" dirty="0">
              <a:solidFill>
                <a:prstClr val="black"/>
              </a:solidFill>
              <a:latin typeface="Arial" panose="020B0604020202020204" pitchFamily="34" charset="0"/>
              <a:cs typeface="Arial" panose="020B0604020202020204" pitchFamily="34" charset="0"/>
            </a:endParaRPr>
          </a:p>
          <a:p>
            <a:pPr lvl="0" algn="just">
              <a:lnSpc>
                <a:spcPct val="150000"/>
              </a:lnSpc>
              <a:spcBef>
                <a:spcPts val="0"/>
              </a:spcBef>
              <a:buFont typeface="Wingdings" panose="05000000000000000000" pitchFamily="2" charset="2"/>
              <a:buChar char="v"/>
            </a:pP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Το σύστημα της παρεγκεφαλίδας τροφοδοτείται με πληροφορίες που προέρχονται από εν τω βάθη αισθητικούς υποδοχείς (μυϊκούς , </a:t>
            </a:r>
            <a:r>
              <a:rPr lang="el-GR" sz="2000" dirty="0" err="1">
                <a:solidFill>
                  <a:prstClr val="black"/>
                </a:solidFill>
                <a:latin typeface="Arial" panose="020B0604020202020204" pitchFamily="34" charset="0"/>
                <a:cs typeface="Arial" panose="020B0604020202020204" pitchFamily="34" charset="0"/>
              </a:rPr>
              <a:t>τενόντιους</a:t>
            </a:r>
            <a:r>
              <a:rPr lang="el-GR" sz="2000" dirty="0">
                <a:solidFill>
                  <a:prstClr val="black"/>
                </a:solidFill>
                <a:latin typeface="Arial" panose="020B0604020202020204" pitchFamily="34" charset="0"/>
                <a:cs typeface="Arial" panose="020B0604020202020204" pitchFamily="34" charset="0"/>
              </a:rPr>
              <a:t>, αρθρικούς ) από την αφή , από τους λαβύρινθους , από τα μάτια και από τον εγκεφαλικό φλοιό.  </a:t>
            </a:r>
          </a:p>
          <a:p>
            <a:pPr>
              <a:buFont typeface="Wingdings" panose="05000000000000000000" pitchFamily="2" charset="2"/>
              <a:buChar char="v"/>
            </a:pPr>
            <a:endParaRPr lang="el-GR" sz="2000" dirty="0"/>
          </a:p>
        </p:txBody>
      </p:sp>
    </p:spTree>
    <p:extLst>
      <p:ext uri="{BB962C8B-B14F-4D97-AF65-F5344CB8AC3E}">
        <p14:creationId xmlns:p14="http://schemas.microsoft.com/office/powerpoint/2010/main" val="415346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1484784"/>
            <a:ext cx="8291264" cy="4608512"/>
          </a:xfrm>
        </p:spPr>
        <p:txBody>
          <a:bodyPr>
            <a:normAutofit/>
          </a:bodyPr>
          <a:lstStyle/>
          <a:p>
            <a:pPr marL="0" indent="0" algn="just">
              <a:lnSpc>
                <a:spcPct val="150000"/>
              </a:lnSpc>
              <a:spcBef>
                <a:spcPts val="0"/>
              </a:spcBef>
              <a:buNone/>
            </a:pPr>
            <a:r>
              <a:rPr lang="el-GR" sz="1800" b="1" dirty="0">
                <a:latin typeface="Arial" panose="020B0604020202020204" pitchFamily="34" charset="0"/>
                <a:cs typeface="Arial" panose="020B0604020202020204" pitchFamily="34" charset="0"/>
              </a:rPr>
              <a:t>ΝΩΤΙΑΙΟΣ ΡΥΘΜΙΣΤΙΚΟΣ ΜΗΧΑΝΙΣΜΟΣ.</a:t>
            </a:r>
          </a:p>
          <a:p>
            <a:pPr marL="0" indent="0" algn="just">
              <a:lnSpc>
                <a:spcPct val="150000"/>
              </a:lnSpc>
              <a:spcBef>
                <a:spcPts val="0"/>
              </a:spcBef>
              <a:buNone/>
            </a:pPr>
            <a:endParaRPr lang="el-GR" sz="18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Ο </a:t>
            </a:r>
            <a:r>
              <a:rPr lang="el-GR" sz="1800" dirty="0">
                <a:latin typeface="Arial" panose="020B0604020202020204" pitchFamily="34" charset="0"/>
                <a:cs typeface="Arial" panose="020B0604020202020204" pitchFamily="34" charset="0"/>
              </a:rPr>
              <a:t>νωτιαίος ρυθμιστικός μηχανισμός αποτελεί τον </a:t>
            </a:r>
            <a:r>
              <a:rPr lang="el-GR" sz="1800" dirty="0" err="1">
                <a:latin typeface="Arial" panose="020B0604020202020204" pitchFamily="34" charset="0"/>
                <a:cs typeface="Arial" panose="020B0604020202020204" pitchFamily="34" charset="0"/>
              </a:rPr>
              <a:t>αυτορυθμιστικό</a:t>
            </a:r>
            <a:r>
              <a:rPr lang="el-GR" sz="1800" dirty="0">
                <a:latin typeface="Arial" panose="020B0604020202020204" pitchFamily="34" charset="0"/>
                <a:cs typeface="Arial" panose="020B0604020202020204" pitchFamily="34" charset="0"/>
              </a:rPr>
              <a:t> μηχανισμό της μυϊκής σύσπασης στο επίπεδο του νωτιαίου μυελού. </a:t>
            </a:r>
            <a:endParaRPr lang="el-GR" sz="1800" dirty="0" smtClean="0">
              <a:latin typeface="Arial" panose="020B0604020202020204" pitchFamily="34" charset="0"/>
              <a:cs typeface="Arial" panose="020B0604020202020204" pitchFamily="34" charset="0"/>
            </a:endParaRPr>
          </a:p>
          <a:p>
            <a:pPr marL="0" indent="0" algn="just">
              <a:lnSpc>
                <a:spcPct val="150000"/>
              </a:lnSpc>
              <a:spcBef>
                <a:spcPts val="0"/>
              </a:spcBef>
              <a:buNone/>
            </a:pPr>
            <a:r>
              <a:rPr lang="el-GR" sz="1800" dirty="0" smtClean="0">
                <a:latin typeface="Arial" panose="020B0604020202020204" pitchFamily="34" charset="0"/>
                <a:cs typeface="Arial" panose="020B0604020202020204" pitchFamily="34" charset="0"/>
              </a:rPr>
              <a:t>Ο </a:t>
            </a:r>
            <a:r>
              <a:rPr lang="el-GR" sz="1800" dirty="0">
                <a:latin typeface="Arial" panose="020B0604020202020204" pitchFamily="34" charset="0"/>
                <a:cs typeface="Arial" panose="020B0604020202020204" pitchFamily="34" charset="0"/>
              </a:rPr>
              <a:t>νωτιαίος ρυθμιστικός μηχανισμός επιτελείται μέσω 2 μηχανισμών. </a:t>
            </a:r>
            <a:endParaRPr lang="el-GR" sz="1800" dirty="0" smtClean="0">
              <a:latin typeface="Arial" panose="020B0604020202020204" pitchFamily="34" charset="0"/>
              <a:cs typeface="Arial" panose="020B0604020202020204" pitchFamily="34" charset="0"/>
            </a:endParaRPr>
          </a:p>
          <a:p>
            <a:pPr marL="400050" indent="-400050" algn="just">
              <a:lnSpc>
                <a:spcPct val="150000"/>
              </a:lnSpc>
              <a:spcBef>
                <a:spcPts val="0"/>
              </a:spcBef>
              <a:buFont typeface="+mj-lt"/>
              <a:buAutoNum type="romanUcPeriod"/>
            </a:pPr>
            <a:r>
              <a:rPr lang="el-GR" sz="1800" dirty="0" smtClean="0">
                <a:latin typeface="Arial" panose="020B0604020202020204" pitchFamily="34" charset="0"/>
                <a:cs typeface="Arial" panose="020B0604020202020204" pitchFamily="34" charset="0"/>
              </a:rPr>
              <a:t>Μέσω </a:t>
            </a:r>
            <a:r>
              <a:rPr lang="el-GR" sz="1800" dirty="0">
                <a:latin typeface="Arial" panose="020B0604020202020204" pitchFamily="34" charset="0"/>
                <a:cs typeface="Arial" panose="020B0604020202020204" pitchFamily="34" charset="0"/>
              </a:rPr>
              <a:t>του </a:t>
            </a:r>
            <a:r>
              <a:rPr lang="el-GR" sz="1800" dirty="0" err="1">
                <a:latin typeface="Arial" panose="020B0604020202020204" pitchFamily="34" charset="0"/>
                <a:cs typeface="Arial" panose="020B0604020202020204" pitchFamily="34" charset="0"/>
              </a:rPr>
              <a:t>μυοτατικού</a:t>
            </a:r>
            <a:r>
              <a:rPr lang="el-GR" sz="1800" dirty="0">
                <a:latin typeface="Arial" panose="020B0604020202020204" pitchFamily="34" charset="0"/>
                <a:cs typeface="Arial" panose="020B0604020202020204" pitchFamily="34" charset="0"/>
              </a:rPr>
              <a:t> αντανακλαστικού και </a:t>
            </a:r>
            <a:endParaRPr lang="el-GR" sz="1800" dirty="0" smtClean="0">
              <a:latin typeface="Arial" panose="020B0604020202020204" pitchFamily="34" charset="0"/>
              <a:cs typeface="Arial" panose="020B0604020202020204" pitchFamily="34" charset="0"/>
            </a:endParaRPr>
          </a:p>
          <a:p>
            <a:pPr marL="400050" indent="-400050" algn="just">
              <a:lnSpc>
                <a:spcPct val="150000"/>
              </a:lnSpc>
              <a:spcBef>
                <a:spcPts val="0"/>
              </a:spcBef>
              <a:buFont typeface="+mj-lt"/>
              <a:buAutoNum type="romanUcPeriod"/>
            </a:pPr>
            <a:r>
              <a:rPr lang="el-GR" sz="1800" dirty="0">
                <a:latin typeface="Arial" panose="020B0604020202020204" pitchFamily="34" charset="0"/>
                <a:cs typeface="Arial" panose="020B0604020202020204" pitchFamily="34" charset="0"/>
              </a:rPr>
              <a:t>Μ</a:t>
            </a:r>
            <a:r>
              <a:rPr lang="el-GR" sz="1800" dirty="0" smtClean="0">
                <a:latin typeface="Arial" panose="020B0604020202020204" pitchFamily="34" charset="0"/>
                <a:cs typeface="Arial" panose="020B0604020202020204" pitchFamily="34" charset="0"/>
              </a:rPr>
              <a:t>έσω </a:t>
            </a:r>
            <a:r>
              <a:rPr lang="el-GR" sz="1800" dirty="0">
                <a:latin typeface="Arial" panose="020B0604020202020204" pitchFamily="34" charset="0"/>
                <a:cs typeface="Arial" panose="020B0604020202020204" pitchFamily="34" charset="0"/>
              </a:rPr>
              <a:t>του συστήματος του γ- κινητικού νευρώνα</a:t>
            </a:r>
            <a:r>
              <a:rPr lang="el-GR" sz="1800" dirty="0" smtClean="0">
                <a:latin typeface="Arial" panose="020B0604020202020204" pitchFamily="34" charset="0"/>
                <a:cs typeface="Arial" panose="020B0604020202020204" pitchFamily="34" charset="0"/>
              </a:rPr>
              <a:t>.</a:t>
            </a:r>
          </a:p>
          <a:p>
            <a:pPr marL="0" indent="0" algn="just">
              <a:lnSpc>
                <a:spcPct val="150000"/>
              </a:lnSpc>
              <a:spcBef>
                <a:spcPts val="0"/>
              </a:spcBef>
              <a:buNone/>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0405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23528" y="692696"/>
            <a:ext cx="8363272" cy="5433467"/>
          </a:xfrm>
        </p:spPr>
        <p:txBody>
          <a:bodyPr>
            <a:normAutofit fontScale="92500" lnSpcReduction="20000"/>
          </a:bodyPr>
          <a:lstStyle/>
          <a:p>
            <a:pPr algn="just">
              <a:lnSpc>
                <a:spcPct val="150000"/>
              </a:lnSpc>
              <a:spcBef>
                <a:spcPts val="0"/>
              </a:spcBef>
              <a:buFont typeface="Wingdings" panose="05000000000000000000" pitchFamily="2" charset="2"/>
              <a:buChar char="q"/>
            </a:pPr>
            <a:r>
              <a:rPr lang="el-GR" dirty="0">
                <a:latin typeface="Arial" panose="020B0604020202020204" pitchFamily="34" charset="0"/>
                <a:cs typeface="Arial" panose="020B0604020202020204" pitchFamily="34" charset="0"/>
              </a:rPr>
              <a:t>Το </a:t>
            </a:r>
            <a:r>
              <a:rPr lang="el-GR" b="1" dirty="0" err="1">
                <a:latin typeface="Arial" panose="020B0604020202020204" pitchFamily="34" charset="0"/>
                <a:cs typeface="Arial" panose="020B0604020202020204" pitchFamily="34" charset="0"/>
              </a:rPr>
              <a:t>μυοτατικό</a:t>
            </a:r>
            <a:r>
              <a:rPr lang="el-GR" b="1" dirty="0">
                <a:latin typeface="Arial" panose="020B0604020202020204" pitchFamily="34" charset="0"/>
                <a:cs typeface="Arial" panose="020B0604020202020204" pitchFamily="34" charset="0"/>
              </a:rPr>
              <a:t> αντανακλαστικό </a:t>
            </a:r>
            <a:r>
              <a:rPr lang="el-GR" dirty="0">
                <a:latin typeface="Arial" panose="020B0604020202020204" pitchFamily="34" charset="0"/>
                <a:cs typeface="Arial" panose="020B0604020202020204" pitchFamily="34" charset="0"/>
              </a:rPr>
              <a:t>αποτελεί αντανακλαστικό με το οποίο </a:t>
            </a:r>
            <a:r>
              <a:rPr lang="el-GR" b="1" dirty="0">
                <a:latin typeface="Arial" panose="020B0604020202020204" pitchFamily="34" charset="0"/>
                <a:cs typeface="Arial" panose="020B0604020202020204" pitchFamily="34" charset="0"/>
              </a:rPr>
              <a:t>επιτυγχάνεται μυϊκή σύσπαση ως αντίδραση </a:t>
            </a:r>
            <a:r>
              <a:rPr lang="el-GR" dirty="0">
                <a:latin typeface="Arial" panose="020B0604020202020204" pitchFamily="34" charset="0"/>
                <a:cs typeface="Arial" panose="020B0604020202020204" pitchFamily="34" charset="0"/>
              </a:rPr>
              <a:t>στην </a:t>
            </a:r>
            <a:r>
              <a:rPr lang="el-GR" b="1" dirty="0">
                <a:latin typeface="Arial" panose="020B0604020202020204" pitchFamily="34" charset="0"/>
                <a:cs typeface="Arial" panose="020B0604020202020204" pitchFamily="34" charset="0"/>
              </a:rPr>
              <a:t>επιμήκυνση</a:t>
            </a:r>
            <a:r>
              <a:rPr lang="el-GR" dirty="0">
                <a:latin typeface="Arial" panose="020B0604020202020204" pitchFamily="34" charset="0"/>
                <a:cs typeface="Arial" panose="020B0604020202020204" pitchFamily="34" charset="0"/>
              </a:rPr>
              <a:t> του </a:t>
            </a:r>
            <a:r>
              <a:rPr lang="el-GR" b="1" dirty="0">
                <a:latin typeface="Arial" panose="020B0604020202020204" pitchFamily="34" charset="0"/>
                <a:cs typeface="Arial" panose="020B0604020202020204" pitchFamily="34" charset="0"/>
              </a:rPr>
              <a:t>μυός</a:t>
            </a:r>
            <a:r>
              <a:rPr lang="el-GR" dirty="0">
                <a:latin typeface="Arial" panose="020B0604020202020204" pitchFamily="34" charset="0"/>
                <a:cs typeface="Arial" panose="020B0604020202020204" pitchFamily="34" charset="0"/>
              </a:rPr>
              <a:t>. Κλινικά ο έλεγχος γίνεται με τα εν τω βάθη </a:t>
            </a:r>
            <a:r>
              <a:rPr lang="el-GR" dirty="0" err="1">
                <a:latin typeface="Arial" panose="020B0604020202020204" pitchFamily="34" charset="0"/>
                <a:cs typeface="Arial" panose="020B0604020202020204" pitchFamily="34" charset="0"/>
              </a:rPr>
              <a:t>τενόντια</a:t>
            </a:r>
            <a:r>
              <a:rPr lang="el-GR" dirty="0">
                <a:latin typeface="Arial" panose="020B0604020202020204" pitchFamily="34" charset="0"/>
                <a:cs typeface="Arial" panose="020B0604020202020204" pitchFamily="34" charset="0"/>
              </a:rPr>
              <a:t>  αντανακλαστικά  και με τα </a:t>
            </a:r>
            <a:r>
              <a:rPr lang="el-GR" dirty="0" err="1">
                <a:latin typeface="Arial" panose="020B0604020202020204" pitchFamily="34" charset="0"/>
                <a:cs typeface="Arial" panose="020B0604020202020204" pitchFamily="34" charset="0"/>
              </a:rPr>
              <a:t>περιοστικά</a:t>
            </a:r>
            <a:r>
              <a:rPr lang="el-GR" dirty="0">
                <a:latin typeface="Arial" panose="020B0604020202020204" pitchFamily="34" charset="0"/>
                <a:cs typeface="Arial" panose="020B0604020202020204" pitchFamily="34" charset="0"/>
              </a:rPr>
              <a:t> αντανακλαστικά.  </a:t>
            </a:r>
          </a:p>
          <a:p>
            <a:pPr algn="just">
              <a:lnSpc>
                <a:spcPct val="150000"/>
              </a:lnSpc>
              <a:spcBef>
                <a:spcPts val="0"/>
              </a:spcBef>
              <a:buFont typeface="Wingdings" panose="05000000000000000000" pitchFamily="2" charset="2"/>
              <a:buChar char="q"/>
            </a:pPr>
            <a:r>
              <a:rPr lang="el-GR" dirty="0">
                <a:latin typeface="Arial" panose="020B0604020202020204" pitchFamily="34" charset="0"/>
                <a:cs typeface="Arial" panose="020B0604020202020204" pitchFamily="34" charset="0"/>
              </a:rPr>
              <a:t>Το </a:t>
            </a:r>
            <a:r>
              <a:rPr lang="el-GR" b="1" dirty="0">
                <a:latin typeface="Arial" panose="020B0604020202020204" pitchFamily="34" charset="0"/>
                <a:cs typeface="Arial" panose="020B0604020202020204" pitchFamily="34" charset="0"/>
              </a:rPr>
              <a:t>σύστημα του γ- κινητικού νευρών</a:t>
            </a:r>
            <a:r>
              <a:rPr lang="el-GR" dirty="0">
                <a:latin typeface="Arial" panose="020B0604020202020204" pitchFamily="34" charset="0"/>
                <a:cs typeface="Arial" panose="020B0604020202020204" pitchFamily="34" charset="0"/>
              </a:rPr>
              <a:t>α αποτελεί ένα </a:t>
            </a:r>
            <a:r>
              <a:rPr lang="el-GR" b="1" dirty="0">
                <a:latin typeface="Arial" panose="020B0604020202020204" pitchFamily="34" charset="0"/>
                <a:cs typeface="Arial" panose="020B0604020202020204" pitchFamily="34" charset="0"/>
              </a:rPr>
              <a:t>σύνολο</a:t>
            </a:r>
            <a:r>
              <a:rPr lang="el-GR" dirty="0">
                <a:latin typeface="Arial" panose="020B0604020202020204" pitchFamily="34" charset="0"/>
                <a:cs typeface="Arial" panose="020B0604020202020204" pitchFamily="34" charset="0"/>
              </a:rPr>
              <a:t> </a:t>
            </a:r>
            <a:r>
              <a:rPr lang="el-GR" b="1" dirty="0" err="1">
                <a:latin typeface="Arial" panose="020B0604020202020204" pitchFamily="34" charset="0"/>
                <a:cs typeface="Arial" panose="020B0604020202020204" pitchFamily="34" charset="0"/>
              </a:rPr>
              <a:t>νευρόνων</a:t>
            </a: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που </a:t>
            </a:r>
            <a:r>
              <a:rPr lang="el-GR" dirty="0">
                <a:latin typeface="Arial" panose="020B0604020202020204" pitchFamily="34" charset="0"/>
                <a:cs typeface="Arial" panose="020B0604020202020204" pitchFamily="34" charset="0"/>
              </a:rPr>
              <a:t>προκαλούν </a:t>
            </a:r>
            <a:r>
              <a:rPr lang="el-GR" b="1" dirty="0">
                <a:latin typeface="Arial" panose="020B0604020202020204" pitchFamily="34" charset="0"/>
                <a:cs typeface="Arial" panose="020B0604020202020204" pitchFamily="34" charset="0"/>
              </a:rPr>
              <a:t>σύσπαση</a:t>
            </a:r>
            <a:r>
              <a:rPr lang="el-GR" dirty="0">
                <a:latin typeface="Arial" panose="020B0604020202020204" pitchFamily="34" charset="0"/>
                <a:cs typeface="Arial" panose="020B0604020202020204" pitchFamily="34" charset="0"/>
              </a:rPr>
              <a:t> της </a:t>
            </a:r>
            <a:r>
              <a:rPr lang="el-GR" b="1" dirty="0">
                <a:latin typeface="Arial" panose="020B0604020202020204" pitchFamily="34" charset="0"/>
                <a:cs typeface="Arial" panose="020B0604020202020204" pitchFamily="34" charset="0"/>
              </a:rPr>
              <a:t>μυϊκής ατράκτου </a:t>
            </a:r>
            <a:r>
              <a:rPr lang="el-GR" dirty="0">
                <a:latin typeface="Arial" panose="020B0604020202020204" pitchFamily="34" charset="0"/>
                <a:cs typeface="Arial" panose="020B0604020202020204" pitchFamily="34" charset="0"/>
              </a:rPr>
              <a:t>που με την σειρά της προκαλεί </a:t>
            </a:r>
            <a:r>
              <a:rPr lang="el-GR" b="1" dirty="0">
                <a:latin typeface="Arial" panose="020B0604020202020204" pitchFamily="34" charset="0"/>
                <a:cs typeface="Arial" panose="020B0604020202020204" pitchFamily="34" charset="0"/>
              </a:rPr>
              <a:t>έκλυση του </a:t>
            </a:r>
            <a:r>
              <a:rPr lang="el-GR" b="1" dirty="0" err="1">
                <a:latin typeface="Arial" panose="020B0604020202020204" pitchFamily="34" charset="0"/>
                <a:cs typeface="Arial" panose="020B0604020202020204" pitchFamily="34" charset="0"/>
              </a:rPr>
              <a:t>μυοτατικού</a:t>
            </a:r>
            <a:r>
              <a:rPr lang="el-GR" b="1" dirty="0">
                <a:latin typeface="Arial" panose="020B0604020202020204" pitchFamily="34" charset="0"/>
                <a:cs typeface="Arial" panose="020B0604020202020204" pitchFamily="34" charset="0"/>
              </a:rPr>
              <a:t> αντανακλαστικού</a:t>
            </a:r>
            <a:r>
              <a:rPr lang="el-GR" dirty="0">
                <a:latin typeface="Arial" panose="020B0604020202020204" pitchFamily="34" charset="0"/>
                <a:cs typeface="Arial" panose="020B0604020202020204" pitchFamily="34" charset="0"/>
              </a:rPr>
              <a:t>. </a:t>
            </a:r>
            <a:endParaRPr lang="el-GR"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q"/>
            </a:pPr>
            <a:r>
              <a:rPr lang="el-GR" dirty="0" smtClean="0">
                <a:latin typeface="Arial" panose="020B0604020202020204" pitchFamily="34" charset="0"/>
                <a:cs typeface="Arial" panose="020B0604020202020204" pitchFamily="34" charset="0"/>
              </a:rPr>
              <a:t>Το </a:t>
            </a:r>
            <a:r>
              <a:rPr lang="el-GR" b="1" dirty="0" err="1">
                <a:latin typeface="Arial" panose="020B0604020202020204" pitchFamily="34" charset="0"/>
                <a:cs typeface="Arial" panose="020B0604020202020204" pitchFamily="34" charset="0"/>
              </a:rPr>
              <a:t>μυοτατικό</a:t>
            </a:r>
            <a:r>
              <a:rPr lang="el-GR" b="1" dirty="0">
                <a:latin typeface="Arial" panose="020B0604020202020204" pitchFamily="34" charset="0"/>
                <a:cs typeface="Arial" panose="020B0604020202020204" pitchFamily="34" charset="0"/>
              </a:rPr>
              <a:t> αντανακλαστικό</a:t>
            </a:r>
            <a:r>
              <a:rPr lang="el-GR" dirty="0">
                <a:latin typeface="Arial" panose="020B0604020202020204" pitchFamily="34" charset="0"/>
                <a:cs typeface="Arial" panose="020B0604020202020204" pitchFamily="34" charset="0"/>
              </a:rPr>
              <a:t> και είναι </a:t>
            </a:r>
            <a:r>
              <a:rPr lang="el-GR" b="1" dirty="0">
                <a:latin typeface="Arial" panose="020B0604020202020204" pitchFamily="34" charset="0"/>
                <a:cs typeface="Arial" panose="020B0604020202020204" pitchFamily="34" charset="0"/>
              </a:rPr>
              <a:t>υπεύθυνο</a:t>
            </a:r>
            <a:r>
              <a:rPr lang="el-GR" dirty="0">
                <a:latin typeface="Arial" panose="020B0604020202020204" pitchFamily="34" charset="0"/>
                <a:cs typeface="Arial" panose="020B0604020202020204" pitchFamily="34" charset="0"/>
              </a:rPr>
              <a:t> για την </a:t>
            </a:r>
            <a:r>
              <a:rPr lang="el-GR" b="1" dirty="0">
                <a:latin typeface="Arial" panose="020B0604020202020204" pitchFamily="34" charset="0"/>
                <a:cs typeface="Arial" panose="020B0604020202020204" pitchFamily="34" charset="0"/>
              </a:rPr>
              <a:t>διατήρηση</a:t>
            </a:r>
            <a:r>
              <a:rPr lang="el-GR" dirty="0">
                <a:latin typeface="Arial" panose="020B0604020202020204" pitchFamily="34" charset="0"/>
                <a:cs typeface="Arial" panose="020B0604020202020204" pitchFamily="34" charset="0"/>
              </a:rPr>
              <a:t> του </a:t>
            </a:r>
            <a:r>
              <a:rPr lang="el-GR" b="1" dirty="0">
                <a:latin typeface="Arial" panose="020B0604020202020204" pitchFamily="34" charset="0"/>
                <a:cs typeface="Arial" panose="020B0604020202020204" pitchFamily="34" charset="0"/>
              </a:rPr>
              <a:t>μυϊκού τόνου </a:t>
            </a:r>
            <a:r>
              <a:rPr lang="el-GR" dirty="0">
                <a:latin typeface="Arial" panose="020B0604020202020204" pitchFamily="34" charset="0"/>
                <a:cs typeface="Arial" panose="020B0604020202020204" pitchFamily="34" charset="0"/>
              </a:rPr>
              <a:t>και την </a:t>
            </a:r>
            <a:r>
              <a:rPr lang="el-GR" b="1" dirty="0" err="1">
                <a:latin typeface="Arial" panose="020B0604020202020204" pitchFamily="34" charset="0"/>
                <a:cs typeface="Arial" panose="020B0604020202020204" pitchFamily="34" charset="0"/>
              </a:rPr>
              <a:t>αυτορύθμιση</a:t>
            </a:r>
            <a:r>
              <a:rPr lang="el-GR" dirty="0">
                <a:latin typeface="Arial" panose="020B0604020202020204" pitchFamily="34" charset="0"/>
                <a:cs typeface="Arial" panose="020B0604020202020204" pitchFamily="34" charset="0"/>
              </a:rPr>
              <a:t> της  </a:t>
            </a:r>
            <a:r>
              <a:rPr lang="el-GR" b="1" dirty="0">
                <a:latin typeface="Arial" panose="020B0604020202020204" pitchFamily="34" charset="0"/>
                <a:cs typeface="Arial" panose="020B0604020202020204" pitchFamily="34" charset="0"/>
              </a:rPr>
              <a:t>μυϊκής</a:t>
            </a:r>
            <a:r>
              <a:rPr lang="el-GR" dirty="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σύσπασης</a:t>
            </a:r>
            <a:r>
              <a:rPr lang="el-GR" dirty="0" smtClean="0">
                <a:latin typeface="Arial" panose="020B0604020202020204" pitchFamily="34" charset="0"/>
                <a:cs typeface="Arial" panose="020B0604020202020204" pitchFamily="34" charset="0"/>
              </a:rPr>
              <a:t>.</a:t>
            </a:r>
          </a:p>
          <a:p>
            <a:pPr algn="just">
              <a:lnSpc>
                <a:spcPct val="150000"/>
              </a:lnSpc>
              <a:spcBef>
                <a:spcPts val="0"/>
              </a:spcBef>
              <a:buFont typeface="Wingdings" panose="05000000000000000000" pitchFamily="2" charset="2"/>
              <a:buChar char="q"/>
            </a:pP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Και οι 2 αυτές λειτουργίες είναι απαραίτητες για την  </a:t>
            </a:r>
            <a:r>
              <a:rPr lang="el-GR" b="1" dirty="0">
                <a:latin typeface="Arial" panose="020B0604020202020204" pitchFamily="34" charset="0"/>
                <a:cs typeface="Arial" panose="020B0604020202020204" pitchFamily="34" charset="0"/>
              </a:rPr>
              <a:t>αρμονική λειτουργία της κίνησης και την εξασφάλιση της ισορροπίας του σώματος.</a:t>
            </a:r>
          </a:p>
          <a:p>
            <a:pPr algn="just">
              <a:lnSpc>
                <a:spcPct val="150000"/>
              </a:lnSpc>
              <a:spcBef>
                <a:spcPts val="0"/>
              </a:spcBef>
              <a:buFont typeface="Wingdings" panose="05000000000000000000" pitchFamily="2" charset="2"/>
              <a:buChar char="q"/>
            </a:pPr>
            <a:endParaRPr lang="el-GR"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2006044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07504" y="260648"/>
            <a:ext cx="8579296" cy="5865515"/>
          </a:xfrm>
        </p:spPr>
        <p:txBody>
          <a:bodyPr>
            <a:noAutofit/>
          </a:bodyPr>
          <a:lstStyle/>
          <a:p>
            <a:pPr marL="0" indent="0" algn="just">
              <a:lnSpc>
                <a:spcPct val="170000"/>
              </a:lnSpc>
              <a:spcBef>
                <a:spcPts val="0"/>
              </a:spcBef>
              <a:buNone/>
            </a:pPr>
            <a:r>
              <a:rPr lang="el-GR" sz="1800" b="1" dirty="0">
                <a:latin typeface="Arial" panose="020B0604020202020204" pitchFamily="34" charset="0"/>
                <a:cs typeface="Arial" panose="020B0604020202020204" pitchFamily="34" charset="0"/>
              </a:rPr>
              <a:t>ΤΟ ΡΥΘΜΙΣΤΙΚΟ ΣΥΣΤΗΜΑ ΤΗΣ ΠΑΡΕΓΚΕΦΑΛΙΔΑΣ</a:t>
            </a:r>
          </a:p>
          <a:p>
            <a:pPr algn="just">
              <a:lnSpc>
                <a:spcPct val="170000"/>
              </a:lnSpc>
              <a:spcBef>
                <a:spcPts val="0"/>
              </a:spcBef>
            </a:pPr>
            <a:r>
              <a:rPr lang="el-GR" sz="1800" dirty="0">
                <a:latin typeface="Arial" panose="020B0604020202020204" pitchFamily="34" charset="0"/>
                <a:cs typeface="Arial" panose="020B0604020202020204" pitchFamily="34" charset="0"/>
              </a:rPr>
              <a:t>Η </a:t>
            </a:r>
            <a:r>
              <a:rPr lang="el-GR" sz="1800" b="1" dirty="0">
                <a:latin typeface="Arial" panose="020B0604020202020204" pitchFamily="34" charset="0"/>
                <a:cs typeface="Arial" panose="020B0604020202020204" pitchFamily="34" charset="0"/>
              </a:rPr>
              <a:t>παρεγκεφαλίδα</a:t>
            </a:r>
            <a:r>
              <a:rPr lang="el-GR" sz="1800" dirty="0">
                <a:latin typeface="Arial" panose="020B0604020202020204" pitchFamily="34" charset="0"/>
                <a:cs typeface="Arial" panose="020B0604020202020204" pitchFamily="34" charset="0"/>
              </a:rPr>
              <a:t> είναι ο </a:t>
            </a:r>
            <a:r>
              <a:rPr lang="el-GR" sz="1800" b="1" dirty="0">
                <a:latin typeface="Arial" panose="020B0604020202020204" pitchFamily="34" charset="0"/>
                <a:cs typeface="Arial" panose="020B0604020202020204" pitchFamily="34" charset="0"/>
              </a:rPr>
              <a:t>σπουδαιότερος ρυθμιστής </a:t>
            </a:r>
            <a:r>
              <a:rPr lang="el-GR" sz="1800" dirty="0">
                <a:latin typeface="Arial" panose="020B0604020202020204" pitchFamily="34" charset="0"/>
                <a:cs typeface="Arial" panose="020B0604020202020204" pitchFamily="34" charset="0"/>
              </a:rPr>
              <a:t>της </a:t>
            </a:r>
            <a:r>
              <a:rPr lang="el-GR" sz="1800" b="1" dirty="0">
                <a:latin typeface="Arial" panose="020B0604020202020204" pitchFamily="34" charset="0"/>
                <a:cs typeface="Arial" panose="020B0604020202020204" pitchFamily="34" charset="0"/>
              </a:rPr>
              <a:t>μυϊκής συνέργιας </a:t>
            </a:r>
            <a:r>
              <a:rPr lang="el-GR" sz="1800" dirty="0">
                <a:latin typeface="Arial" panose="020B0604020202020204" pitchFamily="34" charset="0"/>
                <a:cs typeface="Arial" panose="020B0604020202020204" pitchFamily="34" charset="0"/>
              </a:rPr>
              <a:t>για την </a:t>
            </a:r>
            <a:r>
              <a:rPr lang="el-GR" sz="1800" b="1" dirty="0">
                <a:latin typeface="Arial" panose="020B0604020202020204" pitchFamily="34" charset="0"/>
                <a:cs typeface="Arial" panose="020B0604020202020204" pitchFamily="34" charset="0"/>
              </a:rPr>
              <a:t>επιτέλεση των εκούσιων κινήσεων</a:t>
            </a:r>
            <a:r>
              <a:rPr lang="el-GR" sz="1800" dirty="0">
                <a:latin typeface="Arial" panose="020B0604020202020204" pitchFamily="34" charset="0"/>
                <a:cs typeface="Arial" panose="020B0604020202020204" pitchFamily="34" charset="0"/>
              </a:rPr>
              <a:t> και για την </a:t>
            </a:r>
            <a:r>
              <a:rPr lang="el-GR" sz="1800" b="1" dirty="0">
                <a:latin typeface="Arial" panose="020B0604020202020204" pitchFamily="34" charset="0"/>
                <a:cs typeface="Arial" panose="020B0604020202020204" pitchFamily="34" charset="0"/>
              </a:rPr>
              <a:t>διατήρηση</a:t>
            </a:r>
            <a:r>
              <a:rPr lang="el-GR" sz="1800" dirty="0">
                <a:latin typeface="Arial" panose="020B0604020202020204" pitchFamily="34" charset="0"/>
                <a:cs typeface="Arial" panose="020B0604020202020204" pitchFamily="34" charset="0"/>
              </a:rPr>
              <a:t> της </a:t>
            </a:r>
            <a:r>
              <a:rPr lang="el-GR" sz="1800" b="1" dirty="0">
                <a:latin typeface="Arial" panose="020B0604020202020204" pitchFamily="34" charset="0"/>
                <a:cs typeface="Arial" panose="020B0604020202020204" pitchFamily="34" charset="0"/>
              </a:rPr>
              <a:t>στατικής και κινητικής ισορροπίας του σώματος.</a:t>
            </a:r>
          </a:p>
          <a:p>
            <a:pPr algn="just">
              <a:lnSpc>
                <a:spcPct val="170000"/>
              </a:lnSpc>
              <a:spcBef>
                <a:spcPts val="0"/>
              </a:spcBef>
            </a:pPr>
            <a:r>
              <a:rPr lang="el-GR" sz="1800" dirty="0" smtClean="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Μορφολογικά η παρεγκεφαλίδα αποτελείται από 2 ημισφαίρια και τον μεταξύ τους σκώληκα. </a:t>
            </a: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pPr>
            <a:r>
              <a:rPr lang="el-GR" sz="1800" dirty="0" smtClean="0">
                <a:latin typeface="Arial" panose="020B0604020202020204" pitchFamily="34" charset="0"/>
                <a:cs typeface="Arial" panose="020B0604020202020204" pitchFamily="34" charset="0"/>
              </a:rPr>
              <a:t>Η </a:t>
            </a:r>
            <a:r>
              <a:rPr lang="el-GR" sz="1800" dirty="0">
                <a:latin typeface="Arial" panose="020B0604020202020204" pitchFamily="34" charset="0"/>
                <a:cs typeface="Arial" panose="020B0604020202020204" pitchFamily="34" charset="0"/>
              </a:rPr>
              <a:t>μυϊκή συνέργια των εκούσιων κινήσεων γίνεται από την παρεγκεφαλίδα μέσω του ελέγχου της μυϊκής σύσπασης αλλά και με την συνεργασία των αγωνιστών και ανταγωνιστών μυών. Η </a:t>
            </a:r>
            <a:r>
              <a:rPr lang="el-GR" sz="1800" b="1" dirty="0">
                <a:latin typeface="Arial" panose="020B0604020202020204" pitchFamily="34" charset="0"/>
                <a:cs typeface="Arial" panose="020B0604020202020204" pitchFamily="34" charset="0"/>
              </a:rPr>
              <a:t>ρύθμιση της  ισορροπίας </a:t>
            </a:r>
            <a:r>
              <a:rPr lang="el-GR" sz="1800" dirty="0">
                <a:latin typeface="Arial" panose="020B0604020202020204" pitchFamily="34" charset="0"/>
                <a:cs typeface="Arial" panose="020B0604020202020204" pitchFamily="34" charset="0"/>
              </a:rPr>
              <a:t>γίνεται  από ένα μέρος που ονομάζεται </a:t>
            </a:r>
            <a:r>
              <a:rPr lang="el-GR" sz="1800" b="1" dirty="0" err="1">
                <a:latin typeface="Arial" panose="020B0604020202020204" pitchFamily="34" charset="0"/>
                <a:cs typeface="Arial" panose="020B0604020202020204" pitchFamily="34" charset="0"/>
              </a:rPr>
              <a:t>παλαιοπαρεγκεφαλίδα</a:t>
            </a:r>
            <a:r>
              <a:rPr lang="el-GR" sz="1800" dirty="0">
                <a:latin typeface="Arial" panose="020B0604020202020204" pitchFamily="34" charset="0"/>
                <a:cs typeface="Arial" panose="020B0604020202020204" pitchFamily="34" charset="0"/>
              </a:rPr>
              <a:t> ενώ η </a:t>
            </a:r>
            <a:r>
              <a:rPr lang="el-GR" sz="1800" b="1" dirty="0">
                <a:latin typeface="Arial" panose="020B0604020202020204" pitchFamily="34" charset="0"/>
                <a:cs typeface="Arial" panose="020B0604020202020204" pitchFamily="34" charset="0"/>
              </a:rPr>
              <a:t>ρύθμιση της συνέργειας  </a:t>
            </a:r>
            <a:r>
              <a:rPr lang="el-GR" sz="1800" dirty="0">
                <a:latin typeface="Arial" panose="020B0604020202020204" pitchFamily="34" charset="0"/>
                <a:cs typeface="Arial" panose="020B0604020202020204" pitchFamily="34" charset="0"/>
              </a:rPr>
              <a:t>των </a:t>
            </a:r>
            <a:r>
              <a:rPr lang="el-GR" sz="1800" b="1" dirty="0">
                <a:latin typeface="Arial" panose="020B0604020202020204" pitchFamily="34" charset="0"/>
                <a:cs typeface="Arial" panose="020B0604020202020204" pitchFamily="34" charset="0"/>
              </a:rPr>
              <a:t>εκούσιων κινήσεων </a:t>
            </a:r>
            <a:r>
              <a:rPr lang="el-GR" sz="1800" dirty="0">
                <a:latin typeface="Arial" panose="020B0604020202020204" pitchFamily="34" charset="0"/>
                <a:cs typeface="Arial" panose="020B0604020202020204" pitchFamily="34" charset="0"/>
              </a:rPr>
              <a:t>γίνεται από ένα μέρος που λέγεται </a:t>
            </a:r>
            <a:r>
              <a:rPr lang="el-GR" sz="1800" b="1" dirty="0" err="1">
                <a:latin typeface="Arial" panose="020B0604020202020204" pitchFamily="34" charset="0"/>
                <a:cs typeface="Arial" panose="020B0604020202020204" pitchFamily="34" charset="0"/>
              </a:rPr>
              <a:t>νεοπαρεγκεφαλίδα</a:t>
            </a:r>
            <a:r>
              <a:rPr lang="el-GR" sz="1800" dirty="0">
                <a:latin typeface="Arial" panose="020B0604020202020204" pitchFamily="34" charset="0"/>
                <a:cs typeface="Arial" panose="020B0604020202020204" pitchFamily="34" charset="0"/>
              </a:rPr>
              <a:t>.                         </a:t>
            </a:r>
          </a:p>
          <a:p>
            <a:pPr algn="just">
              <a:lnSpc>
                <a:spcPct val="170000"/>
              </a:lnSpc>
              <a:spcBef>
                <a:spcPts val="0"/>
              </a:spcBef>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8133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827584" y="731520"/>
            <a:ext cx="7560840" cy="5217760"/>
          </a:xfrm>
        </p:spPr>
        <p:txBody>
          <a:bodyPr>
            <a:normAutofit/>
          </a:bodyPr>
          <a:lstStyle/>
          <a:p>
            <a:pPr lvl="0" algn="just">
              <a:lnSpc>
                <a:spcPct val="170000"/>
              </a:lnSpc>
              <a:spcBef>
                <a:spcPts val="0"/>
              </a:spcBef>
            </a:pPr>
            <a:r>
              <a:rPr lang="el-GR" sz="1800" dirty="0">
                <a:solidFill>
                  <a:prstClr val="black"/>
                </a:solidFill>
                <a:latin typeface="Arial" panose="020B0604020202020204" pitchFamily="34" charset="0"/>
                <a:cs typeface="Arial" panose="020B0604020202020204" pitchFamily="34" charset="0"/>
              </a:rPr>
              <a:t>Εκτός όμως από τα παραπάνω υπάρχουν και άλλοι τρόποι που </a:t>
            </a:r>
            <a:r>
              <a:rPr lang="el-GR" sz="1800" b="1" dirty="0">
                <a:solidFill>
                  <a:prstClr val="black"/>
                </a:solidFill>
                <a:latin typeface="Arial" panose="020B0604020202020204" pitchFamily="34" charset="0"/>
                <a:cs typeface="Arial" panose="020B0604020202020204" pitchFamily="34" charset="0"/>
              </a:rPr>
              <a:t>ρυθμίζουν</a:t>
            </a:r>
            <a:r>
              <a:rPr lang="el-GR" sz="1800" dirty="0">
                <a:solidFill>
                  <a:prstClr val="black"/>
                </a:solidFill>
                <a:latin typeface="Arial" panose="020B0604020202020204" pitchFamily="34" charset="0"/>
                <a:cs typeface="Arial" panose="020B0604020202020204" pitchFamily="34" charset="0"/>
              </a:rPr>
              <a:t> τον </a:t>
            </a:r>
            <a:r>
              <a:rPr lang="el-GR" sz="1800" b="1" dirty="0">
                <a:solidFill>
                  <a:prstClr val="black"/>
                </a:solidFill>
                <a:latin typeface="Arial" panose="020B0604020202020204" pitchFamily="34" charset="0"/>
                <a:cs typeface="Arial" panose="020B0604020202020204" pitchFamily="34" charset="0"/>
              </a:rPr>
              <a:t>κινητικό μηχανισμό</a:t>
            </a:r>
            <a:r>
              <a:rPr lang="el-GR" sz="1800" dirty="0">
                <a:solidFill>
                  <a:prstClr val="black"/>
                </a:solidFill>
                <a:latin typeface="Arial" panose="020B0604020202020204" pitchFamily="34" charset="0"/>
                <a:cs typeface="Arial" panose="020B0604020202020204" pitchFamily="34" charset="0"/>
              </a:rPr>
              <a:t>. Η </a:t>
            </a:r>
            <a:r>
              <a:rPr lang="el-GR" sz="1800" b="1" dirty="0">
                <a:solidFill>
                  <a:prstClr val="black"/>
                </a:solidFill>
                <a:latin typeface="Arial" panose="020B0604020202020204" pitchFamily="34" charset="0"/>
                <a:cs typeface="Arial" panose="020B0604020202020204" pitchFamily="34" charset="0"/>
              </a:rPr>
              <a:t>ρύθμιση</a:t>
            </a:r>
            <a:r>
              <a:rPr lang="el-GR" sz="1800" dirty="0">
                <a:solidFill>
                  <a:prstClr val="black"/>
                </a:solidFill>
                <a:latin typeface="Arial" panose="020B0604020202020204" pitchFamily="34" charset="0"/>
                <a:cs typeface="Arial" panose="020B0604020202020204" pitchFamily="34" charset="0"/>
              </a:rPr>
              <a:t> αυτή μπορεί  να γίνει μέσω του </a:t>
            </a:r>
            <a:r>
              <a:rPr lang="el-GR" sz="1800" b="1" dirty="0">
                <a:solidFill>
                  <a:prstClr val="black"/>
                </a:solidFill>
                <a:latin typeface="Arial" panose="020B0604020202020204" pitchFamily="34" charset="0"/>
                <a:cs typeface="Arial" panose="020B0604020202020204" pitchFamily="34" charset="0"/>
              </a:rPr>
              <a:t>εγκεφαλικού στελέχους </a:t>
            </a:r>
            <a:r>
              <a:rPr lang="el-GR" sz="1800" dirty="0">
                <a:solidFill>
                  <a:prstClr val="black"/>
                </a:solidFill>
                <a:latin typeface="Arial" panose="020B0604020202020204" pitchFamily="34" charset="0"/>
                <a:cs typeface="Arial" panose="020B0604020202020204" pitchFamily="34" charset="0"/>
              </a:rPr>
              <a:t>που δρα στον </a:t>
            </a:r>
            <a:r>
              <a:rPr lang="el-GR" sz="1800" b="1" dirty="0">
                <a:solidFill>
                  <a:prstClr val="black"/>
                </a:solidFill>
                <a:latin typeface="Arial" panose="020B0604020202020204" pitchFamily="34" charset="0"/>
                <a:cs typeface="Arial" panose="020B0604020202020204" pitchFamily="34" charset="0"/>
              </a:rPr>
              <a:t>έλεγχο</a:t>
            </a:r>
            <a:r>
              <a:rPr lang="el-GR" sz="1800" dirty="0">
                <a:solidFill>
                  <a:prstClr val="black"/>
                </a:solidFill>
                <a:latin typeface="Arial" panose="020B0604020202020204" pitchFamily="34" charset="0"/>
                <a:cs typeface="Arial" panose="020B0604020202020204" pitchFamily="34" charset="0"/>
              </a:rPr>
              <a:t> του </a:t>
            </a:r>
            <a:r>
              <a:rPr lang="el-GR" sz="1800" b="1" dirty="0">
                <a:solidFill>
                  <a:prstClr val="black"/>
                </a:solidFill>
                <a:latin typeface="Arial" panose="020B0604020202020204" pitchFamily="34" charset="0"/>
                <a:cs typeface="Arial" panose="020B0604020202020204" pitchFamily="34" charset="0"/>
              </a:rPr>
              <a:t>κορμού</a:t>
            </a:r>
            <a:r>
              <a:rPr lang="el-GR" sz="1800" dirty="0">
                <a:solidFill>
                  <a:prstClr val="black"/>
                </a:solidFill>
                <a:latin typeface="Arial" panose="020B0604020202020204" pitchFamily="34" charset="0"/>
                <a:cs typeface="Arial" panose="020B0604020202020204" pitchFamily="34" charset="0"/>
              </a:rPr>
              <a:t>, στον </a:t>
            </a:r>
            <a:r>
              <a:rPr lang="el-GR" sz="1800" b="1" dirty="0">
                <a:solidFill>
                  <a:prstClr val="black"/>
                </a:solidFill>
                <a:latin typeface="Arial" panose="020B0604020202020204" pitchFamily="34" charset="0"/>
                <a:cs typeface="Arial" panose="020B0604020202020204" pitchFamily="34" charset="0"/>
              </a:rPr>
              <a:t>προσανατολισμό στο χώρο και στην ισορροπία.</a:t>
            </a:r>
          </a:p>
          <a:p>
            <a:pPr lvl="0" algn="just">
              <a:lnSpc>
                <a:spcPct val="170000"/>
              </a:lnSpc>
              <a:spcBef>
                <a:spcPts val="0"/>
              </a:spcBef>
            </a:pPr>
            <a:r>
              <a:rPr lang="el-GR" sz="1800" dirty="0">
                <a:solidFill>
                  <a:prstClr val="black"/>
                </a:solidFill>
                <a:latin typeface="Arial" panose="020B0604020202020204" pitchFamily="34" charset="0"/>
                <a:cs typeface="Arial" panose="020B0604020202020204" pitchFamily="34" charset="0"/>
              </a:rPr>
              <a:t> Επίσης ο </a:t>
            </a:r>
            <a:r>
              <a:rPr lang="el-GR" sz="1800" b="1" dirty="0">
                <a:solidFill>
                  <a:prstClr val="black"/>
                </a:solidFill>
                <a:latin typeface="Arial" panose="020B0604020202020204" pitchFamily="34" charset="0"/>
                <a:cs typeface="Arial" panose="020B0604020202020204" pitchFamily="34" charset="0"/>
              </a:rPr>
              <a:t>λαβύρινθος</a:t>
            </a:r>
            <a:r>
              <a:rPr lang="el-GR" sz="1800" dirty="0">
                <a:solidFill>
                  <a:prstClr val="black"/>
                </a:solidFill>
                <a:latin typeface="Arial" panose="020B0604020202020204" pitchFamily="34" charset="0"/>
                <a:cs typeface="Arial" panose="020B0604020202020204" pitchFamily="34" charset="0"/>
              </a:rPr>
              <a:t> που αποτελεί </a:t>
            </a:r>
            <a:r>
              <a:rPr lang="el-GR" sz="1800" b="1" dirty="0">
                <a:solidFill>
                  <a:prstClr val="black"/>
                </a:solidFill>
                <a:latin typeface="Arial" panose="020B0604020202020204" pitchFamily="34" charset="0"/>
                <a:cs typeface="Arial" panose="020B0604020202020204" pitchFamily="34" charset="0"/>
              </a:rPr>
              <a:t>αισθητήριο της ακοής </a:t>
            </a:r>
            <a:r>
              <a:rPr lang="el-GR" sz="1800" dirty="0">
                <a:solidFill>
                  <a:prstClr val="black"/>
                </a:solidFill>
                <a:latin typeface="Arial" panose="020B0604020202020204" pitchFamily="34" charset="0"/>
                <a:cs typeface="Arial" panose="020B0604020202020204" pitchFamily="34" charset="0"/>
              </a:rPr>
              <a:t>και του </a:t>
            </a:r>
            <a:r>
              <a:rPr lang="el-GR" sz="1800" b="1" dirty="0">
                <a:solidFill>
                  <a:prstClr val="black"/>
                </a:solidFill>
                <a:latin typeface="Arial" panose="020B0604020202020204" pitchFamily="34" charset="0"/>
                <a:cs typeface="Arial" panose="020B0604020202020204" pitchFamily="34" charset="0"/>
              </a:rPr>
              <a:t>χώρου</a:t>
            </a:r>
            <a:r>
              <a:rPr lang="el-GR" sz="1800" dirty="0">
                <a:solidFill>
                  <a:prstClr val="black"/>
                </a:solidFill>
                <a:latin typeface="Arial" panose="020B0604020202020204" pitchFamily="34" charset="0"/>
                <a:cs typeface="Arial" panose="020B0604020202020204" pitchFamily="34" charset="0"/>
              </a:rPr>
              <a:t> βοηθά στην </a:t>
            </a:r>
            <a:r>
              <a:rPr lang="el-GR" sz="1800" b="1" dirty="0">
                <a:solidFill>
                  <a:prstClr val="black"/>
                </a:solidFill>
                <a:latin typeface="Arial" panose="020B0604020202020204" pitchFamily="34" charset="0"/>
                <a:cs typeface="Arial" panose="020B0604020202020204" pitchFamily="34" charset="0"/>
              </a:rPr>
              <a:t>διατήρηση της θέσης στον χώρο</a:t>
            </a:r>
            <a:r>
              <a:rPr lang="el-GR" sz="1800" dirty="0">
                <a:solidFill>
                  <a:prstClr val="black"/>
                </a:solidFill>
                <a:latin typeface="Arial" panose="020B0604020202020204" pitchFamily="34" charset="0"/>
                <a:cs typeface="Arial" panose="020B0604020202020204" pitchFamily="34" charset="0"/>
              </a:rPr>
              <a:t>. </a:t>
            </a:r>
          </a:p>
          <a:p>
            <a:pPr lvl="0" algn="just">
              <a:lnSpc>
                <a:spcPct val="170000"/>
              </a:lnSpc>
              <a:spcBef>
                <a:spcPts val="0"/>
              </a:spcBef>
            </a:pPr>
            <a:r>
              <a:rPr lang="el-GR" sz="1800" dirty="0">
                <a:solidFill>
                  <a:prstClr val="black"/>
                </a:solidFill>
                <a:latin typeface="Arial" panose="020B0604020202020204" pitchFamily="34" charset="0"/>
                <a:cs typeface="Arial" panose="020B0604020202020204" pitchFamily="34" charset="0"/>
              </a:rPr>
              <a:t>Τέλος ρόλο στην </a:t>
            </a:r>
            <a:r>
              <a:rPr lang="el-GR" sz="1800" b="1" dirty="0">
                <a:solidFill>
                  <a:prstClr val="black"/>
                </a:solidFill>
                <a:latin typeface="Arial" panose="020B0604020202020204" pitchFamily="34" charset="0"/>
                <a:cs typeface="Arial" panose="020B0604020202020204" pitchFamily="34" charset="0"/>
              </a:rPr>
              <a:t>ρύθμιση του κινητικού μηχανισμού</a:t>
            </a:r>
            <a:r>
              <a:rPr lang="el-GR" sz="1800" dirty="0">
                <a:solidFill>
                  <a:prstClr val="black"/>
                </a:solidFill>
                <a:latin typeface="Arial" panose="020B0604020202020204" pitchFamily="34" charset="0"/>
                <a:cs typeface="Arial" panose="020B0604020202020204" pitchFamily="34" charset="0"/>
              </a:rPr>
              <a:t> διαδραματίζουν και τα λεγόμενα  </a:t>
            </a:r>
            <a:r>
              <a:rPr lang="el-GR" sz="1800" b="1" dirty="0" err="1">
                <a:solidFill>
                  <a:prstClr val="black"/>
                </a:solidFill>
                <a:latin typeface="Arial" panose="020B0604020202020204" pitchFamily="34" charset="0"/>
                <a:cs typeface="Arial" panose="020B0604020202020204" pitchFamily="34" charset="0"/>
              </a:rPr>
              <a:t>στατικοκινητικά</a:t>
            </a:r>
            <a:r>
              <a:rPr lang="el-GR" sz="1800" b="1" dirty="0">
                <a:solidFill>
                  <a:prstClr val="black"/>
                </a:solidFill>
                <a:latin typeface="Arial" panose="020B0604020202020204" pitchFamily="34" charset="0"/>
                <a:cs typeface="Arial" panose="020B0604020202020204" pitchFamily="34" charset="0"/>
              </a:rPr>
              <a:t> αντανακλαστικά </a:t>
            </a:r>
            <a:r>
              <a:rPr lang="el-GR" sz="1800" dirty="0">
                <a:solidFill>
                  <a:prstClr val="black"/>
                </a:solidFill>
                <a:latin typeface="Arial" panose="020B0604020202020204" pitchFamily="34" charset="0"/>
                <a:cs typeface="Arial" panose="020B0604020202020204" pitchFamily="34" charset="0"/>
              </a:rPr>
              <a:t>τα οποία αποσκοπούν στην </a:t>
            </a:r>
            <a:r>
              <a:rPr lang="el-GR" sz="1800" b="1" dirty="0" smtClean="0">
                <a:solidFill>
                  <a:prstClr val="black"/>
                </a:solidFill>
                <a:latin typeface="Arial" panose="020B0604020202020204" pitchFamily="34" charset="0"/>
                <a:cs typeface="Arial" panose="020B0604020202020204" pitchFamily="34" charset="0"/>
              </a:rPr>
              <a:t>προετοιμασία μιας σωστής </a:t>
            </a:r>
            <a:r>
              <a:rPr lang="el-GR" sz="1800" b="1" dirty="0">
                <a:solidFill>
                  <a:prstClr val="black"/>
                </a:solidFill>
                <a:latin typeface="Arial" panose="020B0604020202020204" pitchFamily="34" charset="0"/>
                <a:cs typeface="Arial" panose="020B0604020202020204" pitchFamily="34" charset="0"/>
              </a:rPr>
              <a:t>στάσεως μετά από μια απότομη μετακίνηση τύπου πτώσεως  ή περιστροφής.</a:t>
            </a:r>
            <a:r>
              <a:rPr lang="en-US" sz="1800" b="1" dirty="0">
                <a:solidFill>
                  <a:prstClr val="black"/>
                </a:solidFill>
                <a:latin typeface="Arial" panose="020B0604020202020204" pitchFamily="34" charset="0"/>
                <a:cs typeface="Arial" panose="020B0604020202020204" pitchFamily="34" charset="0"/>
              </a:rPr>
              <a:t> </a:t>
            </a:r>
            <a:endParaRPr lang="el-GR" sz="1800" b="1" dirty="0">
              <a:solidFill>
                <a:prstClr val="black"/>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402994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3"/>
          </p:nvPr>
        </p:nvSpPr>
        <p:spPr/>
        <p:txBody>
          <a:bodyPr>
            <a:normAutofit/>
          </a:bodyPr>
          <a:lstStyle/>
          <a:p>
            <a:pPr marL="0" indent="0" algn="just">
              <a:lnSpc>
                <a:spcPct val="150000"/>
              </a:lnSpc>
              <a:spcBef>
                <a:spcPts val="0"/>
              </a:spcBef>
              <a:buNone/>
            </a:pPr>
            <a:r>
              <a:rPr lang="el-GR" sz="2000" b="1" dirty="0">
                <a:latin typeface="Arial" panose="020B0604020202020204" pitchFamily="34" charset="0"/>
                <a:cs typeface="Arial" panose="020B0604020202020204" pitchFamily="34" charset="0"/>
              </a:rPr>
              <a:t> </a:t>
            </a:r>
            <a:endParaRPr lang="el-GR" sz="2000" dirty="0">
              <a:latin typeface="Arial" panose="020B0604020202020204" pitchFamily="34" charset="0"/>
              <a:cs typeface="Arial" panose="020B0604020202020204" pitchFamily="34" charset="0"/>
            </a:endParaRPr>
          </a:p>
          <a:p>
            <a:pPr marL="0" indent="0" algn="just">
              <a:lnSpc>
                <a:spcPct val="150000"/>
              </a:lnSpc>
              <a:spcBef>
                <a:spcPts val="0"/>
              </a:spcBef>
              <a:buNone/>
            </a:pPr>
            <a:r>
              <a:rPr lang="el-GR" sz="2000" b="1" u="sng" dirty="0">
                <a:latin typeface="Arial" panose="020B0604020202020204" pitchFamily="34" charset="0"/>
                <a:cs typeface="Arial" panose="020B0604020202020204" pitchFamily="34" charset="0"/>
              </a:rPr>
              <a:t>Ο έλεγχος και η εξέταση του κινητικού μηχανισμού και των παρεγκεφαλιδικών λειτουργιών </a:t>
            </a:r>
            <a:r>
              <a:rPr lang="el-GR" sz="2000" dirty="0">
                <a:latin typeface="Arial" panose="020B0604020202020204" pitchFamily="34" charset="0"/>
                <a:cs typeface="Arial" panose="020B0604020202020204" pitchFamily="34" charset="0"/>
              </a:rPr>
              <a:t> γίνεται με τον έλεγχο της μυϊκής δύναμης </a:t>
            </a:r>
            <a:r>
              <a:rPr lang="el-GR" sz="2000" dirty="0" smtClean="0">
                <a:latin typeface="Arial" panose="020B0604020202020204" pitchFamily="34" charset="0"/>
                <a:cs typeface="Arial" panose="020B0604020202020204" pitchFamily="34" charset="0"/>
              </a:rPr>
              <a:t>, τον </a:t>
            </a:r>
            <a:r>
              <a:rPr lang="el-GR" sz="2000" dirty="0">
                <a:latin typeface="Arial" panose="020B0604020202020204" pitchFamily="34" charset="0"/>
                <a:cs typeface="Arial" panose="020B0604020202020204" pitchFamily="34" charset="0"/>
              </a:rPr>
              <a:t>έλεγχο των αντανακλαστικών , της συνέργειας των μυών στις κινήσεις , με τον έλεγχο της στάσης και της βάδισης</a:t>
            </a:r>
          </a:p>
          <a:p>
            <a:pPr marL="0" indent="0" algn="just">
              <a:lnSpc>
                <a:spcPct val="150000"/>
              </a:lnSpc>
              <a:spcBef>
                <a:spcPts val="0"/>
              </a:spcBef>
              <a:buNone/>
            </a:pPr>
            <a:endParaRPr lang="el-GR" sz="2000" dirty="0">
              <a:latin typeface="Arial" panose="020B0604020202020204" pitchFamily="34" charset="0"/>
              <a:cs typeface="Arial" panose="020B0604020202020204" pitchFamily="34" charset="0"/>
            </a:endParaRPr>
          </a:p>
          <a:p>
            <a:pPr algn="just">
              <a:lnSpc>
                <a:spcPct val="150000"/>
              </a:lnSpc>
              <a:spcBef>
                <a:spcPts val="0"/>
              </a:spcBef>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51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3"/>
          </p:nvPr>
        </p:nvSpPr>
        <p:spPr/>
        <p:txBody>
          <a:bodyPr>
            <a:normAutofit fontScale="85000" lnSpcReduction="10000"/>
          </a:bodyPr>
          <a:lstStyle/>
          <a:p>
            <a:pPr algn="just">
              <a:lnSpc>
                <a:spcPct val="150000"/>
              </a:lnSpc>
            </a:pPr>
            <a:r>
              <a:rPr lang="el-GR" sz="2000" dirty="0">
                <a:latin typeface="Arial" panose="020B0604020202020204" pitchFamily="34" charset="0"/>
                <a:cs typeface="Arial" panose="020B0604020202020204" pitchFamily="34" charset="0"/>
              </a:rPr>
              <a:t> Ο </a:t>
            </a:r>
            <a:r>
              <a:rPr lang="el-GR" sz="2000" b="1" dirty="0">
                <a:latin typeface="Arial" panose="020B0604020202020204" pitchFamily="34" charset="0"/>
                <a:cs typeface="Arial" panose="020B0604020202020204" pitchFamily="34" charset="0"/>
              </a:rPr>
              <a:t>κινητικός μηχανισμός  </a:t>
            </a:r>
            <a:r>
              <a:rPr lang="el-GR" sz="2000" dirty="0">
                <a:latin typeface="Arial" panose="020B0604020202020204" pitchFamily="34" charset="0"/>
                <a:cs typeface="Arial" panose="020B0604020202020204" pitchFamily="34" charset="0"/>
              </a:rPr>
              <a:t>είναι ο μηχανισμός με τον οποίο το νευρικό σύστημα του ανθρώπου εκτελεί  τις εκούσιες κινήσεις</a:t>
            </a:r>
            <a:r>
              <a:rPr lang="el-GR"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marL="0" indent="0" algn="just">
              <a:lnSpc>
                <a:spcPct val="150000"/>
              </a:lnSpc>
              <a:buNone/>
            </a:pP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Οι </a:t>
            </a:r>
            <a:r>
              <a:rPr lang="el-GR" sz="2000" b="1" dirty="0">
                <a:latin typeface="Arial" panose="020B0604020202020204" pitchFamily="34" charset="0"/>
                <a:cs typeface="Arial" panose="020B0604020202020204" pitchFamily="34" charset="0"/>
              </a:rPr>
              <a:t>εκούσιες κινήσεις </a:t>
            </a:r>
            <a:r>
              <a:rPr lang="el-GR" sz="2000" dirty="0" smtClean="0">
                <a:latin typeface="Arial" panose="020B0604020202020204" pitchFamily="34" charset="0"/>
                <a:cs typeface="Arial" panose="020B0604020202020204" pitchFamily="34" charset="0"/>
              </a:rPr>
              <a:t>γίνονται:</a:t>
            </a:r>
          </a:p>
          <a:p>
            <a:pPr algn="just">
              <a:lnSpc>
                <a:spcPct val="150000"/>
              </a:lnSpc>
              <a:buFont typeface="Wingdings" panose="05000000000000000000" pitchFamily="2" charset="2"/>
              <a:buChar char="q"/>
            </a:pPr>
            <a:r>
              <a:rPr lang="el-GR" sz="2000" dirty="0" smtClean="0">
                <a:latin typeface="Arial" panose="020B0604020202020204" pitchFamily="34" charset="0"/>
                <a:cs typeface="Arial" panose="020B0604020202020204" pitchFamily="34" charset="0"/>
              </a:rPr>
              <a:t>Μέσω </a:t>
            </a:r>
            <a:r>
              <a:rPr lang="el-GR" sz="2000" dirty="0">
                <a:latin typeface="Arial" panose="020B0604020202020204" pitchFamily="34" charset="0"/>
                <a:cs typeface="Arial" panose="020B0604020202020204" pitchFamily="34" charset="0"/>
              </a:rPr>
              <a:t>του </a:t>
            </a:r>
            <a:r>
              <a:rPr lang="el-GR" sz="2000" b="1" dirty="0">
                <a:latin typeface="Arial" panose="020B0604020202020204" pitchFamily="34" charset="0"/>
                <a:cs typeface="Arial" panose="020B0604020202020204" pitchFamily="34" charset="0"/>
              </a:rPr>
              <a:t>πυραμιδικού συστήματος </a:t>
            </a:r>
            <a:r>
              <a:rPr lang="el-GR" sz="2000" dirty="0">
                <a:latin typeface="Arial" panose="020B0604020202020204" pitchFamily="34" charset="0"/>
                <a:cs typeface="Arial" panose="020B0604020202020204" pitchFamily="34" charset="0"/>
              </a:rPr>
              <a:t>( κεντρικός κινητικός νευρώνας) του συστήματος του περιφερικού κινητικού νευρώνα </a:t>
            </a:r>
            <a:r>
              <a:rPr lang="el-GR" sz="2000" dirty="0" smtClean="0">
                <a:latin typeface="Arial" panose="020B0604020202020204" pitchFamily="34" charset="0"/>
                <a:cs typeface="Arial" panose="020B0604020202020204" pitchFamily="34" charset="0"/>
              </a:rPr>
              <a:t>και</a:t>
            </a:r>
            <a:endParaRPr lang="en-US" sz="2000"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latin typeface="Arial" panose="020B0604020202020204" pitchFamily="34" charset="0"/>
                <a:cs typeface="Arial" panose="020B0604020202020204" pitchFamily="34" charset="0"/>
              </a:rPr>
              <a:t> Μέσω </a:t>
            </a:r>
            <a:r>
              <a:rPr lang="el-GR" sz="2000" dirty="0">
                <a:latin typeface="Arial" panose="020B0604020202020204" pitchFamily="34" charset="0"/>
                <a:cs typeface="Arial" panose="020B0604020202020204" pitchFamily="34" charset="0"/>
              </a:rPr>
              <a:t>του </a:t>
            </a:r>
            <a:r>
              <a:rPr lang="el-GR" sz="2000" b="1" dirty="0" err="1">
                <a:latin typeface="Arial" panose="020B0604020202020204" pitchFamily="34" charset="0"/>
                <a:cs typeface="Arial" panose="020B0604020202020204" pitchFamily="34" charset="0"/>
              </a:rPr>
              <a:t>εξωπυραμιδικού</a:t>
            </a:r>
            <a:r>
              <a:rPr lang="el-GR" sz="2000" b="1" dirty="0">
                <a:latin typeface="Arial" panose="020B0604020202020204" pitchFamily="34" charset="0"/>
                <a:cs typeface="Arial" panose="020B0604020202020204" pitchFamily="34" charset="0"/>
              </a:rPr>
              <a:t> συστήματος</a:t>
            </a:r>
            <a:r>
              <a:rPr lang="el-GR" sz="2000" dirty="0" smtClean="0">
                <a:latin typeface="Arial" panose="020B0604020202020204" pitchFamily="34" charset="0"/>
                <a:cs typeface="Arial" panose="020B0604020202020204" pitchFamily="34" charset="0"/>
              </a:rPr>
              <a:t>.( </a:t>
            </a:r>
            <a:r>
              <a:rPr lang="el-GR" sz="2000" dirty="0" err="1" smtClean="0">
                <a:latin typeface="Arial" panose="020B0604020202020204" pitchFamily="34" charset="0"/>
                <a:cs typeface="Arial" panose="020B0604020202020204" pitchFamily="34" charset="0"/>
              </a:rPr>
              <a:t>Αυτοµατική</a:t>
            </a:r>
            <a:r>
              <a:rPr lang="el-GR" sz="2000" dirty="0" smtClean="0">
                <a:latin typeface="Arial" panose="020B0604020202020204" pitchFamily="34" charset="0"/>
                <a:cs typeface="Arial" panose="020B0604020202020204" pitchFamily="34" charset="0"/>
              </a:rPr>
              <a:t> κινητικότητα (</a:t>
            </a:r>
            <a:r>
              <a:rPr lang="el-GR" sz="2000" b="1" dirty="0" err="1">
                <a:latin typeface="Arial" panose="020B0604020202020204" pitchFamily="34" charset="0"/>
                <a:cs typeface="Arial" panose="020B0604020202020204" pitchFamily="34" charset="0"/>
              </a:rPr>
              <a:t>αυτοµατοποιηµένα</a:t>
            </a:r>
            <a:r>
              <a:rPr lang="el-GR"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lnSpc>
                <a:spcPct val="150000"/>
              </a:lnSpc>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431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3"/>
          </p:nvPr>
        </p:nvSpPr>
        <p:spPr/>
        <p:txBody>
          <a:bodyPr>
            <a:normAutofit fontScale="92500" lnSpcReduction="20000"/>
          </a:bodyPr>
          <a:lstStyle/>
          <a:p>
            <a:pPr algn="just">
              <a:lnSpc>
                <a:spcPct val="150000"/>
              </a:lnSpc>
              <a:buFont typeface="Wingdings" panose="05000000000000000000" pitchFamily="2" charset="2"/>
              <a:buChar char="q"/>
            </a:pPr>
            <a:r>
              <a:rPr lang="el-GR" sz="2000" dirty="0">
                <a:solidFill>
                  <a:prstClr val="black"/>
                </a:solidFill>
                <a:latin typeface="Arial" panose="020B0604020202020204" pitchFamily="34" charset="0"/>
                <a:cs typeface="Arial" panose="020B0604020202020204" pitchFamily="34" charset="0"/>
              </a:rPr>
              <a:t>Παράλληλα με τους παραπάνω μηχανισμούς υπάρχει και ο μηχανισμός ρύθμισης που είναι υπεύθυνος για την διατήρηση της ισορροπίας και για τον συντονισμό των κινήσεων</a:t>
            </a:r>
            <a:r>
              <a:rPr lang="el-GR" sz="2000" dirty="0" smtClean="0">
                <a:solidFill>
                  <a:prstClr val="black"/>
                </a:solidFill>
                <a:latin typeface="Arial" panose="020B0604020202020204" pitchFamily="34" charset="0"/>
                <a:cs typeface="Arial" panose="020B0604020202020204" pitchFamily="34" charset="0"/>
              </a:rPr>
              <a:t>.</a:t>
            </a:r>
          </a:p>
          <a:p>
            <a:pPr marL="0" indent="0" algn="just">
              <a:lnSpc>
                <a:spcPct val="150000"/>
              </a:lnSpc>
              <a:buNone/>
            </a:pPr>
            <a:endParaRPr lang="el-GR" sz="2000" dirty="0" smtClean="0">
              <a:solidFill>
                <a:prstClr val="black"/>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l-GR" sz="2000" dirty="0" smtClean="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Στον μηχανισμό αυτό περιλαμβάνεται ο νωτιαίος ρυθμιστικός μηχανισμός και το ρυθμιστικό σύστημα της παρεγκεφαλίδας.</a:t>
            </a:r>
            <a:endParaRPr lang="el-GR" sz="2000" dirty="0"/>
          </a:p>
        </p:txBody>
      </p:sp>
    </p:spTree>
    <p:extLst>
      <p:ext uri="{BB962C8B-B14F-4D97-AF65-F5344CB8AC3E}">
        <p14:creationId xmlns:p14="http://schemas.microsoft.com/office/powerpoint/2010/main" val="24592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79512" y="116632"/>
            <a:ext cx="8640960" cy="6480720"/>
          </a:xfrm>
        </p:spPr>
        <p:txBody>
          <a:bodyPr>
            <a:noAutofit/>
          </a:bodyPr>
          <a:lstStyle/>
          <a:p>
            <a:pPr marL="0" indent="0" algn="ctr">
              <a:lnSpc>
                <a:spcPct val="150000"/>
              </a:lnSpc>
              <a:spcBef>
                <a:spcPts val="0"/>
              </a:spcBef>
              <a:buNone/>
            </a:pPr>
            <a:r>
              <a:rPr lang="el-GR" sz="1800" b="1" dirty="0" smtClean="0">
                <a:latin typeface="Arial" panose="020B0604020202020204" pitchFamily="34" charset="0"/>
                <a:cs typeface="Arial" panose="020B0604020202020204" pitchFamily="34" charset="0"/>
              </a:rPr>
              <a:t>ΠΥΡΑΜΙΔΙΚΟ ΣΥΣΤΗΜΑ</a:t>
            </a:r>
          </a:p>
          <a:p>
            <a:pPr marL="0" indent="0" algn="ctr">
              <a:lnSpc>
                <a:spcPct val="150000"/>
              </a:lnSpc>
              <a:spcBef>
                <a:spcPts val="0"/>
              </a:spcBef>
              <a:buNone/>
            </a:pPr>
            <a:r>
              <a:rPr lang="el-GR" sz="1800" b="1" dirty="0" smtClean="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ΣΥΣΤΗΜΑ ΚΕΝΤΡΙΚΟΥ </a:t>
            </a:r>
            <a:r>
              <a:rPr lang="el-GR" sz="1800" b="1" dirty="0" err="1" smtClean="0">
                <a:latin typeface="Arial" panose="020B0604020202020204" pitchFamily="34" charset="0"/>
                <a:cs typeface="Arial" panose="020B0604020202020204" pitchFamily="34" charset="0"/>
              </a:rPr>
              <a:t>΄Η</a:t>
            </a:r>
            <a:r>
              <a:rPr lang="el-GR" sz="1800" b="1" dirty="0" smtClean="0">
                <a:latin typeface="Arial" panose="020B0604020202020204" pitchFamily="34" charset="0"/>
                <a:cs typeface="Arial" panose="020B0604020202020204" pitchFamily="34" charset="0"/>
              </a:rPr>
              <a:t>  ΑΝΩΤΕΡΟΥ </a:t>
            </a:r>
            <a:r>
              <a:rPr lang="el-GR" sz="1800" b="1" dirty="0">
                <a:latin typeface="Arial" panose="020B0604020202020204" pitchFamily="34" charset="0"/>
                <a:cs typeface="Arial" panose="020B0604020202020204" pitchFamily="34" charset="0"/>
              </a:rPr>
              <a:t>ΚΙΝΗΤΙΚΟΥ ΝΕΥΡΩΝΑ)</a:t>
            </a:r>
          </a:p>
          <a:p>
            <a:pPr algn="just">
              <a:lnSpc>
                <a:spcPct val="150000"/>
              </a:lnSpc>
              <a:spcBef>
                <a:spcPts val="0"/>
              </a:spcBef>
            </a:pPr>
            <a:r>
              <a:rPr lang="el-GR" sz="1800" dirty="0">
                <a:latin typeface="Arial" panose="020B0604020202020204" pitchFamily="34" charset="0"/>
                <a:cs typeface="Arial" panose="020B0604020202020204" pitchFamily="34" charset="0"/>
              </a:rPr>
              <a:t>Το </a:t>
            </a:r>
            <a:r>
              <a:rPr lang="el-GR" sz="1800" b="1" dirty="0">
                <a:latin typeface="Arial" panose="020B0604020202020204" pitchFamily="34" charset="0"/>
                <a:cs typeface="Arial" panose="020B0604020202020204" pitchFamily="34" charset="0"/>
              </a:rPr>
              <a:t>πυραμιδικό σύστημα </a:t>
            </a:r>
            <a:r>
              <a:rPr lang="el-GR" sz="1800" dirty="0">
                <a:latin typeface="Arial" panose="020B0604020202020204" pitchFamily="34" charset="0"/>
                <a:cs typeface="Arial" panose="020B0604020202020204" pitchFamily="34" charset="0"/>
              </a:rPr>
              <a:t>είναι ένα </a:t>
            </a:r>
            <a:r>
              <a:rPr lang="el-GR" sz="1800" b="1" dirty="0">
                <a:latin typeface="Arial" panose="020B0604020202020204" pitchFamily="34" charset="0"/>
                <a:cs typeface="Arial" panose="020B0604020202020204" pitchFamily="34" charset="0"/>
              </a:rPr>
              <a:t>σύστημα νευρώνων </a:t>
            </a:r>
            <a:r>
              <a:rPr lang="el-GR" sz="1800" dirty="0">
                <a:latin typeface="Arial" panose="020B0604020202020204" pitchFamily="34" charset="0"/>
                <a:cs typeface="Arial" panose="020B0604020202020204" pitchFamily="34" charset="0"/>
              </a:rPr>
              <a:t>με κυτταρικά σώματα </a:t>
            </a:r>
            <a:r>
              <a:rPr lang="el-GR" sz="1800" dirty="0" smtClean="0">
                <a:latin typeface="Arial" panose="020B0604020202020204" pitchFamily="34" charset="0"/>
                <a:cs typeface="Arial" panose="020B0604020202020204" pitchFamily="34" charset="0"/>
              </a:rPr>
              <a:t>      ( </a:t>
            </a:r>
            <a:r>
              <a:rPr lang="el-GR" sz="1800" dirty="0">
                <a:latin typeface="Arial" panose="020B0604020202020204" pitchFamily="34" charset="0"/>
                <a:cs typeface="Arial" panose="020B0604020202020204" pitchFamily="34" charset="0"/>
              </a:rPr>
              <a:t>πυραμιδικά κύτταρα) που </a:t>
            </a:r>
            <a:r>
              <a:rPr lang="el-GR" sz="1800" b="1" dirty="0">
                <a:latin typeface="Arial" panose="020B0604020202020204" pitchFamily="34" charset="0"/>
                <a:cs typeface="Arial" panose="020B0604020202020204" pitchFamily="34" charset="0"/>
              </a:rPr>
              <a:t>βρίσκονται στον κινητικό φλοιό </a:t>
            </a:r>
            <a:r>
              <a:rPr lang="el-GR" sz="1800" dirty="0">
                <a:latin typeface="Arial" panose="020B0604020202020204" pitchFamily="34" charset="0"/>
                <a:cs typeface="Arial" panose="020B0604020202020204" pitchFamily="34" charset="0"/>
              </a:rPr>
              <a:t>στο </a:t>
            </a:r>
            <a:r>
              <a:rPr lang="el-GR" sz="1800" b="1" dirty="0">
                <a:latin typeface="Arial" panose="020B0604020202020204" pitchFamily="34" charset="0"/>
                <a:cs typeface="Arial" panose="020B0604020202020204" pitchFamily="34" charset="0"/>
              </a:rPr>
              <a:t>πίσω</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μέρος</a:t>
            </a:r>
            <a:r>
              <a:rPr lang="el-GR" sz="1800" dirty="0">
                <a:latin typeface="Arial" panose="020B0604020202020204" pitchFamily="34" charset="0"/>
                <a:cs typeface="Arial" panose="020B0604020202020204" pitchFamily="34" charset="0"/>
              </a:rPr>
              <a:t> του </a:t>
            </a:r>
            <a:r>
              <a:rPr lang="el-GR" sz="1800" b="1" dirty="0">
                <a:latin typeface="Arial" panose="020B0604020202020204" pitchFamily="34" charset="0"/>
                <a:cs typeface="Arial" panose="020B0604020202020204" pitchFamily="34" charset="0"/>
              </a:rPr>
              <a:t>μετωπιαίου λοβού</a:t>
            </a:r>
            <a:r>
              <a:rPr lang="el-GR" sz="1800" dirty="0">
                <a:latin typeface="Arial" panose="020B0604020202020204" pitchFamily="34" charset="0"/>
                <a:cs typeface="Arial" panose="020B0604020202020204" pitchFamily="34" charset="0"/>
              </a:rPr>
              <a:t>.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pPr>
            <a:r>
              <a:rPr lang="el-GR" sz="1800" dirty="0" smtClean="0">
                <a:latin typeface="Arial" panose="020B0604020202020204" pitchFamily="34" charset="0"/>
                <a:cs typeface="Arial" panose="020B0604020202020204" pitchFamily="34" charset="0"/>
              </a:rPr>
              <a:t>Οι </a:t>
            </a:r>
            <a:r>
              <a:rPr lang="el-GR" sz="1800" b="1" dirty="0" err="1">
                <a:latin typeface="Arial" panose="020B0604020202020204" pitchFamily="34" charset="0"/>
                <a:cs typeface="Arial" panose="020B0604020202020204" pitchFamily="34" charset="0"/>
              </a:rPr>
              <a:t>νευράξονες</a:t>
            </a:r>
            <a:r>
              <a:rPr lang="el-GR" sz="1800" b="1" dirty="0">
                <a:latin typeface="Arial" panose="020B0604020202020204" pitchFamily="34" charset="0"/>
                <a:cs typeface="Arial" panose="020B0604020202020204" pitchFamily="34" charset="0"/>
              </a:rPr>
              <a:t> των πυραμιδικών κυττάρων </a:t>
            </a:r>
            <a:r>
              <a:rPr lang="el-GR" sz="1800" dirty="0">
                <a:latin typeface="Arial" panose="020B0604020202020204" pitchFamily="34" charset="0"/>
                <a:cs typeface="Arial" panose="020B0604020202020204" pitchFamily="34" charset="0"/>
              </a:rPr>
              <a:t>σχηματίζουν το </a:t>
            </a:r>
            <a:r>
              <a:rPr lang="el-GR" sz="1800" b="1" dirty="0">
                <a:latin typeface="Arial" panose="020B0604020202020204" pitchFamily="34" charset="0"/>
                <a:cs typeface="Arial" panose="020B0604020202020204" pitchFamily="34" charset="0"/>
              </a:rPr>
              <a:t>πυραμιδικό</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δεμάτιο</a:t>
            </a:r>
            <a:r>
              <a:rPr lang="el-GR" sz="1800" dirty="0">
                <a:latin typeface="Arial" panose="020B0604020202020204" pitchFamily="34" charset="0"/>
                <a:cs typeface="Arial" panose="020B0604020202020204" pitchFamily="34" charset="0"/>
              </a:rPr>
              <a:t> που διασχίζει τον εγκέφαλο και καταλήγει στα κινητικά κύτταρα των πρόσθιων κεράτων του νωτιαίου μυελού αλλά και στους κινητικούς πυρήνες του εγκεφαλικού στελέχους.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pPr>
            <a:r>
              <a:rPr lang="el-GR" sz="1800" dirty="0" smtClean="0">
                <a:latin typeface="Arial" panose="020B0604020202020204" pitchFamily="34" charset="0"/>
                <a:cs typeface="Arial" panose="020B0604020202020204" pitchFamily="34" charset="0"/>
              </a:rPr>
              <a:t>Τα </a:t>
            </a:r>
            <a:r>
              <a:rPr lang="el-GR" sz="1800" b="1" dirty="0">
                <a:latin typeface="Arial" panose="020B0604020202020204" pitchFamily="34" charset="0"/>
                <a:cs typeface="Arial" panose="020B0604020202020204" pitchFamily="34" charset="0"/>
              </a:rPr>
              <a:t>κύτταρα του κινητικού φλοιού </a:t>
            </a:r>
            <a:r>
              <a:rPr lang="el-GR" sz="1800" dirty="0">
                <a:latin typeface="Arial" panose="020B0604020202020204" pitchFamily="34" charset="0"/>
                <a:cs typeface="Arial" panose="020B0604020202020204" pitchFamily="34" charset="0"/>
              </a:rPr>
              <a:t>αφορούν τους </a:t>
            </a:r>
            <a:r>
              <a:rPr lang="el-GR" sz="1800" b="1" dirty="0">
                <a:latin typeface="Arial" panose="020B0604020202020204" pitchFamily="34" charset="0"/>
                <a:cs typeface="Arial" panose="020B0604020202020204" pitchFamily="34" charset="0"/>
              </a:rPr>
              <a:t>μυς της κεφαλής </a:t>
            </a:r>
            <a:r>
              <a:rPr lang="el-GR" sz="1800" dirty="0">
                <a:latin typeface="Arial" panose="020B0604020202020204" pitchFamily="34" charset="0"/>
                <a:cs typeface="Arial" panose="020B0604020202020204" pitchFamily="34" charset="0"/>
              </a:rPr>
              <a:t>και των </a:t>
            </a:r>
            <a:r>
              <a:rPr lang="el-GR" sz="1800" b="1" dirty="0">
                <a:latin typeface="Arial" panose="020B0604020202020204" pitchFamily="34" charset="0"/>
                <a:cs typeface="Arial" panose="020B0604020202020204" pitchFamily="34" charset="0"/>
              </a:rPr>
              <a:t>άκρων</a:t>
            </a:r>
            <a:r>
              <a:rPr lang="el-GR" sz="1800" dirty="0">
                <a:latin typeface="Arial" panose="020B0604020202020204" pitchFamily="34" charset="0"/>
                <a:cs typeface="Arial" panose="020B0604020202020204" pitchFamily="34" charset="0"/>
              </a:rPr>
              <a:t> και κάθε </a:t>
            </a:r>
            <a:r>
              <a:rPr lang="el-GR" sz="1800" b="1" dirty="0">
                <a:latin typeface="Arial" panose="020B0604020202020204" pitchFamily="34" charset="0"/>
                <a:cs typeface="Arial" panose="020B0604020202020204" pitchFamily="34" charset="0"/>
              </a:rPr>
              <a:t>εγκεφαλικό ημισφαίριο </a:t>
            </a:r>
            <a:r>
              <a:rPr lang="el-GR" sz="1800" dirty="0">
                <a:latin typeface="Arial" panose="020B0604020202020204" pitchFamily="34" charset="0"/>
                <a:cs typeface="Arial" panose="020B0604020202020204" pitchFamily="34" charset="0"/>
              </a:rPr>
              <a:t>είναι υπεύθυνο για τους </a:t>
            </a:r>
            <a:r>
              <a:rPr lang="el-GR" sz="1800" b="1" dirty="0">
                <a:latin typeface="Arial" panose="020B0604020202020204" pitchFamily="34" charset="0"/>
                <a:cs typeface="Arial" panose="020B0604020202020204" pitchFamily="34" charset="0"/>
              </a:rPr>
              <a:t>μυς</a:t>
            </a:r>
            <a:r>
              <a:rPr lang="el-GR" sz="1800" dirty="0">
                <a:latin typeface="Arial" panose="020B0604020202020204" pitchFamily="34" charset="0"/>
                <a:cs typeface="Arial" panose="020B0604020202020204" pitchFamily="34" charset="0"/>
              </a:rPr>
              <a:t> του </a:t>
            </a:r>
            <a:r>
              <a:rPr lang="el-GR" sz="1800" b="1" dirty="0">
                <a:latin typeface="Arial" panose="020B0604020202020204" pitchFamily="34" charset="0"/>
                <a:cs typeface="Arial" panose="020B0604020202020204" pitchFamily="34" charset="0"/>
              </a:rPr>
              <a:t>αντίθετου</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μέρους</a:t>
            </a:r>
            <a:r>
              <a:rPr lang="el-GR" sz="1800" dirty="0">
                <a:latin typeface="Arial" panose="020B0604020202020204" pitchFamily="34" charset="0"/>
                <a:cs typeface="Arial" panose="020B0604020202020204" pitchFamily="34" charset="0"/>
              </a:rPr>
              <a:t> του </a:t>
            </a:r>
            <a:r>
              <a:rPr lang="el-GR" sz="1800" b="1" dirty="0">
                <a:latin typeface="Arial" panose="020B0604020202020204" pitchFamily="34" charset="0"/>
                <a:cs typeface="Arial" panose="020B0604020202020204" pitchFamily="34" charset="0"/>
              </a:rPr>
              <a:t>σώματος</a:t>
            </a:r>
            <a:r>
              <a:rPr lang="el-GR" sz="1800" dirty="0">
                <a:latin typeface="Arial" panose="020B0604020202020204" pitchFamily="34" charset="0"/>
                <a:cs typeface="Arial" panose="020B0604020202020204" pitchFamily="34" charset="0"/>
              </a:rPr>
              <a:t>.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pPr>
            <a:r>
              <a:rPr lang="el-GR" sz="1800" dirty="0" smtClean="0">
                <a:latin typeface="Arial" panose="020B0604020202020204" pitchFamily="34" charset="0"/>
                <a:cs typeface="Arial" panose="020B0604020202020204" pitchFamily="34" charset="0"/>
              </a:rPr>
              <a:t>Οι </a:t>
            </a:r>
            <a:r>
              <a:rPr lang="el-GR" sz="1800" dirty="0">
                <a:latin typeface="Arial" panose="020B0604020202020204" pitchFamily="34" charset="0"/>
                <a:cs typeface="Arial" panose="020B0604020202020204" pitchFamily="34" charset="0"/>
              </a:rPr>
              <a:t>πυραμιδικές ίνες καταλήγουν στα κινητικά κύτταρα των πρόσθιων κεράτων του νωτιαίου μυελού. Τα κύτταρα αυτά αποτελούν τα κυτταρικά σώματα του περιφερικού κινητικού νευρώνα. </a:t>
            </a:r>
          </a:p>
        </p:txBody>
      </p:sp>
    </p:spTree>
    <p:extLst>
      <p:ext uri="{BB962C8B-B14F-4D97-AF65-F5344CB8AC3E}">
        <p14:creationId xmlns:p14="http://schemas.microsoft.com/office/powerpoint/2010/main" val="2479776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3"/>
          </p:nvPr>
        </p:nvSpPr>
        <p:spPr/>
        <p:txBody>
          <a:bodyPr>
            <a:normAutofit fontScale="92500" lnSpcReduction="20000"/>
          </a:bodyPr>
          <a:lstStyle/>
          <a:p>
            <a:pPr algn="just">
              <a:lnSpc>
                <a:spcPct val="150000"/>
              </a:lnSpc>
              <a:buFont typeface="Wingdings" panose="05000000000000000000" pitchFamily="2" charset="2"/>
              <a:buChar char="v"/>
            </a:pPr>
            <a:r>
              <a:rPr lang="el-GR" sz="1800" dirty="0">
                <a:latin typeface="Arial" panose="020B0604020202020204" pitchFamily="34" charset="0"/>
                <a:cs typeface="Arial" panose="020B0604020202020204" pitchFamily="34" charset="0"/>
              </a:rPr>
              <a:t>Ο </a:t>
            </a:r>
            <a:r>
              <a:rPr lang="el-GR" sz="1800" b="1" dirty="0">
                <a:latin typeface="Arial" panose="020B0604020202020204" pitchFamily="34" charset="0"/>
                <a:cs typeface="Arial" panose="020B0604020202020204" pitchFamily="34" charset="0"/>
              </a:rPr>
              <a:t>φυσιολογικός ρόλος του πυραμιδικού συστήματος </a:t>
            </a:r>
            <a:r>
              <a:rPr lang="el-GR" sz="1800" dirty="0">
                <a:latin typeface="Arial" panose="020B0604020202020204" pitchFamily="34" charset="0"/>
                <a:cs typeface="Arial" panose="020B0604020202020204" pitchFamily="34" charset="0"/>
              </a:rPr>
              <a:t>αφορά την </a:t>
            </a:r>
            <a:r>
              <a:rPr lang="el-GR" sz="1800" b="1" dirty="0">
                <a:latin typeface="Arial" panose="020B0604020202020204" pitchFamily="34" charset="0"/>
                <a:cs typeface="Arial" panose="020B0604020202020204" pitchFamily="34" charset="0"/>
              </a:rPr>
              <a:t>επιτέλεση των εκούσιων κινήσεων</a:t>
            </a:r>
            <a:r>
              <a:rPr lang="el-GR" sz="1800" dirty="0">
                <a:latin typeface="Arial" panose="020B0604020202020204" pitchFamily="34" charset="0"/>
                <a:cs typeface="Arial" panose="020B0604020202020204" pitchFamily="34" charset="0"/>
              </a:rPr>
              <a:t>. </a:t>
            </a:r>
            <a:endParaRPr lang="el-GR" sz="1800"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Το </a:t>
            </a:r>
            <a:r>
              <a:rPr lang="el-GR" sz="1800" dirty="0">
                <a:latin typeface="Arial" panose="020B0604020202020204" pitchFamily="34" charset="0"/>
                <a:cs typeface="Arial" panose="020B0604020202020204" pitchFamily="34" charset="0"/>
              </a:rPr>
              <a:t>πυραμιδικό σύστημα είναι </a:t>
            </a:r>
            <a:r>
              <a:rPr lang="el-GR" sz="1800" b="1" dirty="0">
                <a:latin typeface="Arial" panose="020B0604020202020204" pitchFamily="34" charset="0"/>
                <a:cs typeface="Arial" panose="020B0604020202020204" pitchFamily="34" charset="0"/>
              </a:rPr>
              <a:t>υπεύθυνο</a:t>
            </a:r>
            <a:r>
              <a:rPr lang="el-GR" sz="1800" dirty="0">
                <a:latin typeface="Arial" panose="020B0604020202020204" pitchFamily="34" charset="0"/>
                <a:cs typeface="Arial" panose="020B0604020202020204" pitchFamily="34" charset="0"/>
              </a:rPr>
              <a:t> για την </a:t>
            </a:r>
            <a:r>
              <a:rPr lang="el-GR" sz="1800" b="1" dirty="0">
                <a:latin typeface="Arial" panose="020B0604020202020204" pitchFamily="34" charset="0"/>
                <a:cs typeface="Arial" panose="020B0604020202020204" pitchFamily="34" charset="0"/>
              </a:rPr>
              <a:t>επιτέλεση των λεπτών εκούσιων κινήσεων </a:t>
            </a:r>
            <a:r>
              <a:rPr lang="el-GR" sz="1800" dirty="0">
                <a:latin typeface="Arial" panose="020B0604020202020204" pitchFamily="34" charset="0"/>
                <a:cs typeface="Arial" panose="020B0604020202020204" pitchFamily="34" charset="0"/>
              </a:rPr>
              <a:t>και εκείνων για την επιτέλεση των οποίων </a:t>
            </a:r>
            <a:r>
              <a:rPr lang="el-GR" sz="1800" b="1" dirty="0">
                <a:latin typeface="Arial" panose="020B0604020202020204" pitchFamily="34" charset="0"/>
                <a:cs typeface="Arial" panose="020B0604020202020204" pitchFamily="34" charset="0"/>
              </a:rPr>
              <a:t>χρειάζεται επιδεξιότητα</a:t>
            </a:r>
            <a:r>
              <a:rPr lang="el-GR" sz="1800" dirty="0" smtClean="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l-GR" sz="1800" dirty="0" smtClean="0">
                <a:latin typeface="Arial" panose="020B0604020202020204" pitchFamily="34" charset="0"/>
                <a:cs typeface="Arial" panose="020B0604020202020204" pitchFamily="34" charset="0"/>
              </a:rPr>
              <a:t>Οι </a:t>
            </a:r>
            <a:r>
              <a:rPr lang="el-GR" sz="1800" dirty="0">
                <a:latin typeface="Arial" panose="020B0604020202020204" pitchFamily="34" charset="0"/>
                <a:cs typeface="Arial" panose="020B0604020202020204" pitchFamily="34" charset="0"/>
              </a:rPr>
              <a:t>κινήσεις είναι πολύπλοκες καταστάσεις  και για να πραγματοποιηθούν χρειάζεται η </a:t>
            </a:r>
            <a:r>
              <a:rPr lang="el-GR" sz="1800" b="1" dirty="0">
                <a:latin typeface="Arial" panose="020B0604020202020204" pitchFamily="34" charset="0"/>
                <a:cs typeface="Arial" panose="020B0604020202020204" pitchFamily="34" charset="0"/>
              </a:rPr>
              <a:t>συνεργασία πολλών μυϊκών ομάδων</a:t>
            </a:r>
            <a:r>
              <a:rPr lang="el-GR" sz="1800" dirty="0">
                <a:latin typeface="Arial" panose="020B0604020202020204" pitchFamily="34" charset="0"/>
                <a:cs typeface="Arial" panose="020B0604020202020204" pitchFamily="34" charset="0"/>
              </a:rPr>
              <a:t> που κάποιες από αυτές δρουν ως αγωνιστές ενώ άλλες ως ανταγωνιστές. </a:t>
            </a:r>
          </a:p>
          <a:p>
            <a:pPr algn="just">
              <a:lnSpc>
                <a:spcPct val="150000"/>
              </a:lnSpc>
              <a:buFont typeface="Wingdings" panose="05000000000000000000" pitchFamily="2" charset="2"/>
              <a:buChar char="v"/>
            </a:pPr>
            <a:endParaRPr lang="el-GR" sz="18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endParaRPr lang="el-GR" sz="1800" dirty="0"/>
          </a:p>
        </p:txBody>
      </p:sp>
    </p:spTree>
    <p:extLst>
      <p:ext uri="{BB962C8B-B14F-4D97-AF65-F5344CB8AC3E}">
        <p14:creationId xmlns:p14="http://schemas.microsoft.com/office/powerpoint/2010/main" val="393238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107504" y="260648"/>
            <a:ext cx="8712968" cy="6597352"/>
          </a:xfrm>
        </p:spPr>
        <p:txBody>
          <a:bodyPr>
            <a:noAutofit/>
          </a:bodyPr>
          <a:lstStyle/>
          <a:p>
            <a:pPr marL="0" indent="0" algn="just">
              <a:lnSpc>
                <a:spcPct val="170000"/>
              </a:lnSpc>
              <a:spcBef>
                <a:spcPts val="0"/>
              </a:spcBef>
              <a:buNone/>
            </a:pPr>
            <a:r>
              <a:rPr lang="el-GR" sz="1800" b="1" dirty="0">
                <a:latin typeface="Arial" panose="020B0604020202020204" pitchFamily="34" charset="0"/>
                <a:cs typeface="Arial" panose="020B0604020202020204" pitchFamily="34" charset="0"/>
              </a:rPr>
              <a:t>ΤΟ ΣΥΣΤΗΜΑ ΤΟΥ ΠΕΡΙΦΕΡΙΚΟΥ Η (ΚΑΤΩΤΕΡΟΥ) ΚΙΝΗΤΙΚΟΥ ΝΕΥΡΩΝΑ.</a:t>
            </a:r>
          </a:p>
          <a:p>
            <a:pPr algn="just">
              <a:lnSpc>
                <a:spcPct val="170000"/>
              </a:lnSpc>
              <a:spcBef>
                <a:spcPts val="0"/>
              </a:spcBef>
            </a:pPr>
            <a:r>
              <a:rPr lang="el-GR" sz="1800" dirty="0" smtClean="0">
                <a:latin typeface="Arial" panose="020B0604020202020204" pitchFamily="34" charset="0"/>
                <a:cs typeface="Arial" panose="020B0604020202020204" pitchFamily="34" charset="0"/>
              </a:rPr>
              <a:t>Η </a:t>
            </a:r>
            <a:r>
              <a:rPr lang="el-GR" sz="1800" dirty="0">
                <a:latin typeface="Arial" panose="020B0604020202020204" pitchFamily="34" charset="0"/>
                <a:cs typeface="Arial" panose="020B0604020202020204" pitchFamily="34" charset="0"/>
              </a:rPr>
              <a:t>φυσική συνέχεια του κεντρικού κινητικού νευρώνα </a:t>
            </a:r>
            <a:r>
              <a:rPr lang="el-GR" sz="1800" dirty="0" smtClean="0">
                <a:latin typeface="Arial" panose="020B0604020202020204" pitchFamily="34" charset="0"/>
                <a:cs typeface="Arial" panose="020B0604020202020204" pitchFamily="34" charset="0"/>
              </a:rPr>
              <a:t>που </a:t>
            </a:r>
            <a:r>
              <a:rPr lang="el-GR" sz="1800" dirty="0">
                <a:latin typeface="Arial" panose="020B0604020202020204" pitchFamily="34" charset="0"/>
                <a:cs typeface="Arial" panose="020B0604020202020204" pitchFamily="34" charset="0"/>
              </a:rPr>
              <a:t>αντιπροσωπεύεται από το πυραμιδικό σύστημα είναι ο περιφερικός κινητικός νευρώνας. </a:t>
            </a: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pPr>
            <a:r>
              <a:rPr lang="el-GR" sz="1800" dirty="0" smtClean="0">
                <a:latin typeface="Arial" panose="020B0604020202020204" pitchFamily="34" charset="0"/>
                <a:cs typeface="Arial" panose="020B0604020202020204" pitchFamily="34" charset="0"/>
              </a:rPr>
              <a:t>Αποτελείται </a:t>
            </a:r>
            <a:r>
              <a:rPr lang="el-GR" sz="1800" dirty="0">
                <a:latin typeface="Arial" panose="020B0604020202020204" pitchFamily="34" charset="0"/>
                <a:cs typeface="Arial" panose="020B0604020202020204" pitchFamily="34" charset="0"/>
              </a:rPr>
              <a:t>από του α- κινητικούς νευρώνες  με κυτταρικά σώματα στα πρόσθια κέρατα του νωτιαίου μυελού αλλά και στους κινητικούς πυρήνες στο εγκεφαλικό στέλεχος. Οι κινητικοί νευρώνες σχηματίζουν τα περιφερικά νεύρα τα οποία φτάνουν στους μυς </a:t>
            </a:r>
            <a:r>
              <a:rPr lang="el-GR" sz="1800" dirty="0" smtClean="0">
                <a:latin typeface="Arial" panose="020B0604020202020204" pitchFamily="34" charset="0"/>
                <a:cs typeface="Arial" panose="020B0604020202020204" pitchFamily="34" charset="0"/>
              </a:rPr>
              <a:t>. Στο </a:t>
            </a:r>
            <a:r>
              <a:rPr lang="el-GR" sz="1800" dirty="0">
                <a:latin typeface="Arial" panose="020B0604020202020204" pitchFamily="34" charset="0"/>
                <a:cs typeface="Arial" panose="020B0604020202020204" pitchFamily="34" charset="0"/>
              </a:rPr>
              <a:t>σημείο αυτό τα κύτταρα αυτά δέχονται την επίδραση της παρεγκεφαλίδας και του νωτιαίου ρυθμιστικού μηχανισμού. </a:t>
            </a: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pPr>
            <a:r>
              <a:rPr lang="el-GR" sz="1800" dirty="0" smtClean="0">
                <a:latin typeface="Arial" panose="020B0604020202020204" pitchFamily="34" charset="0"/>
                <a:cs typeface="Arial" panose="020B0604020202020204" pitchFamily="34" charset="0"/>
              </a:rPr>
              <a:t>Με </a:t>
            </a:r>
            <a:r>
              <a:rPr lang="el-GR" sz="1800" dirty="0">
                <a:latin typeface="Arial" panose="020B0604020202020204" pitchFamily="34" charset="0"/>
                <a:cs typeface="Arial" panose="020B0604020202020204" pitchFamily="34" charset="0"/>
              </a:rPr>
              <a:t>τον τρόπο αυτό οι α-κινητικοί νευρώνες αποτελούν τον κοινό τελικό σταθμό για την επιτέλεση των κινήσεων και την διατήρηση του τόνου και της </a:t>
            </a:r>
            <a:r>
              <a:rPr lang="el-GR" sz="1800" dirty="0" err="1">
                <a:latin typeface="Arial" panose="020B0604020202020204" pitchFamily="34" charset="0"/>
                <a:cs typeface="Arial" panose="020B0604020202020204" pitchFamily="34" charset="0"/>
              </a:rPr>
              <a:t>τροφικότητας</a:t>
            </a:r>
            <a:r>
              <a:rPr lang="el-GR" sz="1800" dirty="0">
                <a:latin typeface="Arial" panose="020B0604020202020204" pitchFamily="34" charset="0"/>
                <a:cs typeface="Arial" panose="020B0604020202020204" pitchFamily="34" charset="0"/>
              </a:rPr>
              <a:t> των μυών. Στα πρόσθια κέρατα υπάρχει για κάθε μυ αντιπροσωπευτική μονάδα α – κινητικών κυττάρων που αποτελεί τον μυϊκό πυρήνα του μυός αυτού</a:t>
            </a:r>
            <a:r>
              <a:rPr lang="el-GR" sz="1800" dirty="0" smtClean="0">
                <a:latin typeface="Arial" panose="020B0604020202020204" pitchFamily="34" charset="0"/>
                <a:cs typeface="Arial" panose="020B0604020202020204" pitchFamily="34" charset="0"/>
              </a:rPr>
              <a:t>.</a:t>
            </a:r>
          </a:p>
          <a:p>
            <a:pPr algn="just">
              <a:lnSpc>
                <a:spcPct val="170000"/>
              </a:lnSpc>
              <a:spcBef>
                <a:spcPts val="0"/>
              </a:spcBef>
            </a:pPr>
            <a:r>
              <a:rPr lang="el-GR" sz="1800" dirty="0" smtClean="0">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Οι </a:t>
            </a:r>
            <a:r>
              <a:rPr lang="el-GR" sz="1800" dirty="0" err="1">
                <a:latin typeface="Arial" panose="020B0604020202020204" pitchFamily="34" charset="0"/>
                <a:cs typeface="Arial" panose="020B0604020202020204" pitchFamily="34" charset="0"/>
              </a:rPr>
              <a:t>νευράξονες</a:t>
            </a:r>
            <a:r>
              <a:rPr lang="el-GR" sz="1800" dirty="0">
                <a:latin typeface="Arial" panose="020B0604020202020204" pitchFamily="34" charset="0"/>
                <a:cs typeface="Arial" panose="020B0604020202020204" pitchFamily="34" charset="0"/>
              </a:rPr>
              <a:t> από τα κύτταρα αυτά σχηματίζουν  τις πρόσθιες κινητικές ρίζες. </a:t>
            </a:r>
          </a:p>
        </p:txBody>
      </p:sp>
    </p:spTree>
    <p:extLst>
      <p:ext uri="{BB962C8B-B14F-4D97-AF65-F5344CB8AC3E}">
        <p14:creationId xmlns:p14="http://schemas.microsoft.com/office/powerpoint/2010/main" val="4246310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78596" y="471592"/>
            <a:ext cx="8865403" cy="5654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002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548680"/>
            <a:ext cx="8229600" cy="4525963"/>
          </a:xfrm>
        </p:spPr>
        <p:txBody>
          <a:bodyPr>
            <a:noAutofit/>
          </a:bodyPr>
          <a:lstStyle/>
          <a:p>
            <a:pPr algn="just">
              <a:lnSpc>
                <a:spcPct val="17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Στο σύνολο υπάρχουν 30 ζεύγη ριζών ( 8 αυχενικά , 12 θωρακικά , 5 οσφυϊκά και 5 ιερά ).</a:t>
            </a:r>
          </a:p>
          <a:p>
            <a:pPr algn="just">
              <a:lnSpc>
                <a:spcPct val="17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 Με την έξοδο από τον νωτιαίο μυελό κάθε πρόσθια κινητική ρίζα ενώνεται με την οπίσθια ρίζα που είναι υπεύθυνη για την αισθητικότητα και σχηματίζει ένα μικτό νωτιαίο νεύρο. </a:t>
            </a:r>
          </a:p>
          <a:p>
            <a:pPr algn="just">
              <a:lnSpc>
                <a:spcPct val="170000"/>
              </a:lnSpc>
              <a:spcBef>
                <a:spcPts val="0"/>
              </a:spcBef>
              <a:buFont typeface="Wingdings" panose="05000000000000000000" pitchFamily="2" charset="2"/>
              <a:buChar char="q"/>
            </a:pPr>
            <a:r>
              <a:rPr lang="el-GR" sz="1800" dirty="0">
                <a:latin typeface="Arial" panose="020B0604020202020204" pitchFamily="34" charset="0"/>
                <a:cs typeface="Arial" panose="020B0604020202020204" pitchFamily="34" charset="0"/>
              </a:rPr>
              <a:t>Κάθε νεύρο έχει 2 κλάδους τον πρόσθιο και τον οπίσθιο που είναι υπεύθυνοι για μυς και δέρμα της πρόσθια και της ραχιαίας επιφάνειας  αντίστοιχα. </a:t>
            </a: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Το </a:t>
            </a:r>
            <a:r>
              <a:rPr lang="el-GR" sz="1800" dirty="0">
                <a:latin typeface="Arial" panose="020B0604020202020204" pitchFamily="34" charset="0"/>
                <a:cs typeface="Arial" panose="020B0604020202020204" pitchFamily="34" charset="0"/>
              </a:rPr>
              <a:t>σημείο επαφής ενός </a:t>
            </a:r>
            <a:r>
              <a:rPr lang="el-GR" sz="1800" dirty="0" err="1">
                <a:latin typeface="Arial" panose="020B0604020202020204" pitchFamily="34" charset="0"/>
                <a:cs typeface="Arial" panose="020B0604020202020204" pitchFamily="34" charset="0"/>
              </a:rPr>
              <a:t>νευράξονα</a:t>
            </a:r>
            <a:r>
              <a:rPr lang="el-GR" sz="1800" dirty="0">
                <a:latin typeface="Arial" panose="020B0604020202020204" pitchFamily="34" charset="0"/>
                <a:cs typeface="Arial" panose="020B0604020202020204" pitchFamily="34" charset="0"/>
              </a:rPr>
              <a:t> με τις μυϊκές ίνες αποτελεί την τελική κινητική πλάκα. </a:t>
            </a:r>
            <a:endParaRPr lang="el-GR" sz="1800" dirty="0" smtClean="0">
              <a:latin typeface="Arial" panose="020B0604020202020204" pitchFamily="34" charset="0"/>
              <a:cs typeface="Arial" panose="020B0604020202020204" pitchFamily="34" charset="0"/>
            </a:endParaRPr>
          </a:p>
          <a:p>
            <a:pPr algn="just">
              <a:lnSpc>
                <a:spcPct val="170000"/>
              </a:lnSpc>
              <a:spcBef>
                <a:spcPts val="0"/>
              </a:spcBef>
              <a:buFont typeface="Wingdings" panose="05000000000000000000" pitchFamily="2" charset="2"/>
              <a:buChar char="q"/>
            </a:pPr>
            <a:r>
              <a:rPr lang="el-GR" sz="1800" dirty="0" smtClean="0">
                <a:latin typeface="Arial" panose="020B0604020202020204" pitchFamily="34" charset="0"/>
                <a:cs typeface="Arial" panose="020B0604020202020204" pitchFamily="34" charset="0"/>
              </a:rPr>
              <a:t>Στο </a:t>
            </a:r>
            <a:r>
              <a:rPr lang="el-GR" sz="1800" dirty="0">
                <a:latin typeface="Arial" panose="020B0604020202020204" pitchFamily="34" charset="0"/>
                <a:cs typeface="Arial" panose="020B0604020202020204" pitchFamily="34" charset="0"/>
              </a:rPr>
              <a:t>σημείο αυτό με την μεσολάβηση μιας χημικής ουσίας της </a:t>
            </a:r>
            <a:r>
              <a:rPr lang="el-GR" sz="1800" dirty="0" err="1">
                <a:latin typeface="Arial" panose="020B0604020202020204" pitchFamily="34" charset="0"/>
                <a:cs typeface="Arial" panose="020B0604020202020204" pitchFamily="34" charset="0"/>
              </a:rPr>
              <a:t>ακετυλχολίνης</a:t>
            </a:r>
            <a:r>
              <a:rPr lang="el-GR" sz="1800" dirty="0">
                <a:latin typeface="Arial" panose="020B0604020202020204" pitchFamily="34" charset="0"/>
                <a:cs typeface="Arial" panose="020B0604020202020204" pitchFamily="34" charset="0"/>
              </a:rPr>
              <a:t> έχουμε μεταβίβαση της νευρικής ώσης στον μυ.</a:t>
            </a:r>
          </a:p>
          <a:p>
            <a:pPr>
              <a:buFont typeface="Wingdings" panose="05000000000000000000" pitchFamily="2" charset="2"/>
              <a:buChar char="q"/>
            </a:pPr>
            <a:endParaRPr lang="el-GR" sz="1800" dirty="0"/>
          </a:p>
        </p:txBody>
      </p:sp>
    </p:spTree>
    <p:extLst>
      <p:ext uri="{BB962C8B-B14F-4D97-AF65-F5344CB8AC3E}">
        <p14:creationId xmlns:p14="http://schemas.microsoft.com/office/powerpoint/2010/main" val="428384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a:xfrm>
            <a:off x="395536" y="1268760"/>
            <a:ext cx="8496944" cy="4536504"/>
          </a:xfrm>
        </p:spPr>
        <p:txBody>
          <a:bodyPr>
            <a:normAutofit/>
          </a:bodyPr>
          <a:lstStyle/>
          <a:p>
            <a:pPr marL="0" indent="0" algn="just">
              <a:lnSpc>
                <a:spcPct val="150000"/>
              </a:lnSpc>
              <a:spcBef>
                <a:spcPts val="0"/>
              </a:spcBef>
              <a:buNone/>
            </a:pPr>
            <a:r>
              <a:rPr lang="el-GR" sz="2200" b="1" dirty="0">
                <a:latin typeface="Arial" panose="020B0604020202020204" pitchFamily="34" charset="0"/>
                <a:cs typeface="Arial" panose="020B0604020202020204" pitchFamily="34" charset="0"/>
              </a:rPr>
              <a:t>ΤΟ ΕΞΩΠΥΡΑΜΙΔΙΚΟ ΣΥΣΤΗΜΑ.</a:t>
            </a:r>
          </a:p>
          <a:p>
            <a:pPr algn="just">
              <a:lnSpc>
                <a:spcPct val="150000"/>
              </a:lnSpc>
              <a:spcBef>
                <a:spcPts val="0"/>
              </a:spcBef>
              <a:buFont typeface="Wingdings" panose="05000000000000000000" pitchFamily="2" charset="2"/>
              <a:buChar char="Ø"/>
            </a:pPr>
            <a:r>
              <a:rPr lang="el-GR" sz="1800" dirty="0">
                <a:latin typeface="Arial" panose="020B0604020202020204" pitchFamily="34" charset="0"/>
                <a:cs typeface="Arial" panose="020B0604020202020204" pitchFamily="34" charset="0"/>
              </a:rPr>
              <a:t>Το </a:t>
            </a:r>
            <a:r>
              <a:rPr lang="el-GR" sz="1800" b="1" dirty="0" err="1">
                <a:latin typeface="Arial" panose="020B0604020202020204" pitchFamily="34" charset="0"/>
                <a:cs typeface="Arial" panose="020B0604020202020204" pitchFamily="34" charset="0"/>
              </a:rPr>
              <a:t>εξωπυραμιδικό</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σύστημα</a:t>
            </a:r>
            <a:r>
              <a:rPr lang="el-GR" sz="1800" dirty="0">
                <a:latin typeface="Arial" panose="020B0604020202020204" pitchFamily="34" charset="0"/>
                <a:cs typeface="Arial" panose="020B0604020202020204" pitchFamily="34" charset="0"/>
              </a:rPr>
              <a:t> είναι ένα σύνθετο ανατομικό και λειτουργικό σύστημα που βρίσκει εκδήλωση όχι μόνο στην </a:t>
            </a:r>
            <a:r>
              <a:rPr lang="el-GR" sz="1800" b="1" dirty="0">
                <a:latin typeface="Arial" panose="020B0604020202020204" pitchFamily="34" charset="0"/>
                <a:cs typeface="Arial" panose="020B0604020202020204" pitchFamily="34" charset="0"/>
              </a:rPr>
              <a:t>πρόκληση</a:t>
            </a:r>
            <a:r>
              <a:rPr lang="el-GR" sz="1800" dirty="0">
                <a:latin typeface="Arial" panose="020B0604020202020204" pitchFamily="34" charset="0"/>
                <a:cs typeface="Arial" panose="020B0604020202020204" pitchFamily="34" charset="0"/>
              </a:rPr>
              <a:t> αλλά και στην </a:t>
            </a:r>
            <a:r>
              <a:rPr lang="el-GR" sz="1800" b="1" dirty="0">
                <a:latin typeface="Arial" panose="020B0604020202020204" pitchFamily="34" charset="0"/>
                <a:cs typeface="Arial" panose="020B0604020202020204" pitchFamily="34" charset="0"/>
              </a:rPr>
              <a:t>ρύθμιση</a:t>
            </a:r>
            <a:r>
              <a:rPr lang="el-GR" sz="1800" dirty="0">
                <a:latin typeface="Arial" panose="020B0604020202020204" pitchFamily="34" charset="0"/>
                <a:cs typeface="Arial" panose="020B0604020202020204" pitchFamily="34" charset="0"/>
              </a:rPr>
              <a:t> των </a:t>
            </a:r>
            <a:r>
              <a:rPr lang="el-GR" sz="1800" b="1" dirty="0">
                <a:latin typeface="Arial" panose="020B0604020202020204" pitchFamily="34" charset="0"/>
                <a:cs typeface="Arial" panose="020B0604020202020204" pitchFamily="34" charset="0"/>
              </a:rPr>
              <a:t>κινήσεων</a:t>
            </a:r>
            <a:r>
              <a:rPr lang="el-GR" sz="1800" dirty="0">
                <a:latin typeface="Arial" panose="020B0604020202020204" pitchFamily="34" charset="0"/>
                <a:cs typeface="Arial" panose="020B0604020202020204" pitchFamily="34" charset="0"/>
              </a:rPr>
              <a:t> και του </a:t>
            </a:r>
            <a:r>
              <a:rPr lang="el-GR" sz="1800" b="1" dirty="0">
                <a:latin typeface="Arial" panose="020B0604020202020204" pitchFamily="34" charset="0"/>
                <a:cs typeface="Arial" panose="020B0604020202020204" pitchFamily="34" charset="0"/>
              </a:rPr>
              <a:t>μυϊκού τόνου</a:t>
            </a:r>
            <a:r>
              <a:rPr lang="el-GR" sz="1800" dirty="0">
                <a:latin typeface="Arial" panose="020B0604020202020204" pitchFamily="34" charset="0"/>
                <a:cs typeface="Arial" panose="020B0604020202020204" pitchFamily="34" charset="0"/>
              </a:rPr>
              <a:t>.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Ø"/>
            </a:pPr>
            <a:r>
              <a:rPr lang="el-GR" sz="1800" dirty="0" smtClean="0">
                <a:latin typeface="Arial" panose="020B0604020202020204" pitchFamily="34" charset="0"/>
                <a:cs typeface="Arial" panose="020B0604020202020204" pitchFamily="34" charset="0"/>
              </a:rPr>
              <a:t>Το </a:t>
            </a:r>
            <a:r>
              <a:rPr lang="el-GR" sz="1800" dirty="0">
                <a:latin typeface="Arial" panose="020B0604020202020204" pitchFamily="34" charset="0"/>
                <a:cs typeface="Arial" panose="020B0604020202020204" pitchFamily="34" charset="0"/>
              </a:rPr>
              <a:t>σύστημα αυτό επεκτείνεται   από τον </a:t>
            </a:r>
            <a:r>
              <a:rPr lang="el-GR" sz="1800" b="1" dirty="0">
                <a:latin typeface="Arial" panose="020B0604020202020204" pitchFamily="34" charset="0"/>
                <a:cs typeface="Arial" panose="020B0604020202020204" pitchFamily="34" charset="0"/>
              </a:rPr>
              <a:t>εγκέφαλο έως τον νωτιαίο μυελό</a:t>
            </a:r>
            <a:r>
              <a:rPr lang="el-GR" sz="1800" dirty="0">
                <a:latin typeface="Arial" panose="020B0604020202020204" pitchFamily="34" charset="0"/>
                <a:cs typeface="Arial" panose="020B0604020202020204" pitchFamily="34" charset="0"/>
              </a:rPr>
              <a:t>.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Ø"/>
            </a:pPr>
            <a:r>
              <a:rPr lang="el-GR" sz="1800" dirty="0" smtClean="0">
                <a:latin typeface="Arial" panose="020B0604020202020204" pitchFamily="34" charset="0"/>
                <a:cs typeface="Arial" panose="020B0604020202020204" pitchFamily="34" charset="0"/>
              </a:rPr>
              <a:t>Περιλαμβάνει </a:t>
            </a:r>
            <a:r>
              <a:rPr lang="el-GR" sz="1800" dirty="0">
                <a:latin typeface="Arial" panose="020B0604020202020204" pitchFamily="34" charset="0"/>
                <a:cs typeface="Arial" panose="020B0604020202020204" pitchFamily="34" charset="0"/>
              </a:rPr>
              <a:t>πολλούς ανατομικούς σχηματισμούς όπως τα </a:t>
            </a:r>
            <a:r>
              <a:rPr lang="el-GR" sz="1800" b="1" dirty="0">
                <a:latin typeface="Arial" panose="020B0604020202020204" pitchFamily="34" charset="0"/>
                <a:cs typeface="Arial" panose="020B0604020202020204" pitchFamily="34" charset="0"/>
              </a:rPr>
              <a:t>βασικά γάγγλια </a:t>
            </a:r>
            <a:r>
              <a:rPr lang="el-GR" sz="1800" dirty="0">
                <a:latin typeface="Arial" panose="020B0604020202020204" pitchFamily="34" charset="0"/>
                <a:cs typeface="Arial" panose="020B0604020202020204" pitchFamily="34" charset="0"/>
              </a:rPr>
              <a:t>, τον </a:t>
            </a:r>
            <a:r>
              <a:rPr lang="el-GR" sz="1800" b="1" dirty="0">
                <a:latin typeface="Arial" panose="020B0604020202020204" pitchFamily="34" charset="0"/>
                <a:cs typeface="Arial" panose="020B0604020202020204" pitchFamily="34" charset="0"/>
              </a:rPr>
              <a:t>ερυθρό πυρήνα </a:t>
            </a:r>
            <a:r>
              <a:rPr lang="el-GR" sz="1800" dirty="0">
                <a:latin typeface="Arial" panose="020B0604020202020204" pitchFamily="34" charset="0"/>
                <a:cs typeface="Arial" panose="020B0604020202020204" pitchFamily="34" charset="0"/>
              </a:rPr>
              <a:t>, </a:t>
            </a:r>
            <a:r>
              <a:rPr lang="el-GR" sz="1800" b="1" dirty="0">
                <a:latin typeface="Arial" panose="020B0604020202020204" pitchFamily="34" charset="0"/>
                <a:cs typeface="Arial" panose="020B0604020202020204" pitchFamily="34" charset="0"/>
              </a:rPr>
              <a:t>πυρήνες</a:t>
            </a:r>
            <a:r>
              <a:rPr lang="el-GR" sz="1800" dirty="0">
                <a:latin typeface="Arial" panose="020B0604020202020204" pitchFamily="34" charset="0"/>
                <a:cs typeface="Arial" panose="020B0604020202020204" pitchFamily="34" charset="0"/>
              </a:rPr>
              <a:t> του </a:t>
            </a:r>
            <a:r>
              <a:rPr lang="el-GR" sz="1800" b="1" dirty="0">
                <a:latin typeface="Arial" panose="020B0604020202020204" pitchFamily="34" charset="0"/>
                <a:cs typeface="Arial" panose="020B0604020202020204" pitchFamily="34" charset="0"/>
              </a:rPr>
              <a:t>θαλάμου</a:t>
            </a:r>
            <a:r>
              <a:rPr lang="el-GR" sz="1800" dirty="0">
                <a:latin typeface="Arial" panose="020B0604020202020204" pitchFamily="34" charset="0"/>
                <a:cs typeface="Arial" panose="020B0604020202020204" pitchFamily="34" charset="0"/>
              </a:rPr>
              <a:t> και άλλους ανατομικούς σχηματισμούς. </a:t>
            </a:r>
            <a:endParaRPr lang="el-GR" sz="1800" dirty="0" smtClean="0">
              <a:latin typeface="Arial" panose="020B0604020202020204" pitchFamily="34" charset="0"/>
              <a:cs typeface="Arial" panose="020B0604020202020204" pitchFamily="34" charset="0"/>
            </a:endParaRPr>
          </a:p>
          <a:p>
            <a:pPr algn="just">
              <a:lnSpc>
                <a:spcPct val="150000"/>
              </a:lnSpc>
              <a:spcBef>
                <a:spcPts val="0"/>
              </a:spcBef>
              <a:buFont typeface="Wingdings" panose="05000000000000000000" pitchFamily="2" charset="2"/>
              <a:buChar char="Ø"/>
            </a:pP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5523489"/>
      </p:ext>
    </p:extLst>
  </p:cSld>
  <p:clrMapOvr>
    <a:masterClrMapping/>
  </p:clrMapOvr>
</p:sld>
</file>

<file path=ppt/theme/theme1.xml><?xml version="1.0" encoding="utf-8"?>
<a:theme xmlns:a="http://schemas.openxmlformats.org/drawingml/2006/main" name="Πνοή">
  <a:themeElements>
    <a:clrScheme name="Πνοή">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Πνοή">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νοή">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137</TotalTime>
  <Words>1186</Words>
  <Application>Microsoft Office PowerPoint</Application>
  <PresentationFormat>Προβολή στην οθόνη (4:3)</PresentationFormat>
  <Paragraphs>71</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Πνοή</vt:lpstr>
      <vt:lpstr>Ειδικότητα : Βοηθός Φυσικοθεραπείας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26</cp:revision>
  <dcterms:created xsi:type="dcterms:W3CDTF">2025-02-25T20:06:56Z</dcterms:created>
  <dcterms:modified xsi:type="dcterms:W3CDTF">2025-03-08T19:40:24Z</dcterms:modified>
</cp:coreProperties>
</file>