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3" r:id="rId2"/>
    <p:sldId id="257" r:id="rId3"/>
    <p:sldId id="274" r:id="rId4"/>
    <p:sldId id="275" r:id="rId5"/>
    <p:sldId id="276" r:id="rId6"/>
    <p:sldId id="277" r:id="rId7"/>
    <p:sldId id="263" r:id="rId8"/>
    <p:sldId id="264" r:id="rId9"/>
    <p:sldId id="258" r:id="rId10"/>
    <p:sldId id="278" r:id="rId11"/>
    <p:sldId id="279" r:id="rId12"/>
    <p:sldId id="265" r:id="rId13"/>
    <p:sldId id="280" r:id="rId14"/>
    <p:sldId id="266" r:id="rId15"/>
    <p:sldId id="281" r:id="rId16"/>
    <p:sldId id="282" r:id="rId17"/>
    <p:sldId id="283" r:id="rId18"/>
    <p:sldId id="267" r:id="rId19"/>
    <p:sldId id="284" r:id="rId20"/>
    <p:sldId id="268" r:id="rId21"/>
    <p:sldId id="270" r:id="rId22"/>
    <p:sldId id="285" r:id="rId23"/>
    <p:sldId id="269" r:id="rId24"/>
    <p:sldId id="286" r:id="rId25"/>
    <p:sldId id="271" r:id="rId26"/>
    <p:sldId id="288" r:id="rId27"/>
    <p:sldId id="287" r:id="rId28"/>
    <p:sldId id="272" r:id="rId29"/>
    <p:sldId id="289" r:id="rId3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428"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E256D68D-AD1F-4D04-9070-7D5F9D1784A1}" type="datetimeFigureOut">
              <a:rPr lang="el-GR" smtClean="0"/>
              <a:t>22/2/2025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8530C73-51EC-4658-95B9-F1B460CF747F}" type="slidenum">
              <a:rPr lang="el-GR" smtClean="0"/>
              <a:t>‹#›</a:t>
            </a:fld>
            <a:endParaRPr lang="el-GR"/>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l-GR" smtClean="0"/>
              <a:t>Στυλ κύριου τίτλου</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E256D68D-AD1F-4D04-9070-7D5F9D1784A1}" type="datetimeFigureOut">
              <a:rPr lang="el-GR" smtClean="0"/>
              <a:t>22/2/2025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8530C73-51EC-4658-95B9-F1B460CF747F}" type="slidenum">
              <a:rPr lang="el-GR" smtClean="0"/>
              <a:t>‹#›</a:t>
            </a:fld>
            <a:endParaRPr lang="el-G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l-GR" smtClean="0"/>
              <a:t>Στυλ κύριου τίτλου</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E256D68D-AD1F-4D04-9070-7D5F9D1784A1}" type="datetimeFigureOut">
              <a:rPr lang="el-GR" smtClean="0"/>
              <a:t>22/2/2025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8530C73-51EC-4658-95B9-F1B460CF747F}" type="slidenum">
              <a:rPr lang="el-GR" smtClean="0"/>
              <a:t>‹#›</a:t>
            </a:fld>
            <a:endParaRPr lang="el-G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256D68D-AD1F-4D04-9070-7D5F9D1784A1}" type="datetimeFigureOut">
              <a:rPr lang="el-GR" smtClean="0"/>
              <a:t>22/2/2025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8530C73-51EC-4658-95B9-F1B460CF747F}" type="slidenum">
              <a:rPr lang="el-GR" smtClean="0"/>
              <a:t>‹#›</a:t>
            </a:fld>
            <a:endParaRPr lang="el-GR"/>
          </a:p>
        </p:txBody>
      </p:sp>
      <p:sp>
        <p:nvSpPr>
          <p:cNvPr id="8" name="Title 7"/>
          <p:cNvSpPr>
            <a:spLocks noGrp="1"/>
          </p:cNvSpPr>
          <p:nvPr>
            <p:ph type="title"/>
          </p:nvPr>
        </p:nvSpPr>
        <p:spPr/>
        <p:txBody>
          <a:bodyPr/>
          <a:lstStyle/>
          <a:p>
            <a:r>
              <a:rPr lang="el-GR" smtClean="0"/>
              <a:t>Στυλ κύριου τίτλου</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l-GR" smtClean="0"/>
              <a:t>Στυλ κύριου τίτλου</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E256D68D-AD1F-4D04-9070-7D5F9D1784A1}" type="datetimeFigureOut">
              <a:rPr lang="el-GR" smtClean="0"/>
              <a:t>22/2/2025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8530C73-51EC-4658-95B9-F1B460CF747F}" type="slidenum">
              <a:rPr lang="el-GR" smtClean="0"/>
              <a:t>‹#›</a:t>
            </a:fld>
            <a:endParaRPr lang="el-G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E256D68D-AD1F-4D04-9070-7D5F9D1784A1}" type="datetimeFigureOut">
              <a:rPr lang="el-GR" smtClean="0"/>
              <a:t>22/2/2025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8530C73-51EC-4658-95B9-F1B460CF747F}" type="slidenum">
              <a:rPr lang="el-GR" smtClean="0"/>
              <a:t>‹#›</a:t>
            </a:fld>
            <a:endParaRPr lang="el-GR"/>
          </a:p>
        </p:txBody>
      </p:sp>
      <p:sp>
        <p:nvSpPr>
          <p:cNvPr id="8" name="Title 7"/>
          <p:cNvSpPr>
            <a:spLocks noGrp="1"/>
          </p:cNvSpPr>
          <p:nvPr>
            <p:ph type="title"/>
          </p:nvPr>
        </p:nvSpPr>
        <p:spPr/>
        <p:txBody>
          <a:bodyPr/>
          <a:lstStyle/>
          <a:p>
            <a:r>
              <a:rPr lang="el-GR" smtClean="0"/>
              <a:t>Στυλ κύριου τίτλου</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l-GR" smtClean="0"/>
              <a:t>Στυλ υποδείγματος κειμένου</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E256D68D-AD1F-4D04-9070-7D5F9D1784A1}" type="datetimeFigureOut">
              <a:rPr lang="el-GR" smtClean="0"/>
              <a:t>22/2/2025</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48530C73-51EC-4658-95B9-F1B460CF747F}" type="slidenum">
              <a:rPr lang="el-GR" smtClean="0"/>
              <a:t>‹#›</a:t>
            </a:fld>
            <a:endParaRPr lang="el-GR"/>
          </a:p>
        </p:txBody>
      </p:sp>
      <p:sp>
        <p:nvSpPr>
          <p:cNvPr id="10" name="Title 9"/>
          <p:cNvSpPr>
            <a:spLocks noGrp="1"/>
          </p:cNvSpPr>
          <p:nvPr>
            <p:ph type="title"/>
          </p:nvPr>
        </p:nvSpPr>
        <p:spPr/>
        <p:txBody>
          <a:bodyPr/>
          <a:lstStyle/>
          <a:p>
            <a:r>
              <a:rPr lang="el-GR" smtClean="0"/>
              <a:t>Στυλ κύριου τίτλου</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E256D68D-AD1F-4D04-9070-7D5F9D1784A1}" type="datetimeFigureOut">
              <a:rPr lang="el-GR" smtClean="0"/>
              <a:t>22/2/2025</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48530C73-51EC-4658-95B9-F1B460CF747F}" type="slidenum">
              <a:rPr lang="el-GR" smtClean="0"/>
              <a:t>‹#›</a:t>
            </a:fld>
            <a:endParaRPr lang="el-G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56D68D-AD1F-4D04-9070-7D5F9D1784A1}" type="datetimeFigureOut">
              <a:rPr lang="el-GR" smtClean="0"/>
              <a:t>22/2/2025</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48530C73-51EC-4658-95B9-F1B460CF747F}" type="slidenum">
              <a:rPr lang="el-GR" smtClean="0"/>
              <a:t>‹#›</a:t>
            </a:fld>
            <a:endParaRPr lang="el-G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l-GR" smtClean="0"/>
              <a:t>Στυλ κύριου τίτλου</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E256D68D-AD1F-4D04-9070-7D5F9D1784A1}" type="datetimeFigureOut">
              <a:rPr lang="el-GR" smtClean="0"/>
              <a:t>22/2/2025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8530C73-51EC-4658-95B9-F1B460CF747F}" type="slidenum">
              <a:rPr lang="el-GR" smtClean="0"/>
              <a:t>‹#›</a:t>
            </a:fld>
            <a:endParaRPr lang="el-G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E256D68D-AD1F-4D04-9070-7D5F9D1784A1}" type="datetimeFigureOut">
              <a:rPr lang="el-GR" smtClean="0"/>
              <a:t>22/2/2025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8530C73-51EC-4658-95B9-F1B460CF747F}" type="slidenum">
              <a:rPr lang="el-GR" smtClean="0"/>
              <a:t>‹#›</a:t>
            </a:fld>
            <a:endParaRPr lang="el-GR"/>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l-GR" smtClean="0"/>
              <a:t>Στυλ κύριου τίτλου</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l-GR" smtClean="0"/>
              <a:t>Στυλ κύριου τίτλου</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E256D68D-AD1F-4D04-9070-7D5F9D1784A1}" type="datetimeFigureOut">
              <a:rPr lang="el-GR" smtClean="0"/>
              <a:t>22/2/2025</a:t>
            </a:fld>
            <a:endParaRPr lang="el-GR"/>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l-GR"/>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48530C73-51EC-4658-95B9-F1B460CF747F}"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Υπότιτλος 2"/>
          <p:cNvSpPr>
            <a:spLocks noGrp="1"/>
          </p:cNvSpPr>
          <p:nvPr>
            <p:ph type="subTitle" idx="1"/>
          </p:nvPr>
        </p:nvSpPr>
        <p:spPr>
          <a:xfrm>
            <a:off x="0" y="2420888"/>
            <a:ext cx="8715324" cy="4680520"/>
          </a:xfrm>
        </p:spPr>
        <p:txBody>
          <a:bodyPr>
            <a:normAutofit/>
          </a:bodyPr>
          <a:lstStyle/>
          <a:p>
            <a:pPr algn="ctr"/>
            <a:r>
              <a:rPr lang="el-GR" sz="2600" dirty="0">
                <a:ln w="0"/>
                <a:solidFill>
                  <a:schemeClr val="tx1"/>
                </a:solidFill>
                <a:effectLst>
                  <a:outerShdw blurRad="38100" dist="19050" dir="2700000" algn="tl" rotWithShape="0">
                    <a:schemeClr val="dk1">
                      <a:alpha val="40000"/>
                    </a:schemeClr>
                  </a:outerShdw>
                </a:effectLst>
                <a:latin typeface="Comic Sans MS" pitchFamily="66" charset="0"/>
              </a:rPr>
              <a:t>ΒΑΣΙΚΕΣ ΑΡΧΕΣ ΦΥΣΙΚΟΘΕΡΑΠΕΙΑΣ ΣΕ ΠΑΙΔΙΑ ΚΑΙ ΕΦΗΒΟΥΣ</a:t>
            </a:r>
          </a:p>
          <a:p>
            <a:endParaRPr lang="el-GR" sz="2600" dirty="0">
              <a:ln w="0"/>
              <a:solidFill>
                <a:schemeClr val="tx1"/>
              </a:solidFill>
              <a:effectLst>
                <a:outerShdw blurRad="38100" dist="19050" dir="2700000" algn="tl" rotWithShape="0">
                  <a:schemeClr val="dk1">
                    <a:alpha val="40000"/>
                  </a:schemeClr>
                </a:outerShdw>
              </a:effectLst>
              <a:latin typeface="Comic Sans MS" pitchFamily="66" charset="0"/>
            </a:endParaRPr>
          </a:p>
          <a:p>
            <a:pPr algn="ctr"/>
            <a:r>
              <a:rPr lang="el-GR" sz="2600" dirty="0">
                <a:ln w="0"/>
                <a:solidFill>
                  <a:schemeClr val="tx1"/>
                </a:solidFill>
                <a:effectLst>
                  <a:outerShdw blurRad="38100" dist="19050" dir="2700000" algn="tl" rotWithShape="0">
                    <a:schemeClr val="dk1">
                      <a:alpha val="40000"/>
                    </a:schemeClr>
                  </a:outerShdw>
                </a:effectLst>
                <a:latin typeface="Comic Sans MS" pitchFamily="66" charset="0"/>
              </a:rPr>
              <a:t>Μάθημα</a:t>
            </a:r>
            <a:r>
              <a:rPr lang="el-GR" sz="2600" dirty="0" smtClean="0">
                <a:ln w="0"/>
                <a:solidFill>
                  <a:schemeClr val="tx1"/>
                </a:solidFill>
                <a:effectLst>
                  <a:outerShdw blurRad="38100" dist="19050" dir="2700000" algn="tl" rotWithShape="0">
                    <a:schemeClr val="dk1">
                      <a:alpha val="40000"/>
                    </a:schemeClr>
                  </a:outerShdw>
                </a:effectLst>
                <a:latin typeface="Comic Sans MS" pitchFamily="66" charset="0"/>
              </a:rPr>
              <a:t>: ‘Φυσιολογική Ανάπτυξη του παιδιού’</a:t>
            </a:r>
          </a:p>
          <a:p>
            <a:pPr algn="l"/>
            <a:endParaRPr lang="el-GR" dirty="0" smtClean="0">
              <a:ln w="0"/>
              <a:solidFill>
                <a:schemeClr val="tx1"/>
              </a:solidFill>
              <a:effectLst>
                <a:outerShdw blurRad="38100" dist="19050" dir="2700000" algn="tl" rotWithShape="0">
                  <a:schemeClr val="dk1">
                    <a:alpha val="40000"/>
                  </a:schemeClr>
                </a:outerShdw>
              </a:effectLst>
              <a:latin typeface="Comic Sans MS" pitchFamily="66" charset="0"/>
            </a:endParaRPr>
          </a:p>
          <a:p>
            <a:pPr algn="l"/>
            <a:r>
              <a:rPr lang="el-GR" sz="1600" dirty="0" smtClean="0">
                <a:ln w="0"/>
                <a:solidFill>
                  <a:schemeClr val="tx1"/>
                </a:solidFill>
                <a:effectLst>
                  <a:outerShdw blurRad="38100" dist="19050" dir="2700000" algn="tl" rotWithShape="0">
                    <a:schemeClr val="dk1">
                      <a:alpha val="40000"/>
                    </a:schemeClr>
                  </a:outerShdw>
                </a:effectLst>
                <a:latin typeface="Comic Sans MS" pitchFamily="66" charset="0"/>
              </a:rPr>
              <a:t>  </a:t>
            </a:r>
          </a:p>
          <a:p>
            <a:pPr algn="l"/>
            <a:endParaRPr lang="el-GR" sz="1600" dirty="0">
              <a:ln w="0"/>
              <a:solidFill>
                <a:schemeClr val="tx1"/>
              </a:solidFill>
              <a:effectLst>
                <a:outerShdw blurRad="38100" dist="19050" dir="2700000" algn="tl" rotWithShape="0">
                  <a:schemeClr val="dk1">
                    <a:alpha val="40000"/>
                  </a:schemeClr>
                </a:outerShdw>
              </a:effectLst>
              <a:latin typeface="Comic Sans MS" pitchFamily="66" charset="0"/>
            </a:endParaRPr>
          </a:p>
          <a:p>
            <a:pPr algn="l"/>
            <a:endParaRPr lang="el-GR" sz="1600" dirty="0" smtClean="0">
              <a:ln w="0"/>
              <a:solidFill>
                <a:schemeClr val="tx1"/>
              </a:solidFill>
              <a:effectLst>
                <a:outerShdw blurRad="38100" dist="19050" dir="2700000" algn="tl" rotWithShape="0">
                  <a:schemeClr val="dk1">
                    <a:alpha val="40000"/>
                  </a:schemeClr>
                </a:outerShdw>
              </a:effectLst>
              <a:latin typeface="Comic Sans MS" pitchFamily="66" charset="0"/>
            </a:endParaRPr>
          </a:p>
          <a:p>
            <a:pPr algn="l"/>
            <a:endParaRPr lang="el-GR" sz="1600" dirty="0">
              <a:ln w="0"/>
              <a:solidFill>
                <a:schemeClr val="tx1"/>
              </a:solidFill>
              <a:effectLst>
                <a:outerShdw blurRad="38100" dist="19050" dir="2700000" algn="tl" rotWithShape="0">
                  <a:schemeClr val="dk1">
                    <a:alpha val="40000"/>
                  </a:schemeClr>
                </a:outerShdw>
              </a:effectLst>
              <a:latin typeface="Comic Sans MS" pitchFamily="66" charset="0"/>
            </a:endParaRPr>
          </a:p>
          <a:p>
            <a:pPr algn="l"/>
            <a:r>
              <a:rPr lang="el-GR" sz="1600" dirty="0" smtClean="0">
                <a:ln w="0"/>
                <a:solidFill>
                  <a:schemeClr val="tx1"/>
                </a:solidFill>
                <a:effectLst>
                  <a:outerShdw blurRad="38100" dist="19050" dir="2700000" algn="tl" rotWithShape="0">
                    <a:schemeClr val="dk1">
                      <a:alpha val="40000"/>
                    </a:schemeClr>
                  </a:outerShdw>
                </a:effectLst>
                <a:latin typeface="Comic Sans MS" pitchFamily="66" charset="0"/>
              </a:rPr>
              <a:t>  Εκπαιδεύτρια</a:t>
            </a:r>
            <a:r>
              <a:rPr lang="el-GR" sz="1600" dirty="0">
                <a:ln w="0"/>
                <a:solidFill>
                  <a:schemeClr val="tx1"/>
                </a:solidFill>
                <a:effectLst>
                  <a:outerShdw blurRad="38100" dist="19050" dir="2700000" algn="tl" rotWithShape="0">
                    <a:schemeClr val="dk1">
                      <a:alpha val="40000"/>
                    </a:schemeClr>
                  </a:outerShdw>
                </a:effectLst>
                <a:latin typeface="Comic Sans MS" pitchFamily="66" charset="0"/>
              </a:rPr>
              <a:t>: Μαλτέζου Ελένη </a:t>
            </a:r>
            <a:r>
              <a:rPr lang="en-US" sz="1600" dirty="0">
                <a:ln w="0"/>
                <a:solidFill>
                  <a:schemeClr val="tx1"/>
                </a:solidFill>
                <a:effectLst>
                  <a:outerShdw blurRad="38100" dist="19050" dir="2700000" algn="tl" rotWithShape="0">
                    <a:schemeClr val="dk1">
                      <a:alpha val="40000"/>
                    </a:schemeClr>
                  </a:outerShdw>
                </a:effectLst>
                <a:latin typeface="Comic Sans MS" pitchFamily="66" charset="0"/>
              </a:rPr>
              <a:t>MSc., Cert. </a:t>
            </a:r>
            <a:r>
              <a:rPr lang="en-US" sz="1600" dirty="0" err="1">
                <a:ln w="0"/>
                <a:solidFill>
                  <a:schemeClr val="tx1"/>
                </a:solidFill>
                <a:effectLst>
                  <a:outerShdw blurRad="38100" dist="19050" dir="2700000" algn="tl" rotWithShape="0">
                    <a:schemeClr val="dk1">
                      <a:alpha val="40000"/>
                    </a:schemeClr>
                  </a:outerShdw>
                </a:effectLst>
                <a:latin typeface="Comic Sans MS" pitchFamily="66" charset="0"/>
              </a:rPr>
              <a:t>Mdt</a:t>
            </a:r>
            <a:r>
              <a:rPr lang="en-US" sz="1600" dirty="0">
                <a:ln w="0"/>
                <a:solidFill>
                  <a:schemeClr val="tx1"/>
                </a:solidFill>
                <a:effectLst>
                  <a:outerShdw blurRad="38100" dist="19050" dir="2700000" algn="tl" rotWithShape="0">
                    <a:schemeClr val="dk1">
                      <a:alpha val="40000"/>
                    </a:schemeClr>
                  </a:outerShdw>
                </a:effectLst>
                <a:latin typeface="Comic Sans MS" pitchFamily="66" charset="0"/>
              </a:rPr>
              <a:t> </a:t>
            </a:r>
            <a:endParaRPr lang="el-GR" sz="1600" dirty="0">
              <a:ln w="0"/>
              <a:solidFill>
                <a:schemeClr val="tx1"/>
              </a:solidFill>
              <a:effectLst>
                <a:outerShdw blurRad="38100" dist="19050" dir="2700000" algn="tl" rotWithShape="0">
                  <a:schemeClr val="dk1">
                    <a:alpha val="40000"/>
                  </a:schemeClr>
                </a:outerShdw>
              </a:effectLst>
              <a:latin typeface="Comic Sans MS" pitchFamily="66" charset="0"/>
            </a:endParaRPr>
          </a:p>
          <a:p>
            <a:pPr algn="l"/>
            <a:endParaRPr lang="el-GR" dirty="0">
              <a:ln w="0"/>
              <a:solidFill>
                <a:schemeClr val="tx1"/>
              </a:solidFill>
              <a:effectLst>
                <a:outerShdw blurRad="38100" dist="19050" dir="2700000" algn="tl" rotWithShape="0">
                  <a:schemeClr val="dk1">
                    <a:alpha val="40000"/>
                  </a:schemeClr>
                </a:outerShdw>
              </a:effectLst>
              <a:latin typeface="Comic Sans MS" pitchFamily="66" charset="0"/>
            </a:endParaRPr>
          </a:p>
          <a:p>
            <a:endParaRPr lang="el-GR" dirty="0">
              <a:ln w="0"/>
              <a:solidFill>
                <a:schemeClr val="tx1"/>
              </a:solidFill>
              <a:effectLst>
                <a:outerShdw blurRad="38100" dist="19050" dir="2700000" algn="tl" rotWithShape="0">
                  <a:schemeClr val="dk1">
                    <a:alpha val="40000"/>
                  </a:schemeClr>
                </a:outerShdw>
              </a:effectLst>
              <a:latin typeface="Comic Sans MS" pitchFamily="66" charset="0"/>
            </a:endParaRPr>
          </a:p>
        </p:txBody>
      </p:sp>
      <p:sp>
        <p:nvSpPr>
          <p:cNvPr id="4" name="Τίτλος 1"/>
          <p:cNvSpPr>
            <a:spLocks noGrp="1"/>
          </p:cNvSpPr>
          <p:nvPr>
            <p:ph type="ctrTitle"/>
          </p:nvPr>
        </p:nvSpPr>
        <p:spPr>
          <a:xfrm>
            <a:off x="-108520" y="116632"/>
            <a:ext cx="8352928" cy="1470025"/>
          </a:xfrm>
        </p:spPr>
        <p:txBody>
          <a:bodyPr>
            <a:noAutofit/>
          </a:bodyPr>
          <a:lstStyle/>
          <a:p>
            <a:pPr marL="182880" indent="0" algn="ctr">
              <a:buNone/>
            </a:pPr>
            <a:r>
              <a:rPr lang="el-GR" sz="3600" dirty="0" smtClean="0">
                <a:solidFill>
                  <a:schemeClr val="tx2">
                    <a:lumMod val="10000"/>
                  </a:schemeClr>
                </a:solidFill>
                <a:latin typeface="Comic Sans MS" pitchFamily="66" charset="0"/>
              </a:rPr>
              <a:t>Ειδικότητα </a:t>
            </a:r>
            <a:r>
              <a:rPr lang="el-GR" sz="3600" dirty="0">
                <a:solidFill>
                  <a:schemeClr val="tx2">
                    <a:lumMod val="10000"/>
                  </a:schemeClr>
                </a:solidFill>
                <a:latin typeface="Comic Sans MS" pitchFamily="66" charset="0"/>
              </a:rPr>
              <a:t>: </a:t>
            </a:r>
            <a:r>
              <a:rPr lang="el-GR" sz="3600" dirty="0" smtClean="0">
                <a:solidFill>
                  <a:schemeClr val="tx2">
                    <a:lumMod val="10000"/>
                  </a:schemeClr>
                </a:solidFill>
                <a:latin typeface="Comic Sans MS" pitchFamily="66" charset="0"/>
              </a:rPr>
              <a:t>Βοηθός Φυσικοθεραπείας</a:t>
            </a:r>
            <a:endParaRPr lang="el-GR" sz="3600" dirty="0">
              <a:solidFill>
                <a:schemeClr val="tx2">
                  <a:lumMod val="10000"/>
                </a:schemeClr>
              </a:solidFill>
              <a:latin typeface="Comic Sans MS" pitchFamily="66" charset="0"/>
            </a:endParaRPr>
          </a:p>
        </p:txBody>
      </p:sp>
    </p:spTree>
    <p:extLst>
      <p:ext uri="{BB962C8B-B14F-4D97-AF65-F5344CB8AC3E}">
        <p14:creationId xmlns:p14="http://schemas.microsoft.com/office/powerpoint/2010/main" val="31586417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3"/>
          </p:nvPr>
        </p:nvSpPr>
        <p:spPr>
          <a:xfrm>
            <a:off x="395536" y="1124744"/>
            <a:ext cx="8229600" cy="4525963"/>
          </a:xfrm>
        </p:spPr>
        <p:txBody>
          <a:bodyPr/>
          <a:lstStyle/>
          <a:p>
            <a:pPr marL="0" lvl="0" indent="0" algn="just">
              <a:lnSpc>
                <a:spcPct val="150000"/>
              </a:lnSpc>
              <a:buNone/>
            </a:pPr>
            <a:r>
              <a:rPr lang="el-GR" sz="2000" dirty="0">
                <a:solidFill>
                  <a:prstClr val="black"/>
                </a:solidFill>
                <a:latin typeface="Arial" panose="020B0604020202020204" pitchFamily="34" charset="0"/>
                <a:cs typeface="Arial" panose="020B0604020202020204" pitchFamily="34" charset="0"/>
              </a:rPr>
              <a:t> Η </a:t>
            </a:r>
            <a:r>
              <a:rPr lang="el-GR" sz="2000" b="1" dirty="0">
                <a:solidFill>
                  <a:prstClr val="black"/>
                </a:solidFill>
                <a:latin typeface="Arial" panose="020B0604020202020204" pitchFamily="34" charset="0"/>
                <a:cs typeface="Arial" panose="020B0604020202020204" pitchFamily="34" charset="0"/>
              </a:rPr>
              <a:t>αυξητική διαδικασία </a:t>
            </a:r>
            <a:r>
              <a:rPr lang="el-GR" sz="2000" dirty="0">
                <a:solidFill>
                  <a:prstClr val="black"/>
                </a:solidFill>
                <a:latin typeface="Arial" panose="020B0604020202020204" pitchFamily="34" charset="0"/>
                <a:cs typeface="Arial" panose="020B0604020202020204" pitchFamily="34" charset="0"/>
              </a:rPr>
              <a:t>κάθε ατόμου είναι διαφορετική και περιλαμβάνει μια σειρά από πολύπλοκες και αλληλοσχετιζόμενες μεταβολές που εκτείνονται από το επίπεδο του μορίου μέχρι το επίπεδο της συμπεριφοράς. </a:t>
            </a:r>
          </a:p>
          <a:p>
            <a:pPr marL="0" lvl="0" indent="0" algn="just">
              <a:lnSpc>
                <a:spcPct val="150000"/>
              </a:lnSpc>
              <a:buNone/>
            </a:pPr>
            <a:r>
              <a:rPr lang="el-GR" sz="2000" b="1" dirty="0">
                <a:solidFill>
                  <a:prstClr val="black"/>
                </a:solidFill>
                <a:latin typeface="Arial" panose="020B0604020202020204" pitchFamily="34" charset="0"/>
                <a:cs typeface="Arial" panose="020B0604020202020204" pitchFamily="34" charset="0"/>
              </a:rPr>
              <a:t>Αρχίζει</a:t>
            </a:r>
            <a:r>
              <a:rPr lang="el-GR" sz="2000" dirty="0">
                <a:solidFill>
                  <a:prstClr val="black"/>
                </a:solidFill>
                <a:latin typeface="Arial" panose="020B0604020202020204" pitchFamily="34" charset="0"/>
                <a:cs typeface="Arial" panose="020B0604020202020204" pitchFamily="34" charset="0"/>
              </a:rPr>
              <a:t> από τη στιγμή της </a:t>
            </a:r>
            <a:r>
              <a:rPr lang="el-GR" sz="2000" b="1" dirty="0">
                <a:solidFill>
                  <a:prstClr val="black"/>
                </a:solidFill>
                <a:latin typeface="Arial" panose="020B0604020202020204" pitchFamily="34" charset="0"/>
                <a:cs typeface="Arial" panose="020B0604020202020204" pitchFamily="34" charset="0"/>
              </a:rPr>
              <a:t>σύλληψης</a:t>
            </a:r>
            <a:r>
              <a:rPr lang="el-GR" sz="2000" dirty="0">
                <a:solidFill>
                  <a:prstClr val="black"/>
                </a:solidFill>
                <a:latin typeface="Arial" panose="020B0604020202020204" pitchFamily="34" charset="0"/>
                <a:cs typeface="Arial" panose="020B0604020202020204" pitchFamily="34" charset="0"/>
              </a:rPr>
              <a:t> και </a:t>
            </a:r>
            <a:r>
              <a:rPr lang="el-GR" sz="2000" b="1" dirty="0">
                <a:solidFill>
                  <a:prstClr val="black"/>
                </a:solidFill>
                <a:latin typeface="Arial" panose="020B0604020202020204" pitchFamily="34" charset="0"/>
                <a:cs typeface="Arial" panose="020B0604020202020204" pitchFamily="34" charset="0"/>
              </a:rPr>
              <a:t>επιτυγχάνεται</a:t>
            </a:r>
            <a:r>
              <a:rPr lang="el-GR" sz="2000" dirty="0">
                <a:solidFill>
                  <a:prstClr val="black"/>
                </a:solidFill>
                <a:latin typeface="Arial" panose="020B0604020202020204" pitchFamily="34" charset="0"/>
                <a:cs typeface="Arial" panose="020B0604020202020204" pitchFamily="34" charset="0"/>
              </a:rPr>
              <a:t> είτε δια μέσω της </a:t>
            </a:r>
            <a:r>
              <a:rPr lang="el-GR" sz="2000" b="1" dirty="0">
                <a:solidFill>
                  <a:prstClr val="black"/>
                </a:solidFill>
                <a:latin typeface="Arial" panose="020B0604020202020204" pitchFamily="34" charset="0"/>
                <a:cs typeface="Arial" panose="020B0604020202020204" pitchFamily="34" charset="0"/>
              </a:rPr>
              <a:t>υπερπλασίας</a:t>
            </a:r>
            <a:r>
              <a:rPr lang="el-GR" sz="2000" dirty="0">
                <a:solidFill>
                  <a:prstClr val="black"/>
                </a:solidFill>
                <a:latin typeface="Arial" panose="020B0604020202020204" pitchFamily="34" charset="0"/>
                <a:cs typeface="Arial" panose="020B0604020202020204" pitchFamily="34" charset="0"/>
              </a:rPr>
              <a:t> ( συνεχείς </a:t>
            </a:r>
            <a:r>
              <a:rPr lang="el-GR" sz="2000" dirty="0" err="1">
                <a:solidFill>
                  <a:prstClr val="black"/>
                </a:solidFill>
                <a:latin typeface="Arial" panose="020B0604020202020204" pitchFamily="34" charset="0"/>
                <a:cs typeface="Arial" panose="020B0604020202020204" pitchFamily="34" charset="0"/>
              </a:rPr>
              <a:t>μιτωτικές</a:t>
            </a:r>
            <a:r>
              <a:rPr lang="el-GR" sz="2000" dirty="0">
                <a:solidFill>
                  <a:prstClr val="black"/>
                </a:solidFill>
                <a:latin typeface="Arial" panose="020B0604020202020204" pitchFamily="34" charset="0"/>
                <a:cs typeface="Arial" panose="020B0604020202020204" pitchFamily="34" charset="0"/>
              </a:rPr>
              <a:t> διαιρέσεις και ταχύς πολλαπλασιασμός του αριθμού των κυττάρων ) είτε δια της </a:t>
            </a:r>
            <a:r>
              <a:rPr lang="el-GR" sz="2000" b="1" dirty="0">
                <a:solidFill>
                  <a:prstClr val="black"/>
                </a:solidFill>
                <a:latin typeface="Arial" panose="020B0604020202020204" pitchFamily="34" charset="0"/>
                <a:cs typeface="Arial" panose="020B0604020202020204" pitchFamily="34" charset="0"/>
              </a:rPr>
              <a:t>υπερτροφίας</a:t>
            </a:r>
            <a:r>
              <a:rPr lang="el-GR" sz="2000" dirty="0">
                <a:solidFill>
                  <a:prstClr val="black"/>
                </a:solidFill>
                <a:latin typeface="Arial" panose="020B0604020202020204" pitchFamily="34" charset="0"/>
                <a:cs typeface="Arial" panose="020B0604020202020204" pitchFamily="34" charset="0"/>
              </a:rPr>
              <a:t> ( αύξηση του όγκου των κυττάρων) των κυττάρων και </a:t>
            </a:r>
            <a:r>
              <a:rPr lang="el-GR" sz="2000" b="1" dirty="0">
                <a:solidFill>
                  <a:prstClr val="black"/>
                </a:solidFill>
                <a:latin typeface="Arial" panose="020B0604020202020204" pitchFamily="34" charset="0"/>
                <a:cs typeface="Arial" panose="020B0604020202020204" pitchFamily="34" charset="0"/>
              </a:rPr>
              <a:t>περατώνεται</a:t>
            </a:r>
            <a:r>
              <a:rPr lang="el-GR" sz="2000" dirty="0">
                <a:solidFill>
                  <a:prstClr val="black"/>
                </a:solidFill>
                <a:latin typeface="Arial" panose="020B0604020202020204" pitchFamily="34" charset="0"/>
                <a:cs typeface="Arial" panose="020B0604020202020204" pitchFamily="34" charset="0"/>
              </a:rPr>
              <a:t> με την </a:t>
            </a:r>
            <a:r>
              <a:rPr lang="el-GR" sz="2000" b="1" dirty="0">
                <a:solidFill>
                  <a:prstClr val="black"/>
                </a:solidFill>
                <a:latin typeface="Arial" panose="020B0604020202020204" pitchFamily="34" charset="0"/>
                <a:cs typeface="Arial" panose="020B0604020202020204" pitchFamily="34" charset="0"/>
              </a:rPr>
              <a:t>ολοκλήρωση</a:t>
            </a:r>
            <a:r>
              <a:rPr lang="el-GR" sz="2000" dirty="0">
                <a:solidFill>
                  <a:prstClr val="black"/>
                </a:solidFill>
                <a:latin typeface="Arial" panose="020B0604020202020204" pitchFamily="34" charset="0"/>
                <a:cs typeface="Arial" panose="020B0604020202020204" pitchFamily="34" charset="0"/>
              </a:rPr>
              <a:t> της </a:t>
            </a:r>
            <a:r>
              <a:rPr lang="el-GR" sz="2000" b="1" dirty="0">
                <a:solidFill>
                  <a:prstClr val="black"/>
                </a:solidFill>
                <a:latin typeface="Arial" panose="020B0604020202020204" pitchFamily="34" charset="0"/>
                <a:cs typeface="Arial" panose="020B0604020202020204" pitchFamily="34" charset="0"/>
              </a:rPr>
              <a:t>ήβης</a:t>
            </a:r>
            <a:r>
              <a:rPr lang="el-GR" sz="2000" dirty="0">
                <a:solidFill>
                  <a:prstClr val="black"/>
                </a:solidFill>
                <a:latin typeface="Arial" panose="020B0604020202020204" pitchFamily="34" charset="0"/>
                <a:cs typeface="Arial" panose="020B0604020202020204" pitchFamily="34" charset="0"/>
              </a:rPr>
              <a:t>.</a:t>
            </a:r>
            <a:endParaRPr lang="el-GR" dirty="0"/>
          </a:p>
        </p:txBody>
      </p:sp>
    </p:spTree>
    <p:extLst>
      <p:ext uri="{BB962C8B-B14F-4D97-AF65-F5344CB8AC3E}">
        <p14:creationId xmlns:p14="http://schemas.microsoft.com/office/powerpoint/2010/main" val="14203417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3"/>
          </p:nvPr>
        </p:nvSpPr>
        <p:spPr>
          <a:xfrm>
            <a:off x="323528" y="620688"/>
            <a:ext cx="8363272" cy="5505475"/>
          </a:xfrm>
        </p:spPr>
        <p:txBody>
          <a:bodyPr>
            <a:normAutofit fontScale="77500" lnSpcReduction="20000"/>
          </a:bodyPr>
          <a:lstStyle/>
          <a:p>
            <a:pPr marL="0" indent="0" algn="just">
              <a:lnSpc>
                <a:spcPct val="150000"/>
              </a:lnSpc>
              <a:buNone/>
            </a:pPr>
            <a:r>
              <a:rPr lang="el-GR" dirty="0">
                <a:solidFill>
                  <a:prstClr val="black"/>
                </a:solidFill>
                <a:latin typeface="Arial" panose="020B0604020202020204" pitchFamily="34" charset="0"/>
                <a:cs typeface="Arial" panose="020B0604020202020204" pitchFamily="34" charset="0"/>
              </a:rPr>
              <a:t>Κ</a:t>
            </a:r>
            <a:r>
              <a:rPr lang="el-GR" dirty="0" smtClean="0">
                <a:solidFill>
                  <a:prstClr val="black"/>
                </a:solidFill>
                <a:latin typeface="Arial" panose="020B0604020202020204" pitchFamily="34" charset="0"/>
                <a:cs typeface="Arial" panose="020B0604020202020204" pitchFamily="34" charset="0"/>
              </a:rPr>
              <a:t>ατά </a:t>
            </a:r>
            <a:r>
              <a:rPr lang="el-GR" dirty="0">
                <a:solidFill>
                  <a:prstClr val="black"/>
                </a:solidFill>
                <a:latin typeface="Arial" panose="020B0604020202020204" pitchFamily="34" charset="0"/>
                <a:cs typeface="Arial" panose="020B0604020202020204" pitchFamily="34" charset="0"/>
              </a:rPr>
              <a:t>την εμβρυική περίοδο, οι παράγοντες που μπορεί να παίξουν καθοριστικό ρόλο στην αύξηση και ανάπτυξη του παιδιού </a:t>
            </a:r>
            <a:r>
              <a:rPr lang="el-GR" dirty="0" smtClean="0">
                <a:solidFill>
                  <a:prstClr val="black"/>
                </a:solidFill>
                <a:latin typeface="Arial" panose="020B0604020202020204" pitchFamily="34" charset="0"/>
                <a:cs typeface="Arial" panose="020B0604020202020204" pitchFamily="34" charset="0"/>
              </a:rPr>
              <a:t>είναι οι παρακάτω :</a:t>
            </a:r>
            <a:endParaRPr lang="el-GR" dirty="0">
              <a:solidFill>
                <a:prstClr val="black"/>
              </a:solidFill>
              <a:latin typeface="Arial" panose="020B0604020202020204" pitchFamily="34" charset="0"/>
              <a:cs typeface="Arial" panose="020B0604020202020204" pitchFamily="34" charset="0"/>
            </a:endParaRPr>
          </a:p>
          <a:p>
            <a:pPr marL="0" indent="0" algn="just">
              <a:lnSpc>
                <a:spcPct val="150000"/>
              </a:lnSpc>
              <a:buNone/>
            </a:pPr>
            <a:r>
              <a:rPr lang="el-GR" b="1" dirty="0">
                <a:solidFill>
                  <a:prstClr val="black"/>
                </a:solidFill>
                <a:latin typeface="Arial" panose="020B0604020202020204" pitchFamily="34" charset="0"/>
                <a:cs typeface="Arial" panose="020B0604020202020204" pitchFamily="34" charset="0"/>
              </a:rPr>
              <a:t>ΕΝΔΟΜΗΤΡΙΑ ΑΥΞΗΣΗ- ΑΝΑΠΤΥΞΗ</a:t>
            </a:r>
          </a:p>
          <a:p>
            <a:pPr algn="just">
              <a:lnSpc>
                <a:spcPct val="150000"/>
              </a:lnSpc>
              <a:buFont typeface="Wingdings" panose="05000000000000000000" pitchFamily="2" charset="2"/>
              <a:buChar char="Ø"/>
            </a:pPr>
            <a:r>
              <a:rPr lang="el-GR" dirty="0">
                <a:solidFill>
                  <a:prstClr val="black"/>
                </a:solidFill>
                <a:latin typeface="Arial" panose="020B0604020202020204" pitchFamily="34" charset="0"/>
                <a:cs typeface="Arial" panose="020B0604020202020204" pitchFamily="34" charset="0"/>
              </a:rPr>
              <a:t>Μετά την </a:t>
            </a:r>
            <a:r>
              <a:rPr lang="el-GR" b="1" dirty="0" err="1">
                <a:solidFill>
                  <a:prstClr val="black"/>
                </a:solidFill>
                <a:latin typeface="Arial" panose="020B0604020202020204" pitchFamily="34" charset="0"/>
                <a:cs typeface="Arial" panose="020B0604020202020204" pitchFamily="34" charset="0"/>
              </a:rPr>
              <a:t>ωοθηλακιορρηξία</a:t>
            </a:r>
            <a:r>
              <a:rPr lang="el-GR" dirty="0">
                <a:solidFill>
                  <a:prstClr val="black"/>
                </a:solidFill>
                <a:latin typeface="Arial" panose="020B0604020202020204" pitchFamily="34" charset="0"/>
                <a:cs typeface="Arial" panose="020B0604020202020204" pitchFamily="34" charset="0"/>
              </a:rPr>
              <a:t> το ωάριο αν γονιμοποιηθεί από το σπερματοζωάριο </a:t>
            </a:r>
            <a:r>
              <a:rPr lang="el-GR" b="1" dirty="0">
                <a:solidFill>
                  <a:prstClr val="black"/>
                </a:solidFill>
                <a:latin typeface="Arial" panose="020B0604020202020204" pitchFamily="34" charset="0"/>
                <a:cs typeface="Arial" panose="020B0604020202020204" pitchFamily="34" charset="0"/>
              </a:rPr>
              <a:t>σχηματίζεται</a:t>
            </a:r>
            <a:r>
              <a:rPr lang="el-GR" dirty="0">
                <a:solidFill>
                  <a:prstClr val="black"/>
                </a:solidFill>
                <a:latin typeface="Arial" panose="020B0604020202020204" pitchFamily="34" charset="0"/>
                <a:cs typeface="Arial" panose="020B0604020202020204" pitchFamily="34" charset="0"/>
              </a:rPr>
              <a:t> το </a:t>
            </a:r>
            <a:r>
              <a:rPr lang="el-GR" b="1" dirty="0" err="1">
                <a:solidFill>
                  <a:prstClr val="black"/>
                </a:solidFill>
                <a:latin typeface="Arial" panose="020B0604020202020204" pitchFamily="34" charset="0"/>
                <a:cs typeface="Arial" panose="020B0604020202020204" pitchFamily="34" charset="0"/>
              </a:rPr>
              <a:t>ζυγωτό</a:t>
            </a:r>
            <a:r>
              <a:rPr lang="el-GR" dirty="0">
                <a:solidFill>
                  <a:prstClr val="black"/>
                </a:solidFill>
                <a:latin typeface="Arial" panose="020B0604020202020204" pitchFamily="34" charset="0"/>
                <a:cs typeface="Arial" panose="020B0604020202020204" pitchFamily="34" charset="0"/>
              </a:rPr>
              <a:t> που είναι η απαρχή της καινούριας ζωής</a:t>
            </a:r>
            <a:r>
              <a:rPr lang="el-GR" dirty="0" smtClean="0">
                <a:solidFill>
                  <a:prstClr val="black"/>
                </a:solidFill>
                <a:latin typeface="Arial" panose="020B0604020202020204" pitchFamily="34" charset="0"/>
                <a:cs typeface="Arial" panose="020B0604020202020204" pitchFamily="34" charset="0"/>
              </a:rPr>
              <a:t>.</a:t>
            </a:r>
          </a:p>
          <a:p>
            <a:pPr algn="just">
              <a:lnSpc>
                <a:spcPct val="150000"/>
              </a:lnSpc>
              <a:buFont typeface="Wingdings" panose="05000000000000000000" pitchFamily="2" charset="2"/>
              <a:buChar char="Ø"/>
            </a:pPr>
            <a:r>
              <a:rPr lang="el-GR" dirty="0" smtClean="0">
                <a:solidFill>
                  <a:prstClr val="black"/>
                </a:solidFill>
                <a:latin typeface="Arial" panose="020B0604020202020204" pitchFamily="34" charset="0"/>
                <a:cs typeface="Arial" panose="020B0604020202020204" pitchFamily="34" charset="0"/>
              </a:rPr>
              <a:t> </a:t>
            </a:r>
            <a:r>
              <a:rPr lang="el-GR" dirty="0">
                <a:solidFill>
                  <a:prstClr val="black"/>
                </a:solidFill>
                <a:latin typeface="Arial" panose="020B0604020202020204" pitchFamily="34" charset="0"/>
                <a:cs typeface="Arial" panose="020B0604020202020204" pitchFamily="34" charset="0"/>
              </a:rPr>
              <a:t>Το </a:t>
            </a:r>
            <a:r>
              <a:rPr lang="el-GR" b="1" dirty="0" err="1">
                <a:solidFill>
                  <a:prstClr val="black"/>
                </a:solidFill>
                <a:latin typeface="Arial" panose="020B0604020202020204" pitchFamily="34" charset="0"/>
                <a:cs typeface="Arial" panose="020B0604020202020204" pitchFamily="34" charset="0"/>
              </a:rPr>
              <a:t>ζυγωτό</a:t>
            </a:r>
            <a:r>
              <a:rPr lang="el-GR" dirty="0">
                <a:solidFill>
                  <a:prstClr val="black"/>
                </a:solidFill>
                <a:latin typeface="Arial" panose="020B0604020202020204" pitchFamily="34" charset="0"/>
                <a:cs typeface="Arial" panose="020B0604020202020204" pitchFamily="34" charset="0"/>
              </a:rPr>
              <a:t> υφίσταται συνεχείς </a:t>
            </a:r>
            <a:r>
              <a:rPr lang="el-GR" b="1" dirty="0" err="1">
                <a:solidFill>
                  <a:prstClr val="black"/>
                </a:solidFill>
                <a:latin typeface="Arial" panose="020B0604020202020204" pitchFamily="34" charset="0"/>
                <a:cs typeface="Arial" panose="020B0604020202020204" pitchFamily="34" charset="0"/>
              </a:rPr>
              <a:t>μιτωτικές</a:t>
            </a:r>
            <a:r>
              <a:rPr lang="el-GR" dirty="0">
                <a:solidFill>
                  <a:prstClr val="black"/>
                </a:solidFill>
                <a:latin typeface="Arial" panose="020B0604020202020204" pitchFamily="34" charset="0"/>
                <a:cs typeface="Arial" panose="020B0604020202020204" pitchFamily="34" charset="0"/>
              </a:rPr>
              <a:t> </a:t>
            </a:r>
            <a:r>
              <a:rPr lang="el-GR" b="1" dirty="0">
                <a:solidFill>
                  <a:prstClr val="black"/>
                </a:solidFill>
                <a:latin typeface="Arial" panose="020B0604020202020204" pitchFamily="34" charset="0"/>
                <a:cs typeface="Arial" panose="020B0604020202020204" pitchFamily="34" charset="0"/>
              </a:rPr>
              <a:t>διαιρέσεις</a:t>
            </a:r>
            <a:r>
              <a:rPr lang="el-GR" dirty="0">
                <a:solidFill>
                  <a:prstClr val="black"/>
                </a:solidFill>
                <a:latin typeface="Arial" panose="020B0604020202020204" pitchFamily="34" charset="0"/>
                <a:cs typeface="Arial" panose="020B0604020202020204" pitchFamily="34" charset="0"/>
              </a:rPr>
              <a:t> και αρχικά σχηματίζεται το </a:t>
            </a:r>
            <a:r>
              <a:rPr lang="el-GR" b="1" dirty="0" err="1">
                <a:solidFill>
                  <a:prstClr val="black"/>
                </a:solidFill>
                <a:latin typeface="Arial" panose="020B0604020202020204" pitchFamily="34" charset="0"/>
                <a:cs typeface="Arial" panose="020B0604020202020204" pitchFamily="34" charset="0"/>
              </a:rPr>
              <a:t>μορίδιο</a:t>
            </a:r>
            <a:r>
              <a:rPr lang="el-GR" dirty="0">
                <a:solidFill>
                  <a:prstClr val="black"/>
                </a:solidFill>
                <a:latin typeface="Arial" panose="020B0604020202020204" pitchFamily="34" charset="0"/>
                <a:cs typeface="Arial" panose="020B0604020202020204" pitchFamily="34" charset="0"/>
              </a:rPr>
              <a:t> που μοιάζει με μούρο. </a:t>
            </a:r>
            <a:endParaRPr lang="el-GR" dirty="0" smtClean="0">
              <a:solidFill>
                <a:prstClr val="black"/>
              </a:solidFill>
              <a:latin typeface="Arial" panose="020B0604020202020204" pitchFamily="34" charset="0"/>
              <a:cs typeface="Arial" panose="020B0604020202020204" pitchFamily="34" charset="0"/>
            </a:endParaRPr>
          </a:p>
          <a:p>
            <a:pPr algn="just">
              <a:lnSpc>
                <a:spcPct val="150000"/>
              </a:lnSpc>
              <a:buFont typeface="Wingdings" panose="05000000000000000000" pitchFamily="2" charset="2"/>
              <a:buChar char="Ø"/>
            </a:pPr>
            <a:r>
              <a:rPr lang="el-GR" dirty="0" smtClean="0">
                <a:solidFill>
                  <a:prstClr val="black"/>
                </a:solidFill>
                <a:latin typeface="Arial" panose="020B0604020202020204" pitchFamily="34" charset="0"/>
                <a:cs typeface="Arial" panose="020B0604020202020204" pitchFamily="34" charset="0"/>
              </a:rPr>
              <a:t>Στην </a:t>
            </a:r>
            <a:r>
              <a:rPr lang="el-GR" dirty="0">
                <a:solidFill>
                  <a:prstClr val="black"/>
                </a:solidFill>
                <a:latin typeface="Arial" panose="020B0604020202020204" pitchFamily="34" charset="0"/>
                <a:cs typeface="Arial" panose="020B0604020202020204" pitchFamily="34" charset="0"/>
              </a:rPr>
              <a:t>συνέχεια σχηματίζεται η </a:t>
            </a:r>
            <a:r>
              <a:rPr lang="el-GR" b="1" dirty="0" err="1">
                <a:solidFill>
                  <a:prstClr val="black"/>
                </a:solidFill>
                <a:latin typeface="Arial" panose="020B0604020202020204" pitchFamily="34" charset="0"/>
                <a:cs typeface="Arial" panose="020B0604020202020204" pitchFamily="34" charset="0"/>
              </a:rPr>
              <a:t>βλαστοκύστη</a:t>
            </a:r>
            <a:r>
              <a:rPr lang="el-GR" dirty="0">
                <a:solidFill>
                  <a:prstClr val="black"/>
                </a:solidFill>
                <a:latin typeface="Arial" panose="020B0604020202020204" pitchFamily="34" charset="0"/>
                <a:cs typeface="Arial" panose="020B0604020202020204" pitchFamily="34" charset="0"/>
              </a:rPr>
              <a:t> που την 7 η ημέρα μεταφέρεται στην μήτρα όπου αρχίζει η διαδικασία της εμφύτευσης στην μήτρα. </a:t>
            </a:r>
            <a:endParaRPr lang="el-GR" dirty="0" smtClean="0">
              <a:solidFill>
                <a:prstClr val="black"/>
              </a:solidFill>
              <a:latin typeface="Arial" panose="020B0604020202020204" pitchFamily="34" charset="0"/>
              <a:cs typeface="Arial" panose="020B0604020202020204" pitchFamily="34" charset="0"/>
            </a:endParaRPr>
          </a:p>
          <a:p>
            <a:pPr algn="just">
              <a:lnSpc>
                <a:spcPct val="150000"/>
              </a:lnSpc>
              <a:buFont typeface="Wingdings" panose="05000000000000000000" pitchFamily="2" charset="2"/>
              <a:buChar char="Ø"/>
            </a:pPr>
            <a:r>
              <a:rPr lang="el-GR" dirty="0" smtClean="0">
                <a:solidFill>
                  <a:prstClr val="black"/>
                </a:solidFill>
                <a:latin typeface="Arial" panose="020B0604020202020204" pitchFamily="34" charset="0"/>
                <a:cs typeface="Arial" panose="020B0604020202020204" pitchFamily="34" charset="0"/>
              </a:rPr>
              <a:t>Την </a:t>
            </a:r>
            <a:r>
              <a:rPr lang="el-GR" dirty="0">
                <a:solidFill>
                  <a:prstClr val="black"/>
                </a:solidFill>
                <a:latin typeface="Arial" panose="020B0604020202020204" pitchFamily="34" charset="0"/>
                <a:cs typeface="Arial" panose="020B0604020202020204" pitchFamily="34" charset="0"/>
              </a:rPr>
              <a:t>14η ημέρα  η εμφύτευση έχει τελειώσει και σχηματίζονται τα 3 πρωτογενή δέρματα το </a:t>
            </a:r>
            <a:r>
              <a:rPr lang="el-GR" b="1" dirty="0" err="1">
                <a:solidFill>
                  <a:prstClr val="black"/>
                </a:solidFill>
                <a:latin typeface="Arial" panose="020B0604020202020204" pitchFamily="34" charset="0"/>
                <a:cs typeface="Arial" panose="020B0604020202020204" pitchFamily="34" charset="0"/>
              </a:rPr>
              <a:t>εξώδερμα</a:t>
            </a:r>
            <a:r>
              <a:rPr lang="el-GR" dirty="0">
                <a:solidFill>
                  <a:prstClr val="black"/>
                </a:solidFill>
                <a:latin typeface="Arial" panose="020B0604020202020204" pitchFamily="34" charset="0"/>
                <a:cs typeface="Arial" panose="020B0604020202020204" pitchFamily="34" charset="0"/>
              </a:rPr>
              <a:t> , το </a:t>
            </a:r>
            <a:r>
              <a:rPr lang="el-GR" b="1" dirty="0" err="1">
                <a:solidFill>
                  <a:prstClr val="black"/>
                </a:solidFill>
                <a:latin typeface="Arial" panose="020B0604020202020204" pitchFamily="34" charset="0"/>
                <a:cs typeface="Arial" panose="020B0604020202020204" pitchFamily="34" charset="0"/>
              </a:rPr>
              <a:t>ενδόδερμα</a:t>
            </a:r>
            <a:r>
              <a:rPr lang="el-GR" dirty="0">
                <a:solidFill>
                  <a:prstClr val="black"/>
                </a:solidFill>
                <a:latin typeface="Arial" panose="020B0604020202020204" pitchFamily="34" charset="0"/>
                <a:cs typeface="Arial" panose="020B0604020202020204" pitchFamily="34" charset="0"/>
              </a:rPr>
              <a:t> και το </a:t>
            </a:r>
            <a:r>
              <a:rPr lang="el-GR" b="1" dirty="0">
                <a:solidFill>
                  <a:prstClr val="black"/>
                </a:solidFill>
                <a:latin typeface="Arial" panose="020B0604020202020204" pitchFamily="34" charset="0"/>
                <a:cs typeface="Arial" panose="020B0604020202020204" pitchFamily="34" charset="0"/>
              </a:rPr>
              <a:t>μεσόδερμα</a:t>
            </a:r>
            <a:r>
              <a:rPr lang="el-GR" dirty="0">
                <a:solidFill>
                  <a:prstClr val="black"/>
                </a:solidFill>
                <a:latin typeface="Arial" panose="020B0604020202020204" pitchFamily="34" charset="0"/>
                <a:cs typeface="Arial" panose="020B0604020202020204" pitchFamily="34" charset="0"/>
              </a:rPr>
              <a:t>. </a:t>
            </a:r>
            <a:endParaRPr lang="el-GR" dirty="0" smtClean="0">
              <a:solidFill>
                <a:prstClr val="black"/>
              </a:solidFill>
              <a:latin typeface="Arial" panose="020B0604020202020204" pitchFamily="34" charset="0"/>
              <a:cs typeface="Arial" panose="020B0604020202020204" pitchFamily="34" charset="0"/>
            </a:endParaRPr>
          </a:p>
          <a:p>
            <a:pPr algn="just">
              <a:lnSpc>
                <a:spcPct val="150000"/>
              </a:lnSpc>
              <a:buFont typeface="Wingdings" panose="05000000000000000000" pitchFamily="2" charset="2"/>
              <a:buChar char="Ø"/>
            </a:pPr>
            <a:r>
              <a:rPr lang="el-GR" dirty="0" smtClean="0">
                <a:solidFill>
                  <a:prstClr val="black"/>
                </a:solidFill>
                <a:latin typeface="Arial" panose="020B0604020202020204" pitchFamily="34" charset="0"/>
                <a:cs typeface="Arial" panose="020B0604020202020204" pitchFamily="34" charset="0"/>
              </a:rPr>
              <a:t>Από </a:t>
            </a:r>
            <a:r>
              <a:rPr lang="el-GR" dirty="0">
                <a:solidFill>
                  <a:prstClr val="black"/>
                </a:solidFill>
                <a:latin typeface="Arial" panose="020B0604020202020204" pitchFamily="34" charset="0"/>
                <a:cs typeface="Arial" panose="020B0604020202020204" pitchFamily="34" charset="0"/>
              </a:rPr>
              <a:t>τα δέρματα αυτά θα δημιουργηθούν τα </a:t>
            </a:r>
            <a:r>
              <a:rPr lang="el-GR" b="1" dirty="0">
                <a:solidFill>
                  <a:prstClr val="black"/>
                </a:solidFill>
                <a:latin typeface="Arial" panose="020B0604020202020204" pitchFamily="34" charset="0"/>
                <a:cs typeface="Arial" panose="020B0604020202020204" pitchFamily="34" charset="0"/>
              </a:rPr>
              <a:t>όργανα</a:t>
            </a:r>
            <a:r>
              <a:rPr lang="el-GR" dirty="0">
                <a:solidFill>
                  <a:prstClr val="black"/>
                </a:solidFill>
                <a:latin typeface="Arial" panose="020B0604020202020204" pitchFamily="34" charset="0"/>
                <a:cs typeface="Arial" panose="020B0604020202020204" pitchFamily="34" charset="0"/>
              </a:rPr>
              <a:t> και οι </a:t>
            </a:r>
            <a:r>
              <a:rPr lang="el-GR" b="1" dirty="0">
                <a:solidFill>
                  <a:prstClr val="black"/>
                </a:solidFill>
                <a:latin typeface="Arial" panose="020B0604020202020204" pitchFamily="34" charset="0"/>
                <a:cs typeface="Arial" panose="020B0604020202020204" pitchFamily="34" charset="0"/>
              </a:rPr>
              <a:t>ιστοί</a:t>
            </a:r>
            <a:r>
              <a:rPr lang="el-GR" dirty="0">
                <a:solidFill>
                  <a:prstClr val="black"/>
                </a:solidFill>
                <a:latin typeface="Arial" panose="020B0604020202020204" pitchFamily="34" charset="0"/>
                <a:cs typeface="Arial" panose="020B0604020202020204" pitchFamily="34" charset="0"/>
              </a:rPr>
              <a:t> του </a:t>
            </a:r>
            <a:r>
              <a:rPr lang="el-GR" b="1" dirty="0">
                <a:solidFill>
                  <a:prstClr val="black"/>
                </a:solidFill>
                <a:latin typeface="Arial" panose="020B0604020202020204" pitchFamily="34" charset="0"/>
                <a:cs typeface="Arial" panose="020B0604020202020204" pitchFamily="34" charset="0"/>
              </a:rPr>
              <a:t>εμβρύου</a:t>
            </a:r>
            <a:r>
              <a:rPr lang="el-GR" dirty="0">
                <a:solidFill>
                  <a:prstClr val="black"/>
                </a:solidFill>
                <a:latin typeface="Arial" panose="020B0604020202020204" pitchFamily="34" charset="0"/>
                <a:cs typeface="Arial" panose="020B0604020202020204" pitchFamily="34" charset="0"/>
              </a:rPr>
              <a:t>. </a:t>
            </a:r>
          </a:p>
          <a:p>
            <a:endParaRPr lang="el-GR" dirty="0"/>
          </a:p>
        </p:txBody>
      </p:sp>
    </p:spTree>
    <p:extLst>
      <p:ext uri="{BB962C8B-B14F-4D97-AF65-F5344CB8AC3E}">
        <p14:creationId xmlns:p14="http://schemas.microsoft.com/office/powerpoint/2010/main" val="765873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3"/>
          </p:nvPr>
        </p:nvSpPr>
        <p:spPr>
          <a:xfrm>
            <a:off x="251520" y="1484784"/>
            <a:ext cx="8784976" cy="5616624"/>
          </a:xfrm>
        </p:spPr>
        <p:txBody>
          <a:bodyPr vert="horz" lIns="91440" tIns="45720" rIns="91440" bIns="45720" rtlCol="0">
            <a:normAutofit/>
          </a:bodyPr>
          <a:lstStyle/>
          <a:p>
            <a:pPr marL="0" indent="0" algn="just">
              <a:lnSpc>
                <a:spcPct val="150000"/>
              </a:lnSpc>
              <a:buNone/>
            </a:pPr>
            <a:r>
              <a:rPr lang="el-GR" sz="2000" b="1" dirty="0" smtClean="0">
                <a:solidFill>
                  <a:prstClr val="black"/>
                </a:solidFill>
                <a:latin typeface="Arial" panose="020B0604020202020204" pitchFamily="34" charset="0"/>
                <a:cs typeface="Arial" panose="020B0604020202020204" pitchFamily="34" charset="0"/>
              </a:rPr>
              <a:t>ΟΡΓΑΝΟΓΕΝΕΣΗ</a:t>
            </a:r>
            <a:r>
              <a:rPr lang="el-GR" sz="2000" dirty="0">
                <a:solidFill>
                  <a:prstClr val="black"/>
                </a:solidFill>
                <a:latin typeface="Arial" panose="020B0604020202020204" pitchFamily="34" charset="0"/>
                <a:cs typeface="Arial" panose="020B0604020202020204" pitchFamily="34" charset="0"/>
              </a:rPr>
              <a:t>. </a:t>
            </a:r>
            <a:endParaRPr lang="el-GR" sz="2000" dirty="0" smtClean="0">
              <a:solidFill>
                <a:prstClr val="black"/>
              </a:solidFill>
              <a:latin typeface="Arial" panose="020B0604020202020204" pitchFamily="34" charset="0"/>
              <a:cs typeface="Arial" panose="020B0604020202020204" pitchFamily="34" charset="0"/>
            </a:endParaRPr>
          </a:p>
          <a:p>
            <a:pPr algn="just">
              <a:lnSpc>
                <a:spcPct val="150000"/>
              </a:lnSpc>
              <a:buFont typeface="Wingdings" panose="05000000000000000000" pitchFamily="2" charset="2"/>
              <a:buChar char="Ø"/>
            </a:pPr>
            <a:r>
              <a:rPr lang="el-GR" sz="2000" dirty="0" smtClean="0">
                <a:solidFill>
                  <a:prstClr val="black"/>
                </a:solidFill>
                <a:latin typeface="Arial" panose="020B0604020202020204" pitchFamily="34" charset="0"/>
                <a:cs typeface="Arial" panose="020B0604020202020204" pitchFamily="34" charset="0"/>
              </a:rPr>
              <a:t>Είναι </a:t>
            </a:r>
            <a:r>
              <a:rPr lang="el-GR" sz="2000" dirty="0">
                <a:solidFill>
                  <a:prstClr val="black"/>
                </a:solidFill>
                <a:latin typeface="Arial" panose="020B0604020202020204" pitchFamily="34" charset="0"/>
                <a:cs typeface="Arial" panose="020B0604020202020204" pitchFamily="34" charset="0"/>
              </a:rPr>
              <a:t>η περίοδος από την </a:t>
            </a:r>
            <a:r>
              <a:rPr lang="el-GR" sz="2000" b="1" dirty="0">
                <a:solidFill>
                  <a:prstClr val="black"/>
                </a:solidFill>
                <a:latin typeface="Arial" panose="020B0604020202020204" pitchFamily="34" charset="0"/>
                <a:cs typeface="Arial" panose="020B0604020202020204" pitchFamily="34" charset="0"/>
              </a:rPr>
              <a:t>λειτουργική διαφοροποίηση </a:t>
            </a:r>
            <a:r>
              <a:rPr lang="el-GR" sz="2000" dirty="0">
                <a:solidFill>
                  <a:prstClr val="black"/>
                </a:solidFill>
                <a:latin typeface="Arial" panose="020B0604020202020204" pitchFamily="34" charset="0"/>
                <a:cs typeface="Arial" panose="020B0604020202020204" pitchFamily="34" charset="0"/>
              </a:rPr>
              <a:t>μέχρι την </a:t>
            </a:r>
            <a:r>
              <a:rPr lang="el-GR" sz="2100" b="1" dirty="0">
                <a:solidFill>
                  <a:prstClr val="black"/>
                </a:solidFill>
                <a:latin typeface="Arial" panose="020B0604020202020204" pitchFamily="34" charset="0"/>
                <a:cs typeface="Arial" panose="020B0604020202020204" pitchFamily="34" charset="0"/>
              </a:rPr>
              <a:t>τελική ωρίμανση </a:t>
            </a:r>
            <a:r>
              <a:rPr lang="el-GR" sz="2000" dirty="0">
                <a:solidFill>
                  <a:prstClr val="black"/>
                </a:solidFill>
                <a:latin typeface="Arial" panose="020B0604020202020204" pitchFamily="34" charset="0"/>
                <a:cs typeface="Arial" panose="020B0604020202020204" pitchFamily="34" charset="0"/>
              </a:rPr>
              <a:t>των διαφόρων </a:t>
            </a:r>
            <a:r>
              <a:rPr lang="el-GR" sz="2100" b="1" dirty="0">
                <a:solidFill>
                  <a:prstClr val="black"/>
                </a:solidFill>
                <a:latin typeface="Arial" panose="020B0604020202020204" pitchFamily="34" charset="0"/>
                <a:cs typeface="Arial" panose="020B0604020202020204" pitchFamily="34" charset="0"/>
              </a:rPr>
              <a:t>οργάνων</a:t>
            </a:r>
            <a:r>
              <a:rPr lang="el-GR" sz="2000" dirty="0">
                <a:solidFill>
                  <a:prstClr val="black"/>
                </a:solidFill>
                <a:latin typeface="Arial" panose="020B0604020202020204" pitchFamily="34" charset="0"/>
                <a:cs typeface="Arial" panose="020B0604020202020204" pitchFamily="34" charset="0"/>
              </a:rPr>
              <a:t> του </a:t>
            </a:r>
            <a:r>
              <a:rPr lang="el-GR" sz="2100" b="1" dirty="0">
                <a:solidFill>
                  <a:prstClr val="black"/>
                </a:solidFill>
                <a:latin typeface="Arial" panose="020B0604020202020204" pitchFamily="34" charset="0"/>
                <a:cs typeface="Arial" panose="020B0604020202020204" pitchFamily="34" charset="0"/>
              </a:rPr>
              <a:t>εμβρύου</a:t>
            </a:r>
            <a:r>
              <a:rPr lang="el-GR" sz="2000" dirty="0" smtClean="0">
                <a:solidFill>
                  <a:prstClr val="black"/>
                </a:solidFill>
                <a:latin typeface="Arial" panose="020B0604020202020204" pitchFamily="34" charset="0"/>
                <a:cs typeface="Arial" panose="020B0604020202020204" pitchFamily="34" charset="0"/>
              </a:rPr>
              <a:t>.</a:t>
            </a:r>
          </a:p>
          <a:p>
            <a:pPr algn="just">
              <a:lnSpc>
                <a:spcPct val="150000"/>
              </a:lnSpc>
              <a:buFont typeface="Wingdings" panose="05000000000000000000" pitchFamily="2" charset="2"/>
              <a:buChar char="Ø"/>
            </a:pPr>
            <a:r>
              <a:rPr lang="el-GR" sz="2000" dirty="0" smtClean="0">
                <a:solidFill>
                  <a:prstClr val="black"/>
                </a:solidFill>
                <a:latin typeface="Arial" panose="020B0604020202020204" pitchFamily="34" charset="0"/>
                <a:cs typeface="Arial" panose="020B0604020202020204" pitchFamily="34" charset="0"/>
              </a:rPr>
              <a:t> </a:t>
            </a:r>
            <a:r>
              <a:rPr lang="el-GR" sz="2000" dirty="0">
                <a:solidFill>
                  <a:prstClr val="black"/>
                </a:solidFill>
                <a:latin typeface="Arial" panose="020B0604020202020204" pitchFamily="34" charset="0"/>
                <a:cs typeface="Arial" panose="020B0604020202020204" pitchFamily="34" charset="0"/>
              </a:rPr>
              <a:t>Κάθε όργανο </a:t>
            </a:r>
            <a:r>
              <a:rPr lang="el-GR" sz="2100" dirty="0">
                <a:solidFill>
                  <a:prstClr val="black"/>
                </a:solidFill>
                <a:latin typeface="Arial" panose="020B0604020202020204" pitchFamily="34" charset="0"/>
                <a:cs typeface="Arial" panose="020B0604020202020204" pitchFamily="34" charset="0"/>
              </a:rPr>
              <a:t>έχει</a:t>
            </a:r>
            <a:r>
              <a:rPr lang="el-GR" sz="2000" dirty="0">
                <a:solidFill>
                  <a:prstClr val="black"/>
                </a:solidFill>
                <a:latin typeface="Arial" panose="020B0604020202020204" pitchFamily="34" charset="0"/>
                <a:cs typeface="Arial" panose="020B0604020202020204" pitchFamily="34" charset="0"/>
              </a:rPr>
              <a:t> δικό του ρυθμό ανάπτυξης. </a:t>
            </a:r>
            <a:endParaRPr lang="el-GR" sz="2000" dirty="0" smtClean="0">
              <a:solidFill>
                <a:prstClr val="black"/>
              </a:solidFill>
              <a:latin typeface="Arial" panose="020B0604020202020204" pitchFamily="34" charset="0"/>
              <a:cs typeface="Arial" panose="020B0604020202020204" pitchFamily="34" charset="0"/>
            </a:endParaRPr>
          </a:p>
          <a:p>
            <a:pPr algn="just">
              <a:lnSpc>
                <a:spcPct val="150000"/>
              </a:lnSpc>
              <a:buFont typeface="Wingdings" panose="05000000000000000000" pitchFamily="2" charset="2"/>
              <a:buChar char="Ø"/>
            </a:pPr>
            <a:r>
              <a:rPr lang="el-GR" sz="2000" dirty="0" smtClean="0">
                <a:solidFill>
                  <a:prstClr val="black"/>
                </a:solidFill>
                <a:latin typeface="Arial" panose="020B0604020202020204" pitchFamily="34" charset="0"/>
                <a:cs typeface="Arial" panose="020B0604020202020204" pitchFamily="34" charset="0"/>
              </a:rPr>
              <a:t>Αν </a:t>
            </a:r>
            <a:r>
              <a:rPr lang="el-GR" sz="2000" dirty="0">
                <a:solidFill>
                  <a:prstClr val="black"/>
                </a:solidFill>
                <a:latin typeface="Arial" panose="020B0604020202020204" pitchFamily="34" charset="0"/>
                <a:cs typeface="Arial" panose="020B0604020202020204" pitchFamily="34" charset="0"/>
              </a:rPr>
              <a:t>κάποιος </a:t>
            </a:r>
            <a:r>
              <a:rPr lang="el-GR" sz="2100" b="1" dirty="0">
                <a:solidFill>
                  <a:prstClr val="black"/>
                </a:solidFill>
                <a:latin typeface="Arial" panose="020B0604020202020204" pitchFamily="34" charset="0"/>
                <a:cs typeface="Arial" panose="020B0604020202020204" pitchFamily="34" charset="0"/>
              </a:rPr>
              <a:t>βλαπτικός παράγοντας επιδράσει </a:t>
            </a:r>
            <a:r>
              <a:rPr lang="el-GR" sz="2000" dirty="0">
                <a:solidFill>
                  <a:prstClr val="black"/>
                </a:solidFill>
                <a:latin typeface="Arial" panose="020B0604020202020204" pitchFamily="34" charset="0"/>
                <a:cs typeface="Arial" panose="020B0604020202020204" pitchFamily="34" charset="0"/>
              </a:rPr>
              <a:t>κατά την περίοδο αυτή μπορεί να </a:t>
            </a:r>
            <a:r>
              <a:rPr lang="el-GR" sz="2100" b="1" dirty="0">
                <a:solidFill>
                  <a:prstClr val="black"/>
                </a:solidFill>
                <a:latin typeface="Arial" panose="020B0604020202020204" pitchFamily="34" charset="0"/>
                <a:cs typeface="Arial" panose="020B0604020202020204" pitchFamily="34" charset="0"/>
              </a:rPr>
              <a:t>προκληθούν μη αναστρέψιμες βλάβες </a:t>
            </a:r>
            <a:r>
              <a:rPr lang="el-GR" sz="2000" dirty="0">
                <a:solidFill>
                  <a:prstClr val="black"/>
                </a:solidFill>
                <a:latin typeface="Arial" panose="020B0604020202020204" pitchFamily="34" charset="0"/>
                <a:cs typeface="Arial" panose="020B0604020202020204" pitchFamily="34" charset="0"/>
              </a:rPr>
              <a:t>στο έμβρυο</a:t>
            </a:r>
            <a:r>
              <a:rPr lang="el-GR" sz="2000" dirty="0" smtClean="0">
                <a:solidFill>
                  <a:prstClr val="black"/>
                </a:solidFill>
                <a:latin typeface="Arial" panose="020B0604020202020204" pitchFamily="34" charset="0"/>
                <a:cs typeface="Arial" panose="020B0604020202020204" pitchFamily="34" charset="0"/>
              </a:rPr>
              <a:t>.</a:t>
            </a:r>
            <a:endParaRPr lang="el-GR" sz="20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594707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3"/>
          </p:nvPr>
        </p:nvSpPr>
        <p:spPr>
          <a:xfrm>
            <a:off x="107504" y="692696"/>
            <a:ext cx="8712968" cy="5832648"/>
          </a:xfrm>
        </p:spPr>
        <p:txBody>
          <a:bodyPr vert="horz" lIns="91440" tIns="45720" rIns="91440" bIns="45720" rtlCol="0">
            <a:normAutofit fontScale="85000" lnSpcReduction="10000"/>
          </a:bodyPr>
          <a:lstStyle/>
          <a:p>
            <a:pPr marL="0" indent="0" algn="just">
              <a:lnSpc>
                <a:spcPct val="150000"/>
              </a:lnSpc>
              <a:buNone/>
            </a:pPr>
            <a:r>
              <a:rPr lang="el-GR" sz="2000" b="1" dirty="0">
                <a:solidFill>
                  <a:prstClr val="black"/>
                </a:solidFill>
                <a:latin typeface="Arial" panose="020B0604020202020204" pitchFamily="34" charset="0"/>
                <a:cs typeface="Arial" panose="020B0604020202020204" pitchFamily="34" charset="0"/>
              </a:rPr>
              <a:t>ΜΟΡΦΟΛΟΓΙΚΗ ΑΝΑΠΤΥΞΗ ΤΟΥ ΕΜΒΡΥΟΥ.</a:t>
            </a:r>
          </a:p>
          <a:p>
            <a:pPr algn="just">
              <a:lnSpc>
                <a:spcPct val="150000"/>
              </a:lnSpc>
              <a:buFont typeface="Wingdings" panose="05000000000000000000" pitchFamily="2" charset="2"/>
              <a:buChar char="q"/>
            </a:pPr>
            <a:r>
              <a:rPr lang="el-GR" sz="2000" dirty="0">
                <a:solidFill>
                  <a:prstClr val="black"/>
                </a:solidFill>
                <a:latin typeface="Arial" panose="020B0604020202020204" pitchFamily="34" charset="0"/>
                <a:cs typeface="Arial" panose="020B0604020202020204" pitchFamily="34" charset="0"/>
              </a:rPr>
              <a:t>Το </a:t>
            </a:r>
            <a:r>
              <a:rPr lang="el-GR" sz="2000" b="1" dirty="0">
                <a:solidFill>
                  <a:prstClr val="black"/>
                </a:solidFill>
                <a:latin typeface="Arial" panose="020B0604020202020204" pitchFamily="34" charset="0"/>
                <a:cs typeface="Arial" panose="020B0604020202020204" pitchFamily="34" charset="0"/>
              </a:rPr>
              <a:t>πρώτο τρίμηνο </a:t>
            </a:r>
            <a:r>
              <a:rPr lang="el-GR" sz="2000" dirty="0">
                <a:solidFill>
                  <a:prstClr val="black"/>
                </a:solidFill>
                <a:latin typeface="Arial" panose="020B0604020202020204" pitchFamily="34" charset="0"/>
                <a:cs typeface="Arial" panose="020B0604020202020204" pitchFamily="34" charset="0"/>
              </a:rPr>
              <a:t>είναι η περίοδος </a:t>
            </a:r>
            <a:r>
              <a:rPr lang="el-GR" sz="2000" b="1" dirty="0">
                <a:solidFill>
                  <a:prstClr val="black"/>
                </a:solidFill>
                <a:latin typeface="Arial" panose="020B0604020202020204" pitchFamily="34" charset="0"/>
                <a:cs typeface="Arial" panose="020B0604020202020204" pitchFamily="34" charset="0"/>
              </a:rPr>
              <a:t>οργανογένεσης</a:t>
            </a:r>
            <a:r>
              <a:rPr lang="el-GR" sz="2000" dirty="0">
                <a:solidFill>
                  <a:prstClr val="black"/>
                </a:solidFill>
                <a:latin typeface="Arial" panose="020B0604020202020204" pitchFamily="34" charset="0"/>
                <a:cs typeface="Arial" panose="020B0604020202020204" pitchFamily="34" charset="0"/>
              </a:rPr>
              <a:t>. </a:t>
            </a:r>
          </a:p>
          <a:p>
            <a:pPr algn="just">
              <a:lnSpc>
                <a:spcPct val="150000"/>
              </a:lnSpc>
              <a:buFont typeface="Wingdings" panose="05000000000000000000" pitchFamily="2" charset="2"/>
              <a:buChar char="§"/>
            </a:pPr>
            <a:r>
              <a:rPr lang="el-GR" sz="2000" dirty="0">
                <a:solidFill>
                  <a:prstClr val="black"/>
                </a:solidFill>
                <a:latin typeface="Arial" panose="020B0604020202020204" pitchFamily="34" charset="0"/>
                <a:cs typeface="Arial" panose="020B0604020202020204" pitchFamily="34" charset="0"/>
              </a:rPr>
              <a:t>Στο </a:t>
            </a:r>
            <a:r>
              <a:rPr lang="el-GR" sz="2000" b="1" dirty="0">
                <a:solidFill>
                  <a:prstClr val="black"/>
                </a:solidFill>
                <a:latin typeface="Arial" panose="020B0604020202020204" pitchFamily="34" charset="0"/>
                <a:cs typeface="Arial" panose="020B0604020202020204" pitchFamily="34" charset="0"/>
              </a:rPr>
              <a:t>τέλος της 4ης εβδομάδας </a:t>
            </a:r>
            <a:r>
              <a:rPr lang="el-GR" sz="2000" dirty="0">
                <a:solidFill>
                  <a:prstClr val="black"/>
                </a:solidFill>
                <a:latin typeface="Arial" panose="020B0604020202020204" pitchFamily="34" charset="0"/>
                <a:cs typeface="Arial" panose="020B0604020202020204" pitchFamily="34" charset="0"/>
              </a:rPr>
              <a:t>ξεχωρίζουν η </a:t>
            </a:r>
            <a:r>
              <a:rPr lang="el-GR" sz="2000" b="1" dirty="0">
                <a:solidFill>
                  <a:prstClr val="black"/>
                </a:solidFill>
                <a:latin typeface="Arial" panose="020B0604020202020204" pitchFamily="34" charset="0"/>
                <a:cs typeface="Arial" panose="020B0604020202020204" pitchFamily="34" charset="0"/>
              </a:rPr>
              <a:t>καρδιά</a:t>
            </a:r>
            <a:r>
              <a:rPr lang="el-GR" sz="2000" dirty="0">
                <a:solidFill>
                  <a:prstClr val="black"/>
                </a:solidFill>
                <a:latin typeface="Arial" panose="020B0604020202020204" pitchFamily="34" charset="0"/>
                <a:cs typeface="Arial" panose="020B0604020202020204" pitchFamily="34" charset="0"/>
              </a:rPr>
              <a:t> και τα </a:t>
            </a:r>
            <a:r>
              <a:rPr lang="el-GR" sz="2000" b="1" dirty="0">
                <a:solidFill>
                  <a:prstClr val="black"/>
                </a:solidFill>
                <a:latin typeface="Arial" panose="020B0604020202020204" pitchFamily="34" charset="0"/>
                <a:cs typeface="Arial" panose="020B0604020202020204" pitchFamily="34" charset="0"/>
              </a:rPr>
              <a:t>άκρα</a:t>
            </a:r>
            <a:r>
              <a:rPr lang="el-GR" sz="2000" dirty="0">
                <a:solidFill>
                  <a:prstClr val="black"/>
                </a:solidFill>
                <a:latin typeface="Arial" panose="020B0604020202020204" pitchFamily="34" charset="0"/>
                <a:cs typeface="Arial" panose="020B0604020202020204" pitchFamily="34" charset="0"/>
              </a:rPr>
              <a:t>.</a:t>
            </a:r>
          </a:p>
          <a:p>
            <a:pPr algn="just">
              <a:lnSpc>
                <a:spcPct val="150000"/>
              </a:lnSpc>
              <a:buFont typeface="Wingdings" panose="05000000000000000000" pitchFamily="2" charset="2"/>
              <a:buChar char="§"/>
            </a:pPr>
            <a:r>
              <a:rPr lang="el-GR" sz="2000" dirty="0">
                <a:solidFill>
                  <a:prstClr val="black"/>
                </a:solidFill>
                <a:latin typeface="Arial" panose="020B0604020202020204" pitchFamily="34" charset="0"/>
                <a:cs typeface="Arial" panose="020B0604020202020204" pitchFamily="34" charset="0"/>
              </a:rPr>
              <a:t> Την </a:t>
            </a:r>
            <a:r>
              <a:rPr lang="el-GR" sz="2000" b="1" dirty="0">
                <a:solidFill>
                  <a:prstClr val="black"/>
                </a:solidFill>
                <a:latin typeface="Arial" panose="020B0604020202020204" pitchFamily="34" charset="0"/>
                <a:cs typeface="Arial" panose="020B0604020202020204" pitchFamily="34" charset="0"/>
              </a:rPr>
              <a:t>9η εβδομάδα </a:t>
            </a:r>
            <a:r>
              <a:rPr lang="el-GR" sz="2000" dirty="0">
                <a:solidFill>
                  <a:prstClr val="black"/>
                </a:solidFill>
                <a:latin typeface="Arial" panose="020B0604020202020204" pitchFamily="34" charset="0"/>
                <a:cs typeface="Arial" panose="020B0604020202020204" pitchFamily="34" charset="0"/>
              </a:rPr>
              <a:t>διακρίνονται τα </a:t>
            </a:r>
            <a:r>
              <a:rPr lang="el-GR" sz="2000" b="1" dirty="0">
                <a:solidFill>
                  <a:prstClr val="black"/>
                </a:solidFill>
                <a:latin typeface="Arial" panose="020B0604020202020204" pitchFamily="34" charset="0"/>
                <a:cs typeface="Arial" panose="020B0604020202020204" pitchFamily="34" charset="0"/>
              </a:rPr>
              <a:t>μάτια</a:t>
            </a:r>
            <a:r>
              <a:rPr lang="el-GR" sz="2000" dirty="0">
                <a:solidFill>
                  <a:prstClr val="black"/>
                </a:solidFill>
                <a:latin typeface="Arial" panose="020B0604020202020204" pitchFamily="34" charset="0"/>
                <a:cs typeface="Arial" panose="020B0604020202020204" pitchFamily="34" charset="0"/>
              </a:rPr>
              <a:t> , το </a:t>
            </a:r>
            <a:r>
              <a:rPr lang="el-GR" sz="2000" b="1" dirty="0">
                <a:solidFill>
                  <a:prstClr val="black"/>
                </a:solidFill>
                <a:latin typeface="Arial" panose="020B0604020202020204" pitchFamily="34" charset="0"/>
                <a:cs typeface="Arial" panose="020B0604020202020204" pitchFamily="34" charset="0"/>
              </a:rPr>
              <a:t>στόμα</a:t>
            </a:r>
            <a:r>
              <a:rPr lang="el-GR" sz="2000" dirty="0">
                <a:solidFill>
                  <a:prstClr val="black"/>
                </a:solidFill>
                <a:latin typeface="Arial" panose="020B0604020202020204" pitchFamily="34" charset="0"/>
                <a:cs typeface="Arial" panose="020B0604020202020204" pitchFamily="34" charset="0"/>
              </a:rPr>
              <a:t> και τα </a:t>
            </a:r>
            <a:r>
              <a:rPr lang="el-GR" sz="2000" b="1" dirty="0">
                <a:solidFill>
                  <a:prstClr val="black"/>
                </a:solidFill>
                <a:latin typeface="Arial" panose="020B0604020202020204" pitchFamily="34" charset="0"/>
                <a:cs typeface="Arial" panose="020B0604020202020204" pitchFamily="34" charset="0"/>
              </a:rPr>
              <a:t>γεννητικά όργανα </a:t>
            </a:r>
            <a:r>
              <a:rPr lang="el-GR" sz="2000" dirty="0">
                <a:solidFill>
                  <a:prstClr val="black"/>
                </a:solidFill>
                <a:latin typeface="Arial" panose="020B0604020202020204" pitchFamily="34" charset="0"/>
                <a:cs typeface="Arial" panose="020B0604020202020204" pitchFamily="34" charset="0"/>
              </a:rPr>
              <a:t>και το βάρος είναι 8 γραμμάρια. </a:t>
            </a:r>
          </a:p>
          <a:p>
            <a:pPr algn="just">
              <a:lnSpc>
                <a:spcPct val="150000"/>
              </a:lnSpc>
              <a:buFont typeface="Wingdings" panose="05000000000000000000" pitchFamily="2" charset="2"/>
              <a:buChar char="§"/>
            </a:pPr>
            <a:r>
              <a:rPr lang="el-GR" sz="2000" dirty="0">
                <a:solidFill>
                  <a:prstClr val="black"/>
                </a:solidFill>
                <a:latin typeface="Arial" panose="020B0604020202020204" pitchFamily="34" charset="0"/>
                <a:cs typeface="Arial" panose="020B0604020202020204" pitchFamily="34" charset="0"/>
              </a:rPr>
              <a:t>Την </a:t>
            </a:r>
            <a:r>
              <a:rPr lang="el-GR" sz="2000" b="1" dirty="0">
                <a:solidFill>
                  <a:prstClr val="black"/>
                </a:solidFill>
                <a:latin typeface="Arial" panose="020B0604020202020204" pitchFamily="34" charset="0"/>
                <a:cs typeface="Arial" panose="020B0604020202020204" pitchFamily="34" charset="0"/>
              </a:rPr>
              <a:t>12η εβδομάδα </a:t>
            </a:r>
            <a:r>
              <a:rPr lang="el-GR" sz="2000" dirty="0">
                <a:solidFill>
                  <a:prstClr val="black"/>
                </a:solidFill>
                <a:latin typeface="Arial" panose="020B0604020202020204" pitchFamily="34" charset="0"/>
                <a:cs typeface="Arial" panose="020B0604020202020204" pitchFamily="34" charset="0"/>
              </a:rPr>
              <a:t>διακρίνεται το </a:t>
            </a:r>
            <a:r>
              <a:rPr lang="el-GR" sz="2000" b="1" dirty="0">
                <a:solidFill>
                  <a:prstClr val="black"/>
                </a:solidFill>
                <a:latin typeface="Arial" panose="020B0604020202020204" pitchFamily="34" charset="0"/>
                <a:cs typeface="Arial" panose="020B0604020202020204" pitchFamily="34" charset="0"/>
              </a:rPr>
              <a:t>φύλο</a:t>
            </a:r>
            <a:r>
              <a:rPr lang="el-GR" sz="2000" dirty="0">
                <a:solidFill>
                  <a:prstClr val="black"/>
                </a:solidFill>
                <a:latin typeface="Arial" panose="020B0604020202020204" pitchFamily="34" charset="0"/>
                <a:cs typeface="Arial" panose="020B0604020202020204" pitchFamily="34" charset="0"/>
              </a:rPr>
              <a:t> , ζυγίζει 19 γραμμάρια και μήκος 10 εκατοστά. </a:t>
            </a:r>
          </a:p>
          <a:p>
            <a:pPr algn="just">
              <a:lnSpc>
                <a:spcPct val="150000"/>
              </a:lnSpc>
              <a:buFont typeface="Wingdings" panose="05000000000000000000" pitchFamily="2" charset="2"/>
              <a:buChar char="q"/>
            </a:pPr>
            <a:r>
              <a:rPr lang="el-GR" sz="2000" dirty="0">
                <a:solidFill>
                  <a:prstClr val="black"/>
                </a:solidFill>
                <a:latin typeface="Arial" panose="020B0604020202020204" pitchFamily="34" charset="0"/>
                <a:cs typeface="Arial" panose="020B0604020202020204" pitchFamily="34" charset="0"/>
              </a:rPr>
              <a:t> Το </a:t>
            </a:r>
            <a:r>
              <a:rPr lang="el-GR" sz="2000" b="1" dirty="0">
                <a:solidFill>
                  <a:prstClr val="black"/>
                </a:solidFill>
                <a:latin typeface="Arial" panose="020B0604020202020204" pitchFamily="34" charset="0"/>
                <a:cs typeface="Arial" panose="020B0604020202020204" pitchFamily="34" charset="0"/>
              </a:rPr>
              <a:t>δεύτερο τρίμηνο </a:t>
            </a:r>
            <a:r>
              <a:rPr lang="el-GR" sz="2000" dirty="0">
                <a:solidFill>
                  <a:prstClr val="black"/>
                </a:solidFill>
                <a:latin typeface="Arial" panose="020B0604020202020204" pitchFamily="34" charset="0"/>
                <a:cs typeface="Arial" panose="020B0604020202020204" pitchFamily="34" charset="0"/>
              </a:rPr>
              <a:t>της εγκυμοσύνης από την </a:t>
            </a:r>
            <a:r>
              <a:rPr lang="el-GR" sz="2000" b="1" dirty="0">
                <a:solidFill>
                  <a:prstClr val="black"/>
                </a:solidFill>
                <a:latin typeface="Arial" panose="020B0604020202020204" pitchFamily="34" charset="0"/>
                <a:cs typeface="Arial" panose="020B0604020202020204" pitchFamily="34" charset="0"/>
              </a:rPr>
              <a:t>13η έως την 28η εβδομάδα </a:t>
            </a:r>
            <a:r>
              <a:rPr lang="el-GR" sz="2000" dirty="0">
                <a:solidFill>
                  <a:prstClr val="black"/>
                </a:solidFill>
                <a:latin typeface="Arial" panose="020B0604020202020204" pitchFamily="34" charset="0"/>
                <a:cs typeface="Arial" panose="020B0604020202020204" pitchFamily="34" charset="0"/>
              </a:rPr>
              <a:t>έχουμε </a:t>
            </a:r>
            <a:r>
              <a:rPr lang="el-GR" sz="2000" b="1" dirty="0">
                <a:solidFill>
                  <a:prstClr val="black"/>
                </a:solidFill>
                <a:latin typeface="Arial" panose="020B0604020202020204" pitchFamily="34" charset="0"/>
                <a:cs typeface="Arial" panose="020B0604020202020204" pitchFamily="34" charset="0"/>
              </a:rPr>
              <a:t>μεγάλη</a:t>
            </a:r>
            <a:r>
              <a:rPr lang="el-GR" sz="2000" dirty="0">
                <a:solidFill>
                  <a:prstClr val="black"/>
                </a:solidFill>
                <a:latin typeface="Arial" panose="020B0604020202020204" pitchFamily="34" charset="0"/>
                <a:cs typeface="Arial" panose="020B0604020202020204" pitchFamily="34" charset="0"/>
              </a:rPr>
              <a:t> </a:t>
            </a:r>
            <a:r>
              <a:rPr lang="el-GR" sz="2000" b="1" dirty="0">
                <a:solidFill>
                  <a:prstClr val="black"/>
                </a:solidFill>
                <a:latin typeface="Arial" panose="020B0604020202020204" pitchFamily="34" charset="0"/>
                <a:cs typeface="Arial" panose="020B0604020202020204" pitchFamily="34" charset="0"/>
              </a:rPr>
              <a:t>αύξηση</a:t>
            </a:r>
            <a:r>
              <a:rPr lang="el-GR" sz="2000" dirty="0">
                <a:solidFill>
                  <a:prstClr val="black"/>
                </a:solidFill>
                <a:latin typeface="Arial" panose="020B0604020202020204" pitchFamily="34" charset="0"/>
                <a:cs typeface="Arial" panose="020B0604020202020204" pitchFamily="34" charset="0"/>
              </a:rPr>
              <a:t> των </a:t>
            </a:r>
            <a:r>
              <a:rPr lang="el-GR" sz="2000" b="1" dirty="0">
                <a:solidFill>
                  <a:prstClr val="black"/>
                </a:solidFill>
                <a:latin typeface="Arial" panose="020B0604020202020204" pitchFamily="34" charset="0"/>
                <a:cs typeface="Arial" panose="020B0604020202020204" pitchFamily="34" charset="0"/>
              </a:rPr>
              <a:t>διαστάσεων</a:t>
            </a:r>
            <a:r>
              <a:rPr lang="el-GR" sz="2000" dirty="0">
                <a:solidFill>
                  <a:prstClr val="black"/>
                </a:solidFill>
                <a:latin typeface="Arial" panose="020B0604020202020204" pitchFamily="34" charset="0"/>
                <a:cs typeface="Arial" panose="020B0604020202020204" pitchFamily="34" charset="0"/>
              </a:rPr>
              <a:t> και το έμβρυο ζυγίζει 1000 γραμμάρια και μήκος 35 εκατοστά. </a:t>
            </a:r>
            <a:endParaRPr lang="el-GR" sz="2000" dirty="0" smtClean="0">
              <a:solidFill>
                <a:prstClr val="black"/>
              </a:solidFill>
              <a:latin typeface="Arial" panose="020B0604020202020204" pitchFamily="34" charset="0"/>
              <a:cs typeface="Arial" panose="020B0604020202020204" pitchFamily="34" charset="0"/>
            </a:endParaRPr>
          </a:p>
          <a:p>
            <a:pPr marL="0" indent="0" algn="just">
              <a:lnSpc>
                <a:spcPct val="150000"/>
              </a:lnSpc>
              <a:buNone/>
            </a:pPr>
            <a:endParaRPr lang="el-GR" sz="2000" dirty="0">
              <a:solidFill>
                <a:prstClr val="black"/>
              </a:solidFill>
              <a:latin typeface="Arial" panose="020B0604020202020204" pitchFamily="34" charset="0"/>
              <a:cs typeface="Arial" panose="020B0604020202020204" pitchFamily="34" charset="0"/>
            </a:endParaRPr>
          </a:p>
          <a:p>
            <a:pPr marL="0" indent="0" algn="just">
              <a:lnSpc>
                <a:spcPct val="150000"/>
              </a:lnSpc>
              <a:buNone/>
            </a:pPr>
            <a:r>
              <a:rPr lang="el-GR" sz="2000" b="1" dirty="0">
                <a:solidFill>
                  <a:prstClr val="black"/>
                </a:solidFill>
                <a:latin typeface="Arial" panose="020B0604020202020204" pitchFamily="34" charset="0"/>
                <a:cs typeface="Arial" panose="020B0604020202020204" pitchFamily="34" charset="0"/>
              </a:rPr>
              <a:t>ΠΡΟΣΟΧΗ</a:t>
            </a:r>
            <a:r>
              <a:rPr lang="el-GR" sz="2000" dirty="0">
                <a:solidFill>
                  <a:prstClr val="black"/>
                </a:solidFill>
                <a:latin typeface="Arial" panose="020B0604020202020204" pitchFamily="34" charset="0"/>
                <a:cs typeface="Arial" panose="020B0604020202020204" pitchFamily="34" charset="0"/>
              </a:rPr>
              <a:t> μετά την </a:t>
            </a:r>
            <a:r>
              <a:rPr lang="el-GR" sz="2000" b="1" dirty="0">
                <a:solidFill>
                  <a:prstClr val="black"/>
                </a:solidFill>
                <a:latin typeface="Arial" panose="020B0604020202020204" pitchFamily="34" charset="0"/>
                <a:cs typeface="Arial" panose="020B0604020202020204" pitchFamily="34" charset="0"/>
              </a:rPr>
              <a:t>28η εβδομάδα το κύημα θεωρείται βιώσιμο </a:t>
            </a:r>
            <a:r>
              <a:rPr lang="el-GR" sz="2000" dirty="0">
                <a:solidFill>
                  <a:prstClr val="black"/>
                </a:solidFill>
                <a:latin typeface="Arial" panose="020B0604020202020204" pitchFamily="34" charset="0"/>
                <a:cs typeface="Arial" panose="020B0604020202020204" pitchFamily="34" charset="0"/>
              </a:rPr>
              <a:t>και </a:t>
            </a:r>
            <a:r>
              <a:rPr lang="el-GR" sz="2000" b="1" dirty="0">
                <a:solidFill>
                  <a:prstClr val="black"/>
                </a:solidFill>
                <a:latin typeface="Arial" panose="020B0604020202020204" pitchFamily="34" charset="0"/>
                <a:cs typeface="Arial" panose="020B0604020202020204" pitchFamily="34" charset="0"/>
              </a:rPr>
              <a:t>μέχρι την 36η εβδομάδα τελειοποιούνται και ωριμάζουν όλα τα όργανα </a:t>
            </a:r>
            <a:r>
              <a:rPr lang="el-GR" sz="2000" dirty="0">
                <a:solidFill>
                  <a:prstClr val="black"/>
                </a:solidFill>
                <a:latin typeface="Arial" panose="020B0604020202020204" pitchFamily="34" charset="0"/>
                <a:cs typeface="Arial" panose="020B0604020202020204" pitchFamily="34" charset="0"/>
              </a:rPr>
              <a:t>, το </a:t>
            </a:r>
            <a:r>
              <a:rPr lang="el-GR" sz="2000" b="1" dirty="0">
                <a:solidFill>
                  <a:prstClr val="black"/>
                </a:solidFill>
                <a:latin typeface="Arial" panose="020B0604020202020204" pitchFamily="34" charset="0"/>
                <a:cs typeface="Arial" panose="020B0604020202020204" pitchFamily="34" charset="0"/>
              </a:rPr>
              <a:t>ήπαρ</a:t>
            </a:r>
            <a:r>
              <a:rPr lang="el-GR" sz="2000" dirty="0">
                <a:solidFill>
                  <a:prstClr val="black"/>
                </a:solidFill>
                <a:latin typeface="Arial" panose="020B0604020202020204" pitchFamily="34" charset="0"/>
                <a:cs typeface="Arial" panose="020B0604020202020204" pitchFamily="34" charset="0"/>
              </a:rPr>
              <a:t> και το </a:t>
            </a:r>
            <a:r>
              <a:rPr lang="el-GR" sz="2000" b="1" dirty="0">
                <a:solidFill>
                  <a:prstClr val="black"/>
                </a:solidFill>
                <a:latin typeface="Arial" panose="020B0604020202020204" pitchFamily="34" charset="0"/>
                <a:cs typeface="Arial" panose="020B0604020202020204" pitchFamily="34" charset="0"/>
              </a:rPr>
              <a:t>αναπνευστικό</a:t>
            </a:r>
            <a:r>
              <a:rPr lang="el-GR" sz="2000" dirty="0">
                <a:solidFill>
                  <a:prstClr val="black"/>
                </a:solidFill>
                <a:latin typeface="Arial" panose="020B0604020202020204" pitchFamily="34" charset="0"/>
                <a:cs typeface="Arial" panose="020B0604020202020204" pitchFamily="34" charset="0"/>
              </a:rPr>
              <a:t>.</a:t>
            </a:r>
          </a:p>
          <a:p>
            <a:pPr marL="0" indent="0" algn="just">
              <a:lnSpc>
                <a:spcPct val="150000"/>
              </a:lnSpc>
              <a:buNone/>
            </a:pPr>
            <a:endParaRPr lang="el-GR" sz="20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315441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3"/>
          </p:nvPr>
        </p:nvSpPr>
        <p:spPr>
          <a:xfrm>
            <a:off x="395536" y="476672"/>
            <a:ext cx="8291264" cy="5361459"/>
          </a:xfrm>
        </p:spPr>
        <p:txBody>
          <a:bodyPr vert="horz" lIns="91440" tIns="45720" rIns="91440" bIns="45720" rtlCol="0">
            <a:normAutofit/>
          </a:bodyPr>
          <a:lstStyle/>
          <a:p>
            <a:pPr marL="0" indent="0" algn="just">
              <a:lnSpc>
                <a:spcPct val="150000"/>
              </a:lnSpc>
              <a:buNone/>
            </a:pPr>
            <a:r>
              <a:rPr lang="el-GR" sz="2000" b="1" dirty="0">
                <a:solidFill>
                  <a:prstClr val="black"/>
                </a:solidFill>
                <a:latin typeface="Arial" panose="020B0604020202020204" pitchFamily="34" charset="0"/>
                <a:cs typeface="Arial" panose="020B0604020202020204" pitchFamily="34" charset="0"/>
              </a:rPr>
              <a:t>ΕΞΩΜΗΤΡΙΑ ΑΥΞΗΣΗ ΤΟΥ ΠΑΙΔΙΟΥ. </a:t>
            </a:r>
          </a:p>
          <a:p>
            <a:pPr algn="just">
              <a:lnSpc>
                <a:spcPct val="150000"/>
              </a:lnSpc>
              <a:buFont typeface="Wingdings" panose="05000000000000000000" pitchFamily="2" charset="2"/>
              <a:buChar char="q"/>
            </a:pPr>
            <a:r>
              <a:rPr lang="el-GR" sz="2000" dirty="0">
                <a:solidFill>
                  <a:prstClr val="black"/>
                </a:solidFill>
                <a:latin typeface="Arial" panose="020B0604020202020204" pitchFamily="34" charset="0"/>
                <a:cs typeface="Arial" panose="020B0604020202020204" pitchFamily="34" charset="0"/>
              </a:rPr>
              <a:t>Σε φυσιολογικές συνθήκες η εγκυμοσύνη διαρκεί 40 εβδομάδες. </a:t>
            </a:r>
            <a:endParaRPr lang="el-GR" sz="2000" dirty="0" smtClean="0">
              <a:solidFill>
                <a:prstClr val="black"/>
              </a:solidFill>
              <a:latin typeface="Arial" panose="020B0604020202020204" pitchFamily="34" charset="0"/>
              <a:cs typeface="Arial" panose="020B0604020202020204" pitchFamily="34" charset="0"/>
            </a:endParaRPr>
          </a:p>
          <a:p>
            <a:pPr algn="just">
              <a:lnSpc>
                <a:spcPct val="150000"/>
              </a:lnSpc>
              <a:buFont typeface="Wingdings" panose="05000000000000000000" pitchFamily="2" charset="2"/>
              <a:buChar char="q"/>
            </a:pPr>
            <a:r>
              <a:rPr lang="el-GR" sz="2000" dirty="0" smtClean="0">
                <a:solidFill>
                  <a:prstClr val="black"/>
                </a:solidFill>
                <a:latin typeface="Arial" panose="020B0604020202020204" pitchFamily="34" charset="0"/>
                <a:cs typeface="Arial" panose="020B0604020202020204" pitchFamily="34" charset="0"/>
              </a:rPr>
              <a:t>Τα </a:t>
            </a:r>
            <a:r>
              <a:rPr lang="el-GR" sz="2000" dirty="0">
                <a:solidFill>
                  <a:prstClr val="black"/>
                </a:solidFill>
                <a:latin typeface="Arial" panose="020B0604020202020204" pitchFamily="34" charset="0"/>
                <a:cs typeface="Arial" panose="020B0604020202020204" pitchFamily="34" charset="0"/>
              </a:rPr>
              <a:t>νεογνά( από την ημέρα γέννησης έως και την 28 ημέρα) ανάλογα με την ηλικία κύησης διακρίνονται σε κατηγορίες: </a:t>
            </a:r>
            <a:endParaRPr lang="el-GR" sz="2000" dirty="0" smtClean="0">
              <a:solidFill>
                <a:prstClr val="black"/>
              </a:solidFill>
              <a:latin typeface="Arial" panose="020B0604020202020204" pitchFamily="34" charset="0"/>
              <a:cs typeface="Arial" panose="020B0604020202020204" pitchFamily="34" charset="0"/>
            </a:endParaRPr>
          </a:p>
          <a:p>
            <a:pPr marL="457200" indent="-457200" algn="just">
              <a:lnSpc>
                <a:spcPct val="150000"/>
              </a:lnSpc>
              <a:buAutoNum type="arabicParenR"/>
            </a:pPr>
            <a:r>
              <a:rPr lang="el-GR" sz="2000" b="1" dirty="0">
                <a:solidFill>
                  <a:prstClr val="black"/>
                </a:solidFill>
                <a:latin typeface="Arial" panose="020B0604020202020204" pitchFamily="34" charset="0"/>
                <a:cs typeface="Arial" panose="020B0604020202020204" pitchFamily="34" charset="0"/>
              </a:rPr>
              <a:t>Τ</a:t>
            </a:r>
            <a:r>
              <a:rPr lang="el-GR" sz="2000" b="1" dirty="0" smtClean="0">
                <a:solidFill>
                  <a:prstClr val="black"/>
                </a:solidFill>
                <a:latin typeface="Arial" panose="020B0604020202020204" pitchFamily="34" charset="0"/>
                <a:cs typeface="Arial" panose="020B0604020202020204" pitchFamily="34" charset="0"/>
              </a:rPr>
              <a:t>ελειόμηνα</a:t>
            </a:r>
            <a:r>
              <a:rPr lang="el-GR" sz="2000" dirty="0" smtClean="0">
                <a:solidFill>
                  <a:prstClr val="black"/>
                </a:solidFill>
                <a:latin typeface="Arial" panose="020B0604020202020204" pitchFamily="34" charset="0"/>
                <a:cs typeface="Arial" panose="020B0604020202020204" pitchFamily="34" charset="0"/>
              </a:rPr>
              <a:t> </a:t>
            </a:r>
            <a:r>
              <a:rPr lang="el-GR" sz="2000" dirty="0">
                <a:solidFill>
                  <a:prstClr val="black"/>
                </a:solidFill>
                <a:latin typeface="Arial" panose="020B0604020202020204" pitchFamily="34" charset="0"/>
                <a:cs typeface="Arial" panose="020B0604020202020204" pitchFamily="34" charset="0"/>
              </a:rPr>
              <a:t>νεογνά. Είναι νεογνά με ηλικία κύησης από </a:t>
            </a:r>
            <a:r>
              <a:rPr lang="el-GR" sz="2000" b="1" dirty="0">
                <a:solidFill>
                  <a:prstClr val="black"/>
                </a:solidFill>
                <a:latin typeface="Arial" panose="020B0604020202020204" pitchFamily="34" charset="0"/>
                <a:cs typeface="Arial" panose="020B0604020202020204" pitchFamily="34" charset="0"/>
              </a:rPr>
              <a:t>37 έως 42 </a:t>
            </a:r>
            <a:r>
              <a:rPr lang="el-GR" sz="2000" dirty="0">
                <a:solidFill>
                  <a:prstClr val="black"/>
                </a:solidFill>
                <a:latin typeface="Arial" panose="020B0604020202020204" pitchFamily="34" charset="0"/>
                <a:cs typeface="Arial" panose="020B0604020202020204" pitchFamily="34" charset="0"/>
              </a:rPr>
              <a:t>εβδομάδες. </a:t>
            </a:r>
            <a:endParaRPr lang="el-GR" sz="2000" dirty="0" smtClean="0">
              <a:solidFill>
                <a:prstClr val="black"/>
              </a:solidFill>
              <a:latin typeface="Arial" panose="020B0604020202020204" pitchFamily="34" charset="0"/>
              <a:cs typeface="Arial" panose="020B0604020202020204" pitchFamily="34" charset="0"/>
            </a:endParaRPr>
          </a:p>
          <a:p>
            <a:pPr marL="457200" indent="-457200" algn="just">
              <a:lnSpc>
                <a:spcPct val="150000"/>
              </a:lnSpc>
              <a:buAutoNum type="arabicParenR"/>
            </a:pPr>
            <a:r>
              <a:rPr lang="el-GR" sz="2000" b="1" dirty="0">
                <a:solidFill>
                  <a:prstClr val="black"/>
                </a:solidFill>
                <a:latin typeface="Arial" panose="020B0604020202020204" pitchFamily="34" charset="0"/>
                <a:cs typeface="Arial" panose="020B0604020202020204" pitchFamily="34" charset="0"/>
              </a:rPr>
              <a:t>Πρόωρα</a:t>
            </a:r>
            <a:r>
              <a:rPr lang="el-GR" sz="2000" dirty="0" smtClean="0">
                <a:solidFill>
                  <a:prstClr val="black"/>
                </a:solidFill>
                <a:latin typeface="Arial" panose="020B0604020202020204" pitchFamily="34" charset="0"/>
                <a:cs typeface="Arial" panose="020B0604020202020204" pitchFamily="34" charset="0"/>
              </a:rPr>
              <a:t> </a:t>
            </a:r>
            <a:r>
              <a:rPr lang="el-GR" sz="2000" dirty="0">
                <a:solidFill>
                  <a:prstClr val="black"/>
                </a:solidFill>
                <a:latin typeface="Arial" panose="020B0604020202020204" pitchFamily="34" charset="0"/>
                <a:cs typeface="Arial" panose="020B0604020202020204" pitchFamily="34" charset="0"/>
              </a:rPr>
              <a:t>νεογνά. Από </a:t>
            </a:r>
            <a:r>
              <a:rPr lang="el-GR" sz="2000" b="1" dirty="0">
                <a:solidFill>
                  <a:prstClr val="black"/>
                </a:solidFill>
                <a:latin typeface="Arial" panose="020B0604020202020204" pitchFamily="34" charset="0"/>
                <a:cs typeface="Arial" panose="020B0604020202020204" pitchFamily="34" charset="0"/>
              </a:rPr>
              <a:t>28 έως 36 </a:t>
            </a:r>
            <a:r>
              <a:rPr lang="el-GR" sz="2000" dirty="0">
                <a:solidFill>
                  <a:prstClr val="black"/>
                </a:solidFill>
                <a:latin typeface="Arial" panose="020B0604020202020204" pitchFamily="34" charset="0"/>
                <a:cs typeface="Arial" panose="020B0604020202020204" pitchFamily="34" charset="0"/>
              </a:rPr>
              <a:t>εβδομάδες. </a:t>
            </a:r>
            <a:endParaRPr lang="el-GR" sz="2000" dirty="0" smtClean="0">
              <a:solidFill>
                <a:prstClr val="black"/>
              </a:solidFill>
              <a:latin typeface="Arial" panose="020B0604020202020204" pitchFamily="34" charset="0"/>
              <a:cs typeface="Arial" panose="020B0604020202020204" pitchFamily="34" charset="0"/>
            </a:endParaRPr>
          </a:p>
          <a:p>
            <a:pPr marL="457200" indent="-457200" algn="just">
              <a:lnSpc>
                <a:spcPct val="150000"/>
              </a:lnSpc>
              <a:buAutoNum type="arabicParenR"/>
            </a:pPr>
            <a:r>
              <a:rPr lang="el-GR" sz="2000" b="1" dirty="0">
                <a:solidFill>
                  <a:prstClr val="black"/>
                </a:solidFill>
                <a:latin typeface="Arial" panose="020B0604020202020204" pitchFamily="34" charset="0"/>
                <a:cs typeface="Arial" panose="020B0604020202020204" pitchFamily="34" charset="0"/>
              </a:rPr>
              <a:t>Ανώριμα</a:t>
            </a:r>
            <a:r>
              <a:rPr lang="el-GR" sz="2000" dirty="0">
                <a:solidFill>
                  <a:prstClr val="black"/>
                </a:solidFill>
                <a:latin typeface="Arial" panose="020B0604020202020204" pitchFamily="34" charset="0"/>
                <a:cs typeface="Arial" panose="020B0604020202020204" pitchFamily="34" charset="0"/>
              </a:rPr>
              <a:t>. </a:t>
            </a:r>
            <a:r>
              <a:rPr lang="el-GR" sz="2000" b="1" dirty="0">
                <a:solidFill>
                  <a:prstClr val="black"/>
                </a:solidFill>
                <a:latin typeface="Arial" panose="020B0604020202020204" pitchFamily="34" charset="0"/>
                <a:cs typeface="Arial" panose="020B0604020202020204" pitchFamily="34" charset="0"/>
              </a:rPr>
              <a:t>Κάτω</a:t>
            </a:r>
            <a:r>
              <a:rPr lang="el-GR" sz="2000" dirty="0">
                <a:solidFill>
                  <a:prstClr val="black"/>
                </a:solidFill>
                <a:latin typeface="Arial" panose="020B0604020202020204" pitchFamily="34" charset="0"/>
                <a:cs typeface="Arial" panose="020B0604020202020204" pitchFamily="34" charset="0"/>
              </a:rPr>
              <a:t> από </a:t>
            </a:r>
            <a:r>
              <a:rPr lang="el-GR" sz="2000" b="1" dirty="0">
                <a:solidFill>
                  <a:prstClr val="black"/>
                </a:solidFill>
                <a:latin typeface="Arial" panose="020B0604020202020204" pitchFamily="34" charset="0"/>
                <a:cs typeface="Arial" panose="020B0604020202020204" pitchFamily="34" charset="0"/>
              </a:rPr>
              <a:t>28</a:t>
            </a:r>
            <a:r>
              <a:rPr lang="el-GR" sz="2000" dirty="0">
                <a:solidFill>
                  <a:prstClr val="black"/>
                </a:solidFill>
                <a:latin typeface="Arial" panose="020B0604020202020204" pitchFamily="34" charset="0"/>
                <a:cs typeface="Arial" panose="020B0604020202020204" pitchFamily="34" charset="0"/>
              </a:rPr>
              <a:t> εβδομάδες κύησης. </a:t>
            </a:r>
            <a:endParaRPr lang="el-GR" sz="2000" dirty="0" smtClean="0">
              <a:solidFill>
                <a:prstClr val="black"/>
              </a:solidFill>
              <a:latin typeface="Arial" panose="020B0604020202020204" pitchFamily="34" charset="0"/>
              <a:cs typeface="Arial" panose="020B0604020202020204" pitchFamily="34" charset="0"/>
            </a:endParaRPr>
          </a:p>
          <a:p>
            <a:pPr marL="457200" indent="-457200" algn="just">
              <a:lnSpc>
                <a:spcPct val="150000"/>
              </a:lnSpc>
              <a:buAutoNum type="arabicParenR"/>
            </a:pPr>
            <a:r>
              <a:rPr lang="el-GR" sz="2000" b="1" dirty="0">
                <a:solidFill>
                  <a:prstClr val="black"/>
                </a:solidFill>
                <a:latin typeface="Arial" panose="020B0604020202020204" pitchFamily="34" charset="0"/>
                <a:cs typeface="Arial" panose="020B0604020202020204" pitchFamily="34" charset="0"/>
              </a:rPr>
              <a:t>Υπερώριμα</a:t>
            </a:r>
            <a:r>
              <a:rPr lang="el-GR" sz="2000" dirty="0" smtClean="0">
                <a:solidFill>
                  <a:prstClr val="black"/>
                </a:solidFill>
                <a:latin typeface="Arial" panose="020B0604020202020204" pitchFamily="34" charset="0"/>
                <a:cs typeface="Arial" panose="020B0604020202020204" pitchFamily="34" charset="0"/>
              </a:rPr>
              <a:t> </a:t>
            </a:r>
            <a:r>
              <a:rPr lang="el-GR" sz="2000" dirty="0">
                <a:solidFill>
                  <a:prstClr val="black"/>
                </a:solidFill>
                <a:latin typeface="Arial" panose="020B0604020202020204" pitchFamily="34" charset="0"/>
                <a:cs typeface="Arial" panose="020B0604020202020204" pitchFamily="34" charset="0"/>
              </a:rPr>
              <a:t>νεογνά. </a:t>
            </a:r>
            <a:r>
              <a:rPr lang="el-GR" sz="2000" b="1" dirty="0">
                <a:solidFill>
                  <a:prstClr val="black"/>
                </a:solidFill>
                <a:latin typeface="Arial" panose="020B0604020202020204" pitchFamily="34" charset="0"/>
                <a:cs typeface="Arial" panose="020B0604020202020204" pitchFamily="34" charset="0"/>
              </a:rPr>
              <a:t>Πάνω από 42 εβδομάδες </a:t>
            </a:r>
            <a:r>
              <a:rPr lang="el-GR" sz="2000" dirty="0">
                <a:solidFill>
                  <a:prstClr val="black"/>
                </a:solidFill>
                <a:latin typeface="Arial" panose="020B0604020202020204" pitchFamily="34" charset="0"/>
                <a:cs typeface="Arial" panose="020B0604020202020204" pitchFamily="34" charset="0"/>
              </a:rPr>
              <a:t>κύησης.</a:t>
            </a:r>
          </a:p>
          <a:p>
            <a:pPr marL="0" indent="0" algn="just">
              <a:lnSpc>
                <a:spcPct val="150000"/>
              </a:lnSpc>
              <a:buNone/>
            </a:pPr>
            <a:endParaRPr lang="el-GR" sz="2000" b="1"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206958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3"/>
          </p:nvPr>
        </p:nvSpPr>
        <p:spPr>
          <a:xfrm>
            <a:off x="539552" y="731520"/>
            <a:ext cx="7632848" cy="5361776"/>
          </a:xfrm>
        </p:spPr>
        <p:txBody>
          <a:bodyPr vert="horz" lIns="91440" tIns="45720" rIns="91440" bIns="45720" rtlCol="0">
            <a:noAutofit/>
          </a:bodyPr>
          <a:lstStyle/>
          <a:p>
            <a:pPr algn="just">
              <a:lnSpc>
                <a:spcPct val="150000"/>
              </a:lnSpc>
              <a:buFont typeface="Wingdings" panose="05000000000000000000" pitchFamily="2" charset="2"/>
              <a:buChar char="q"/>
            </a:pPr>
            <a:r>
              <a:rPr lang="el-GR" sz="2000" dirty="0">
                <a:solidFill>
                  <a:prstClr val="black"/>
                </a:solidFill>
                <a:latin typeface="Arial" panose="020B0604020202020204" pitchFamily="34" charset="0"/>
                <a:cs typeface="Arial" panose="020B0604020202020204" pitchFamily="34" charset="0"/>
              </a:rPr>
              <a:t>Σε συσχέτιση με το βάρος γέννησης τα νεογνά διακρίνονται: </a:t>
            </a:r>
            <a:endParaRPr lang="el-GR" sz="2000" dirty="0" smtClean="0">
              <a:solidFill>
                <a:prstClr val="black"/>
              </a:solidFill>
              <a:latin typeface="Arial" panose="020B0604020202020204" pitchFamily="34" charset="0"/>
              <a:cs typeface="Arial" panose="020B0604020202020204" pitchFamily="34" charset="0"/>
            </a:endParaRPr>
          </a:p>
          <a:p>
            <a:pPr marL="457200" indent="-457200" algn="just">
              <a:lnSpc>
                <a:spcPct val="150000"/>
              </a:lnSpc>
              <a:buFont typeface="+mj-lt"/>
              <a:buAutoNum type="arabicPeriod"/>
            </a:pPr>
            <a:r>
              <a:rPr lang="el-GR" sz="2000" b="1" dirty="0" smtClean="0">
                <a:solidFill>
                  <a:prstClr val="black"/>
                </a:solidFill>
                <a:latin typeface="Arial" panose="020B0604020202020204" pitchFamily="34" charset="0"/>
                <a:cs typeface="Arial" panose="020B0604020202020204" pitchFamily="34" charset="0"/>
              </a:rPr>
              <a:t>Χαμηλού </a:t>
            </a:r>
            <a:r>
              <a:rPr lang="el-GR" sz="2000" b="1" dirty="0">
                <a:solidFill>
                  <a:prstClr val="black"/>
                </a:solidFill>
                <a:latin typeface="Arial" panose="020B0604020202020204" pitchFamily="34" charset="0"/>
                <a:cs typeface="Arial" panose="020B0604020202020204" pitchFamily="34" charset="0"/>
              </a:rPr>
              <a:t>βάρους </a:t>
            </a:r>
            <a:r>
              <a:rPr lang="el-GR" sz="2000" dirty="0">
                <a:solidFill>
                  <a:prstClr val="black"/>
                </a:solidFill>
                <a:latin typeface="Arial" panose="020B0604020202020204" pitchFamily="34" charset="0"/>
                <a:cs typeface="Arial" panose="020B0604020202020204" pitchFamily="34" charset="0"/>
              </a:rPr>
              <a:t>ή </a:t>
            </a:r>
            <a:r>
              <a:rPr lang="el-GR" sz="2000" b="1" dirty="0">
                <a:solidFill>
                  <a:prstClr val="black"/>
                </a:solidFill>
                <a:latin typeface="Arial" panose="020B0604020202020204" pitchFamily="34" charset="0"/>
                <a:cs typeface="Arial" panose="020B0604020202020204" pitchFamily="34" charset="0"/>
              </a:rPr>
              <a:t>λιποβαρή</a:t>
            </a:r>
            <a:r>
              <a:rPr lang="el-GR" sz="2000" dirty="0">
                <a:solidFill>
                  <a:prstClr val="black"/>
                </a:solidFill>
                <a:latin typeface="Arial" panose="020B0604020202020204" pitchFamily="34" charset="0"/>
                <a:cs typeface="Arial" panose="020B0604020202020204" pitchFamily="34" charset="0"/>
              </a:rPr>
              <a:t> νεογνά που έχουν βάρος γέννησης χαμηλότερο από το αναμενόμενο σε σχέση με την ηλικία κύησης. </a:t>
            </a:r>
            <a:endParaRPr lang="el-GR" sz="2000" dirty="0" smtClean="0">
              <a:solidFill>
                <a:prstClr val="black"/>
              </a:solidFill>
              <a:latin typeface="Arial" panose="020B0604020202020204" pitchFamily="34" charset="0"/>
              <a:cs typeface="Arial" panose="020B0604020202020204" pitchFamily="34" charset="0"/>
            </a:endParaRPr>
          </a:p>
          <a:p>
            <a:pPr marL="457200" indent="-457200" algn="just">
              <a:lnSpc>
                <a:spcPct val="150000"/>
              </a:lnSpc>
              <a:buFont typeface="+mj-lt"/>
              <a:buAutoNum type="arabicPeriod"/>
            </a:pPr>
            <a:r>
              <a:rPr lang="el-GR" sz="2000" dirty="0" smtClean="0">
                <a:solidFill>
                  <a:prstClr val="black"/>
                </a:solidFill>
                <a:latin typeface="Arial" panose="020B0604020202020204" pitchFamily="34" charset="0"/>
                <a:cs typeface="Arial" panose="020B0604020202020204" pitchFamily="34" charset="0"/>
              </a:rPr>
              <a:t> </a:t>
            </a:r>
            <a:r>
              <a:rPr lang="el-GR" sz="2000" b="1" dirty="0">
                <a:solidFill>
                  <a:prstClr val="black"/>
                </a:solidFill>
                <a:latin typeface="Arial" panose="020B0604020202020204" pitchFamily="34" charset="0"/>
                <a:cs typeface="Arial" panose="020B0604020202020204" pitchFamily="34" charset="0"/>
              </a:rPr>
              <a:t>Κανονικά</a:t>
            </a:r>
            <a:r>
              <a:rPr lang="el-GR" sz="2000" dirty="0" smtClean="0">
                <a:solidFill>
                  <a:prstClr val="black"/>
                </a:solidFill>
                <a:latin typeface="Arial" panose="020B0604020202020204" pitchFamily="34" charset="0"/>
                <a:cs typeface="Arial" panose="020B0604020202020204" pitchFamily="34" charset="0"/>
              </a:rPr>
              <a:t> </a:t>
            </a:r>
            <a:r>
              <a:rPr lang="el-GR" sz="2000" dirty="0">
                <a:solidFill>
                  <a:prstClr val="black"/>
                </a:solidFill>
                <a:latin typeface="Arial" panose="020B0604020202020204" pitchFamily="34" charset="0"/>
                <a:cs typeface="Arial" panose="020B0604020202020204" pitchFamily="34" charset="0"/>
              </a:rPr>
              <a:t>για την ηλικία κύησης. </a:t>
            </a:r>
            <a:endParaRPr lang="el-GR" sz="2000" dirty="0" smtClean="0">
              <a:solidFill>
                <a:prstClr val="black"/>
              </a:solidFill>
              <a:latin typeface="Arial" panose="020B0604020202020204" pitchFamily="34" charset="0"/>
              <a:cs typeface="Arial" panose="020B0604020202020204" pitchFamily="34" charset="0"/>
            </a:endParaRPr>
          </a:p>
          <a:p>
            <a:pPr marL="457200" indent="-457200" algn="just">
              <a:lnSpc>
                <a:spcPct val="150000"/>
              </a:lnSpc>
              <a:buFont typeface="+mj-lt"/>
              <a:buAutoNum type="arabicPeriod"/>
            </a:pPr>
            <a:r>
              <a:rPr lang="el-GR" sz="2000" dirty="0" smtClean="0">
                <a:solidFill>
                  <a:prstClr val="black"/>
                </a:solidFill>
                <a:latin typeface="Arial" panose="020B0604020202020204" pitchFamily="34" charset="0"/>
                <a:cs typeface="Arial" panose="020B0604020202020204" pitchFamily="34" charset="0"/>
              </a:rPr>
              <a:t> </a:t>
            </a:r>
            <a:r>
              <a:rPr lang="el-GR" sz="2000" b="1" dirty="0">
                <a:solidFill>
                  <a:prstClr val="black"/>
                </a:solidFill>
                <a:latin typeface="Arial" panose="020B0604020202020204" pitchFamily="34" charset="0"/>
                <a:cs typeface="Arial" panose="020B0604020202020204" pitchFamily="34" charset="0"/>
              </a:rPr>
              <a:t>Μεγάλα</a:t>
            </a:r>
            <a:r>
              <a:rPr lang="el-GR" sz="2000" dirty="0" smtClean="0">
                <a:solidFill>
                  <a:prstClr val="black"/>
                </a:solidFill>
                <a:latin typeface="Arial" panose="020B0604020202020204" pitchFamily="34" charset="0"/>
                <a:cs typeface="Arial" panose="020B0604020202020204" pitchFamily="34" charset="0"/>
              </a:rPr>
              <a:t> </a:t>
            </a:r>
            <a:r>
              <a:rPr lang="el-GR" sz="2000" dirty="0">
                <a:solidFill>
                  <a:prstClr val="black"/>
                </a:solidFill>
                <a:latin typeface="Arial" panose="020B0604020202020204" pitchFamily="34" charset="0"/>
                <a:cs typeface="Arial" panose="020B0604020202020204" pitchFamily="34" charset="0"/>
              </a:rPr>
              <a:t>για την ηλικία κύησης. </a:t>
            </a:r>
            <a:endParaRPr lang="el-GR" sz="2000" dirty="0" smtClean="0">
              <a:solidFill>
                <a:prstClr val="black"/>
              </a:solidFill>
              <a:latin typeface="Arial" panose="020B0604020202020204" pitchFamily="34" charset="0"/>
              <a:cs typeface="Arial" panose="020B0604020202020204" pitchFamily="34" charset="0"/>
            </a:endParaRPr>
          </a:p>
          <a:p>
            <a:pPr marL="457200" indent="-457200" algn="just">
              <a:lnSpc>
                <a:spcPct val="150000"/>
              </a:lnSpc>
              <a:buFont typeface="+mj-lt"/>
              <a:buAutoNum type="arabicPeriod"/>
            </a:pPr>
            <a:r>
              <a:rPr lang="el-GR" sz="2000" dirty="0">
                <a:solidFill>
                  <a:prstClr val="black"/>
                </a:solidFill>
                <a:latin typeface="Arial" panose="020B0604020202020204" pitchFamily="34" charset="0"/>
                <a:cs typeface="Arial" panose="020B0604020202020204" pitchFamily="34" charset="0"/>
              </a:rPr>
              <a:t>Υ</a:t>
            </a:r>
            <a:r>
              <a:rPr lang="el-GR" sz="2000" dirty="0" smtClean="0">
                <a:solidFill>
                  <a:prstClr val="black"/>
                </a:solidFill>
                <a:latin typeface="Arial" panose="020B0604020202020204" pitchFamily="34" charset="0"/>
                <a:cs typeface="Arial" panose="020B0604020202020204" pitchFamily="34" charset="0"/>
              </a:rPr>
              <a:t>πάρχουν </a:t>
            </a:r>
            <a:r>
              <a:rPr lang="el-GR" sz="2000" dirty="0">
                <a:solidFill>
                  <a:prstClr val="black"/>
                </a:solidFill>
                <a:latin typeface="Arial" panose="020B0604020202020204" pitchFamily="34" charset="0"/>
                <a:cs typeface="Arial" panose="020B0604020202020204" pitchFamily="34" charset="0"/>
              </a:rPr>
              <a:t>και τα </a:t>
            </a:r>
            <a:r>
              <a:rPr lang="el-GR" sz="2000" b="1" dirty="0">
                <a:solidFill>
                  <a:prstClr val="black"/>
                </a:solidFill>
                <a:latin typeface="Arial" panose="020B0604020202020204" pitchFamily="34" charset="0"/>
                <a:cs typeface="Arial" panose="020B0604020202020204" pitchFamily="34" charset="0"/>
              </a:rPr>
              <a:t>νεογνά μικρού βάρους γέννησης</a:t>
            </a:r>
            <a:r>
              <a:rPr lang="el-GR" sz="2000" dirty="0">
                <a:solidFill>
                  <a:prstClr val="black"/>
                </a:solidFill>
                <a:latin typeface="Arial" panose="020B0604020202020204" pitchFamily="34" charset="0"/>
                <a:cs typeface="Arial" panose="020B0604020202020204" pitchFamily="34" charset="0"/>
              </a:rPr>
              <a:t>. Σε αυτά το βάρος γέννησης είναι λιγότερο από 2500 γραμμάρια ανεξάρτητα από τον χρόνο κύησης.</a:t>
            </a:r>
          </a:p>
          <a:p>
            <a:pPr algn="just">
              <a:lnSpc>
                <a:spcPct val="150000"/>
              </a:lnSpc>
              <a:buFont typeface="Wingdings" panose="05000000000000000000" pitchFamily="2" charset="2"/>
              <a:buChar char="q"/>
            </a:pPr>
            <a:endParaRPr lang="el-GR" sz="20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62445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3"/>
          </p:nvPr>
        </p:nvSpPr>
        <p:spPr>
          <a:xfrm>
            <a:off x="323528" y="1052736"/>
            <a:ext cx="8363272" cy="5073427"/>
          </a:xfrm>
        </p:spPr>
        <p:txBody>
          <a:bodyPr vert="horz" lIns="91440" tIns="45720" rIns="91440" bIns="45720" rtlCol="0">
            <a:normAutofit/>
          </a:bodyPr>
          <a:lstStyle/>
          <a:p>
            <a:pPr algn="just">
              <a:lnSpc>
                <a:spcPct val="150000"/>
              </a:lnSpc>
              <a:buFont typeface="Wingdings" panose="05000000000000000000" pitchFamily="2" charset="2"/>
              <a:buChar char="q"/>
            </a:pPr>
            <a:r>
              <a:rPr lang="el-GR" sz="2000" dirty="0">
                <a:solidFill>
                  <a:prstClr val="black"/>
                </a:solidFill>
                <a:latin typeface="Arial" panose="020B0604020202020204" pitchFamily="34" charset="0"/>
                <a:cs typeface="Arial" panose="020B0604020202020204" pitchFamily="34" charset="0"/>
              </a:rPr>
              <a:t>Η περίοδος από την </a:t>
            </a:r>
            <a:r>
              <a:rPr lang="el-GR" sz="2000" b="1" dirty="0">
                <a:solidFill>
                  <a:prstClr val="black"/>
                </a:solidFill>
                <a:latin typeface="Arial" panose="020B0604020202020204" pitchFamily="34" charset="0"/>
                <a:cs typeface="Arial" panose="020B0604020202020204" pitchFamily="34" charset="0"/>
              </a:rPr>
              <a:t>24εβδομάδα </a:t>
            </a:r>
            <a:r>
              <a:rPr lang="el-GR" sz="2000" dirty="0">
                <a:solidFill>
                  <a:prstClr val="black"/>
                </a:solidFill>
                <a:latin typeface="Arial" panose="020B0604020202020204" pitchFamily="34" charset="0"/>
                <a:cs typeface="Arial" panose="020B0604020202020204" pitchFamily="34" charset="0"/>
              </a:rPr>
              <a:t>κύησης μέχρι </a:t>
            </a:r>
            <a:r>
              <a:rPr lang="el-GR" sz="2000" b="1" dirty="0">
                <a:solidFill>
                  <a:prstClr val="black"/>
                </a:solidFill>
                <a:latin typeface="Arial" panose="020B0604020202020204" pitchFamily="34" charset="0"/>
                <a:cs typeface="Arial" panose="020B0604020202020204" pitchFamily="34" charset="0"/>
              </a:rPr>
              <a:t>την πρώτη εβδομάδα της εξωμήτριας ζωής </a:t>
            </a:r>
            <a:r>
              <a:rPr lang="el-GR" sz="2000" dirty="0">
                <a:solidFill>
                  <a:prstClr val="black"/>
                </a:solidFill>
                <a:latin typeface="Arial" panose="020B0604020202020204" pitchFamily="34" charset="0"/>
                <a:cs typeface="Arial" panose="020B0604020202020204" pitchFamily="34" charset="0"/>
              </a:rPr>
              <a:t>ονομάζεται </a:t>
            </a:r>
            <a:r>
              <a:rPr lang="el-GR" sz="2000" b="1" dirty="0" err="1">
                <a:solidFill>
                  <a:prstClr val="black"/>
                </a:solidFill>
                <a:latin typeface="Arial" panose="020B0604020202020204" pitchFamily="34" charset="0"/>
                <a:cs typeface="Arial" panose="020B0604020202020204" pitchFamily="34" charset="0"/>
              </a:rPr>
              <a:t>περιγεννητική</a:t>
            </a:r>
            <a:r>
              <a:rPr lang="el-GR" sz="2000" dirty="0">
                <a:solidFill>
                  <a:prstClr val="black"/>
                </a:solidFill>
                <a:latin typeface="Arial" panose="020B0604020202020204" pitchFamily="34" charset="0"/>
                <a:cs typeface="Arial" panose="020B0604020202020204" pitchFamily="34" charset="0"/>
              </a:rPr>
              <a:t> περίοδος. </a:t>
            </a:r>
            <a:endParaRPr lang="el-GR" sz="2000" dirty="0" smtClean="0">
              <a:solidFill>
                <a:prstClr val="black"/>
              </a:solidFill>
              <a:latin typeface="Arial" panose="020B0604020202020204" pitchFamily="34" charset="0"/>
              <a:cs typeface="Arial" panose="020B0604020202020204" pitchFamily="34" charset="0"/>
            </a:endParaRPr>
          </a:p>
          <a:p>
            <a:pPr algn="just">
              <a:lnSpc>
                <a:spcPct val="150000"/>
              </a:lnSpc>
              <a:buFont typeface="Wingdings" panose="05000000000000000000" pitchFamily="2" charset="2"/>
              <a:buChar char="q"/>
            </a:pPr>
            <a:r>
              <a:rPr lang="el-GR" sz="2000" dirty="0" smtClean="0">
                <a:solidFill>
                  <a:prstClr val="black"/>
                </a:solidFill>
                <a:latin typeface="Arial" panose="020B0604020202020204" pitchFamily="34" charset="0"/>
                <a:cs typeface="Arial" panose="020B0604020202020204" pitchFamily="34" charset="0"/>
              </a:rPr>
              <a:t>Η </a:t>
            </a:r>
            <a:r>
              <a:rPr lang="el-GR" sz="2000" b="1" dirty="0">
                <a:solidFill>
                  <a:prstClr val="black"/>
                </a:solidFill>
                <a:latin typeface="Arial" panose="020B0604020202020204" pitchFamily="34" charset="0"/>
                <a:cs typeface="Arial" panose="020B0604020202020204" pitchFamily="34" charset="0"/>
              </a:rPr>
              <a:t>νεογνικά</a:t>
            </a:r>
            <a:r>
              <a:rPr lang="el-GR" sz="2000" dirty="0">
                <a:solidFill>
                  <a:prstClr val="black"/>
                </a:solidFill>
                <a:latin typeface="Arial" panose="020B0604020202020204" pitchFamily="34" charset="0"/>
                <a:cs typeface="Arial" panose="020B0604020202020204" pitchFamily="34" charset="0"/>
              </a:rPr>
              <a:t> περίοδος καλύπτει τις </a:t>
            </a:r>
            <a:r>
              <a:rPr lang="el-GR" sz="2000" b="1" dirty="0">
                <a:solidFill>
                  <a:prstClr val="black"/>
                </a:solidFill>
                <a:latin typeface="Arial" panose="020B0604020202020204" pitchFamily="34" charset="0"/>
                <a:cs typeface="Arial" panose="020B0604020202020204" pitchFamily="34" charset="0"/>
              </a:rPr>
              <a:t>4 πρώτες εβδομάδες </a:t>
            </a:r>
            <a:r>
              <a:rPr lang="el-GR" sz="2000" dirty="0">
                <a:solidFill>
                  <a:prstClr val="black"/>
                </a:solidFill>
                <a:latin typeface="Arial" panose="020B0604020202020204" pitchFamily="34" charset="0"/>
                <a:cs typeface="Arial" panose="020B0604020202020204" pitchFamily="34" charset="0"/>
              </a:rPr>
              <a:t>της ζωής. Διακρίνεται στην </a:t>
            </a:r>
            <a:r>
              <a:rPr lang="el-GR" sz="2000" b="1" dirty="0">
                <a:solidFill>
                  <a:prstClr val="black"/>
                </a:solidFill>
                <a:latin typeface="Arial" panose="020B0604020202020204" pitchFamily="34" charset="0"/>
                <a:cs typeface="Arial" panose="020B0604020202020204" pitchFamily="34" charset="0"/>
              </a:rPr>
              <a:t>πρώιμη</a:t>
            </a:r>
            <a:r>
              <a:rPr lang="el-GR" sz="2000" dirty="0">
                <a:solidFill>
                  <a:prstClr val="black"/>
                </a:solidFill>
                <a:latin typeface="Arial" panose="020B0604020202020204" pitchFamily="34" charset="0"/>
                <a:cs typeface="Arial" panose="020B0604020202020204" pitchFamily="34" charset="0"/>
              </a:rPr>
              <a:t> </a:t>
            </a:r>
            <a:r>
              <a:rPr lang="el-GR" sz="2000" b="1" dirty="0">
                <a:solidFill>
                  <a:prstClr val="black"/>
                </a:solidFill>
                <a:latin typeface="Arial" panose="020B0604020202020204" pitchFamily="34" charset="0"/>
                <a:cs typeface="Arial" panose="020B0604020202020204" pitchFamily="34" charset="0"/>
              </a:rPr>
              <a:t>νεογνική</a:t>
            </a:r>
            <a:r>
              <a:rPr lang="el-GR" sz="2000" dirty="0">
                <a:solidFill>
                  <a:prstClr val="black"/>
                </a:solidFill>
                <a:latin typeface="Arial" panose="020B0604020202020204" pitchFamily="34" charset="0"/>
                <a:cs typeface="Arial" panose="020B0604020202020204" pitchFamily="34" charset="0"/>
              </a:rPr>
              <a:t> που καλύπτει την </a:t>
            </a:r>
            <a:r>
              <a:rPr lang="el-GR" sz="2000" b="1" dirty="0">
                <a:solidFill>
                  <a:prstClr val="black"/>
                </a:solidFill>
                <a:latin typeface="Arial" panose="020B0604020202020204" pitchFamily="34" charset="0"/>
                <a:cs typeface="Arial" panose="020B0604020202020204" pitchFamily="34" charset="0"/>
              </a:rPr>
              <a:t>πρώτη εβδομάδα </a:t>
            </a:r>
            <a:r>
              <a:rPr lang="el-GR" sz="2000" dirty="0">
                <a:solidFill>
                  <a:prstClr val="black"/>
                </a:solidFill>
                <a:latin typeface="Arial" panose="020B0604020202020204" pitchFamily="34" charset="0"/>
                <a:cs typeface="Arial" panose="020B0604020202020204" pitchFamily="34" charset="0"/>
              </a:rPr>
              <a:t>και την </a:t>
            </a:r>
            <a:r>
              <a:rPr lang="el-GR" sz="2000" b="1" dirty="0">
                <a:solidFill>
                  <a:prstClr val="black"/>
                </a:solidFill>
                <a:latin typeface="Arial" panose="020B0604020202020204" pitchFamily="34" charset="0"/>
                <a:cs typeface="Arial" panose="020B0604020202020204" pitchFamily="34" charset="0"/>
              </a:rPr>
              <a:t>όψιμη νεογνική </a:t>
            </a:r>
            <a:r>
              <a:rPr lang="el-GR" sz="2000" dirty="0">
                <a:solidFill>
                  <a:prstClr val="black"/>
                </a:solidFill>
                <a:latin typeface="Arial" panose="020B0604020202020204" pitchFamily="34" charset="0"/>
                <a:cs typeface="Arial" panose="020B0604020202020204" pitchFamily="34" charset="0"/>
              </a:rPr>
              <a:t>μέχρι και την </a:t>
            </a:r>
            <a:r>
              <a:rPr lang="el-GR" sz="2000" b="1" dirty="0">
                <a:solidFill>
                  <a:prstClr val="black"/>
                </a:solidFill>
                <a:latin typeface="Arial" panose="020B0604020202020204" pitchFamily="34" charset="0"/>
                <a:cs typeface="Arial" panose="020B0604020202020204" pitchFamily="34" charset="0"/>
              </a:rPr>
              <a:t>28 ημέρα της ζωής. </a:t>
            </a:r>
          </a:p>
          <a:p>
            <a:pPr algn="just">
              <a:lnSpc>
                <a:spcPct val="150000"/>
              </a:lnSpc>
              <a:buFont typeface="Wingdings" panose="05000000000000000000" pitchFamily="2" charset="2"/>
              <a:buChar char="q"/>
            </a:pPr>
            <a:r>
              <a:rPr lang="el-GR" sz="2000" dirty="0" smtClean="0">
                <a:solidFill>
                  <a:prstClr val="black"/>
                </a:solidFill>
                <a:latin typeface="Arial" panose="020B0604020202020204" pitchFamily="34" charset="0"/>
                <a:cs typeface="Arial" panose="020B0604020202020204" pitchFamily="34" charset="0"/>
              </a:rPr>
              <a:t>Το 2021 γεννήθηκαν στη χώρα μας 85.346 παιδιά, ενώ το επόμενο έτος μόλις 75.921, δηλαδή 9.425 λιγότερα.</a:t>
            </a:r>
            <a:endParaRPr lang="el-GR" sz="20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756317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3"/>
          </p:nvPr>
        </p:nvSpPr>
        <p:spPr>
          <a:xfrm>
            <a:off x="323528" y="476672"/>
            <a:ext cx="8301608" cy="4968552"/>
          </a:xfrm>
        </p:spPr>
        <p:txBody>
          <a:bodyPr>
            <a:normAutofit fontScale="70000" lnSpcReduction="20000"/>
          </a:bodyPr>
          <a:lstStyle/>
          <a:p>
            <a:pPr marL="0" indent="0" algn="just">
              <a:lnSpc>
                <a:spcPct val="150000"/>
              </a:lnSpc>
              <a:buNone/>
            </a:pPr>
            <a:r>
              <a:rPr lang="el-GR" sz="2900" b="1" dirty="0">
                <a:solidFill>
                  <a:prstClr val="black"/>
                </a:solidFill>
                <a:latin typeface="Arial" panose="020B0604020202020204" pitchFamily="34" charset="0"/>
                <a:cs typeface="Arial" panose="020B0604020202020204" pitchFamily="34" charset="0"/>
              </a:rPr>
              <a:t>ΦΥΣΙΟΛΟΓΙΚΟ ΝΕΟΓΝΟ- ΑΝΑΠΤΥΞΗ</a:t>
            </a:r>
            <a:r>
              <a:rPr lang="el-GR" sz="2900" dirty="0">
                <a:solidFill>
                  <a:prstClr val="black"/>
                </a:solidFill>
                <a:latin typeface="Arial" panose="020B0604020202020204" pitchFamily="34" charset="0"/>
                <a:cs typeface="Arial" panose="020B0604020202020204" pitchFamily="34" charset="0"/>
              </a:rPr>
              <a:t>.</a:t>
            </a:r>
          </a:p>
          <a:p>
            <a:pPr algn="just">
              <a:lnSpc>
                <a:spcPct val="170000"/>
              </a:lnSpc>
              <a:buFont typeface="Wingdings" panose="05000000000000000000" pitchFamily="2" charset="2"/>
              <a:buChar char="q"/>
            </a:pPr>
            <a:r>
              <a:rPr lang="el-GR" sz="2900" dirty="0">
                <a:solidFill>
                  <a:prstClr val="black"/>
                </a:solidFill>
                <a:latin typeface="Arial" panose="020B0604020202020204" pitchFamily="34" charset="0"/>
                <a:cs typeface="Arial" panose="020B0604020202020204" pitchFamily="34" charset="0"/>
              </a:rPr>
              <a:t>Ο έλεγχος της ανάπτυξης του βρέφους και του παιδιού γίνεται με ειδικούς πίνακες με τις εκατοστιαίες θέσεις</a:t>
            </a:r>
            <a:r>
              <a:rPr lang="el-GR" sz="2900" dirty="0" smtClean="0">
                <a:solidFill>
                  <a:prstClr val="black"/>
                </a:solidFill>
                <a:latin typeface="Arial" panose="020B0604020202020204" pitchFamily="34" charset="0"/>
                <a:cs typeface="Arial" panose="020B0604020202020204" pitchFamily="34" charset="0"/>
              </a:rPr>
              <a:t>.</a:t>
            </a:r>
          </a:p>
          <a:p>
            <a:pPr algn="just">
              <a:lnSpc>
                <a:spcPct val="170000"/>
              </a:lnSpc>
              <a:buFont typeface="Wingdings" panose="05000000000000000000" pitchFamily="2" charset="2"/>
              <a:buChar char="q"/>
            </a:pPr>
            <a:r>
              <a:rPr lang="el-GR" sz="2900" dirty="0" smtClean="0">
                <a:solidFill>
                  <a:prstClr val="black"/>
                </a:solidFill>
                <a:latin typeface="Arial" panose="020B0604020202020204" pitchFamily="34" charset="0"/>
                <a:cs typeface="Arial" panose="020B0604020202020204" pitchFamily="34" charset="0"/>
              </a:rPr>
              <a:t> </a:t>
            </a:r>
            <a:r>
              <a:rPr lang="el-GR" sz="2900" dirty="0">
                <a:solidFill>
                  <a:prstClr val="black"/>
                </a:solidFill>
                <a:latin typeface="Arial" panose="020B0604020202020204" pitchFamily="34" charset="0"/>
                <a:cs typeface="Arial" panose="020B0604020202020204" pitchFamily="34" charset="0"/>
              </a:rPr>
              <a:t>Εκατοστιαία θέση είναι η θέση που κατέχει ένα άτομο ως προς μια παράμετρο( πχ βάρος) συγκρινόμενα με 100 άτομα της ίδιας ηλικίας και φύλου. </a:t>
            </a:r>
            <a:endParaRPr lang="el-GR" sz="2900" dirty="0" smtClean="0">
              <a:solidFill>
                <a:prstClr val="black"/>
              </a:solidFill>
              <a:latin typeface="Arial" panose="020B0604020202020204" pitchFamily="34" charset="0"/>
              <a:cs typeface="Arial" panose="020B0604020202020204" pitchFamily="34" charset="0"/>
            </a:endParaRPr>
          </a:p>
          <a:p>
            <a:pPr algn="just">
              <a:lnSpc>
                <a:spcPct val="170000"/>
              </a:lnSpc>
              <a:buFont typeface="Wingdings" panose="05000000000000000000" pitchFamily="2" charset="2"/>
              <a:buChar char="q"/>
            </a:pPr>
            <a:r>
              <a:rPr lang="el-GR" sz="2900" dirty="0" smtClean="0">
                <a:solidFill>
                  <a:prstClr val="black"/>
                </a:solidFill>
                <a:latin typeface="Arial" panose="020B0604020202020204" pitchFamily="34" charset="0"/>
                <a:cs typeface="Arial" panose="020B0604020202020204" pitchFamily="34" charset="0"/>
              </a:rPr>
              <a:t>Παθολογικές </a:t>
            </a:r>
            <a:r>
              <a:rPr lang="el-GR" sz="2900" dirty="0">
                <a:solidFill>
                  <a:prstClr val="black"/>
                </a:solidFill>
                <a:latin typeface="Arial" panose="020B0604020202020204" pitchFamily="34" charset="0"/>
                <a:cs typeface="Arial" panose="020B0604020202020204" pitchFamily="34" charset="0"/>
              </a:rPr>
              <a:t>θέσεις είναι κάτω από την 3η και πάνω από την 97η . </a:t>
            </a:r>
            <a:endParaRPr lang="el-GR" sz="2900" dirty="0" smtClean="0">
              <a:solidFill>
                <a:prstClr val="black"/>
              </a:solidFill>
              <a:latin typeface="Arial" panose="020B0604020202020204" pitchFamily="34" charset="0"/>
              <a:cs typeface="Arial" panose="020B0604020202020204" pitchFamily="34" charset="0"/>
            </a:endParaRPr>
          </a:p>
          <a:p>
            <a:pPr algn="just">
              <a:lnSpc>
                <a:spcPct val="170000"/>
              </a:lnSpc>
              <a:buFont typeface="Wingdings" panose="05000000000000000000" pitchFamily="2" charset="2"/>
              <a:buChar char="q"/>
            </a:pPr>
            <a:r>
              <a:rPr lang="el-GR" sz="2900" dirty="0" smtClean="0">
                <a:solidFill>
                  <a:prstClr val="black"/>
                </a:solidFill>
                <a:latin typeface="Arial" panose="020B0604020202020204" pitchFamily="34" charset="0"/>
                <a:cs typeface="Arial" panose="020B0604020202020204" pitchFamily="34" charset="0"/>
              </a:rPr>
              <a:t>Παρακολούθηση </a:t>
            </a:r>
            <a:r>
              <a:rPr lang="el-GR" sz="2900" dirty="0">
                <a:solidFill>
                  <a:prstClr val="black"/>
                </a:solidFill>
                <a:latin typeface="Arial" panose="020B0604020202020204" pitchFamily="34" charset="0"/>
                <a:cs typeface="Arial" panose="020B0604020202020204" pitchFamily="34" charset="0"/>
              </a:rPr>
              <a:t>χρειάζονται τα παιδιά που είναι μεταξύ 3ης και 10ης θέσης και 90ης και 97ης θέσης.</a:t>
            </a:r>
          </a:p>
          <a:p>
            <a:endParaRPr lang="el-GR" dirty="0"/>
          </a:p>
        </p:txBody>
      </p:sp>
    </p:spTree>
    <p:extLst>
      <p:ext uri="{BB962C8B-B14F-4D97-AF65-F5344CB8AC3E}">
        <p14:creationId xmlns:p14="http://schemas.microsoft.com/office/powerpoint/2010/main" val="37186861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3"/>
          </p:nvPr>
        </p:nvSpPr>
        <p:spPr>
          <a:xfrm>
            <a:off x="395536" y="548680"/>
            <a:ext cx="8291264" cy="5361459"/>
          </a:xfrm>
        </p:spPr>
        <p:txBody>
          <a:bodyPr vert="horz" lIns="91440" tIns="45720" rIns="91440" bIns="45720" rtlCol="0">
            <a:noAutofit/>
          </a:bodyPr>
          <a:lstStyle/>
          <a:p>
            <a:pPr marL="0" indent="0" algn="just">
              <a:lnSpc>
                <a:spcPct val="150000"/>
              </a:lnSpc>
              <a:buNone/>
            </a:pPr>
            <a:r>
              <a:rPr lang="el-GR" sz="2000" b="1" dirty="0" smtClean="0">
                <a:solidFill>
                  <a:prstClr val="black"/>
                </a:solidFill>
                <a:latin typeface="Arial" panose="020B0604020202020204" pitchFamily="34" charset="0"/>
                <a:cs typeface="Arial" panose="020B0604020202020204" pitchFamily="34" charset="0"/>
              </a:rPr>
              <a:t>ΤΟ </a:t>
            </a:r>
            <a:r>
              <a:rPr lang="el-GR" sz="2000" b="1" dirty="0">
                <a:solidFill>
                  <a:prstClr val="black"/>
                </a:solidFill>
                <a:latin typeface="Arial" panose="020B0604020202020204" pitchFamily="34" charset="0"/>
                <a:cs typeface="Arial" panose="020B0604020202020204" pitchFamily="34" charset="0"/>
              </a:rPr>
              <a:t>ΒΑΡΟΣ ΤΟΥ ΣΩΜΑΤΟΣ</a:t>
            </a:r>
            <a:r>
              <a:rPr lang="el-GR" sz="2000" dirty="0">
                <a:solidFill>
                  <a:prstClr val="black"/>
                </a:solidFill>
                <a:latin typeface="Arial" panose="020B0604020202020204" pitchFamily="34" charset="0"/>
                <a:cs typeface="Arial" panose="020B0604020202020204" pitchFamily="34" charset="0"/>
              </a:rPr>
              <a:t>. </a:t>
            </a:r>
          </a:p>
          <a:p>
            <a:pPr algn="just">
              <a:lnSpc>
                <a:spcPct val="150000"/>
              </a:lnSpc>
              <a:buFont typeface="Wingdings" panose="05000000000000000000" pitchFamily="2" charset="2"/>
              <a:buChar char="q"/>
            </a:pPr>
            <a:r>
              <a:rPr lang="el-GR" sz="2000" dirty="0">
                <a:solidFill>
                  <a:prstClr val="black"/>
                </a:solidFill>
                <a:latin typeface="Arial" panose="020B0604020202020204" pitchFamily="34" charset="0"/>
                <a:cs typeface="Arial" panose="020B0604020202020204" pitchFamily="34" charset="0"/>
              </a:rPr>
              <a:t>Το βάρος γέννησης ενός </a:t>
            </a:r>
            <a:r>
              <a:rPr lang="el-GR" sz="2000" dirty="0" err="1">
                <a:solidFill>
                  <a:prstClr val="black"/>
                </a:solidFill>
                <a:latin typeface="Arial" panose="020B0604020202020204" pitchFamily="34" charset="0"/>
                <a:cs typeface="Arial" panose="020B0604020202020204" pitchFamily="34" charset="0"/>
              </a:rPr>
              <a:t>τελειόμηνου</a:t>
            </a:r>
            <a:r>
              <a:rPr lang="el-GR" sz="2000" dirty="0">
                <a:solidFill>
                  <a:prstClr val="black"/>
                </a:solidFill>
                <a:latin typeface="Arial" panose="020B0604020202020204" pitchFamily="34" charset="0"/>
                <a:cs typeface="Arial" panose="020B0604020202020204" pitchFamily="34" charset="0"/>
              </a:rPr>
              <a:t> νεογνού είναι περίπου 3300-3400 γραμμάρια( 3300 για τα κορίτσια και 3400 για τα αγόρια). </a:t>
            </a:r>
            <a:endParaRPr lang="el-GR" sz="2000" dirty="0" smtClean="0">
              <a:solidFill>
                <a:prstClr val="black"/>
              </a:solidFill>
              <a:latin typeface="Arial" panose="020B0604020202020204" pitchFamily="34" charset="0"/>
              <a:cs typeface="Arial" panose="020B0604020202020204" pitchFamily="34" charset="0"/>
            </a:endParaRPr>
          </a:p>
          <a:p>
            <a:pPr algn="just">
              <a:lnSpc>
                <a:spcPct val="150000"/>
              </a:lnSpc>
              <a:buFont typeface="Wingdings" panose="05000000000000000000" pitchFamily="2" charset="2"/>
              <a:buChar char="q"/>
            </a:pPr>
            <a:r>
              <a:rPr lang="el-GR" sz="2000" dirty="0" smtClean="0">
                <a:solidFill>
                  <a:prstClr val="black"/>
                </a:solidFill>
                <a:latin typeface="Arial" panose="020B0604020202020204" pitchFamily="34" charset="0"/>
                <a:cs typeface="Arial" panose="020B0604020202020204" pitchFamily="34" charset="0"/>
              </a:rPr>
              <a:t>Ακραίες </a:t>
            </a:r>
            <a:r>
              <a:rPr lang="el-GR" sz="2000" dirty="0">
                <a:solidFill>
                  <a:prstClr val="black"/>
                </a:solidFill>
                <a:latin typeface="Arial" panose="020B0604020202020204" pitchFamily="34" charset="0"/>
                <a:cs typeface="Arial" panose="020B0604020202020204" pitchFamily="34" charset="0"/>
              </a:rPr>
              <a:t>τιμές βάρους είναι από 2500 έως 4500 γραμμάρια. </a:t>
            </a:r>
            <a:endParaRPr lang="el-GR" sz="2000" dirty="0" smtClean="0">
              <a:solidFill>
                <a:prstClr val="black"/>
              </a:solidFill>
              <a:latin typeface="Arial" panose="020B0604020202020204" pitchFamily="34" charset="0"/>
              <a:cs typeface="Arial" panose="020B0604020202020204" pitchFamily="34" charset="0"/>
            </a:endParaRPr>
          </a:p>
          <a:p>
            <a:pPr algn="just">
              <a:lnSpc>
                <a:spcPct val="150000"/>
              </a:lnSpc>
              <a:buFont typeface="Wingdings" panose="05000000000000000000" pitchFamily="2" charset="2"/>
              <a:buChar char="q"/>
            </a:pPr>
            <a:r>
              <a:rPr lang="el-GR" sz="2000" dirty="0" smtClean="0">
                <a:solidFill>
                  <a:prstClr val="black"/>
                </a:solidFill>
                <a:latin typeface="Arial" panose="020B0604020202020204" pitchFamily="34" charset="0"/>
                <a:cs typeface="Arial" panose="020B0604020202020204" pitchFamily="34" charset="0"/>
              </a:rPr>
              <a:t>Τις </a:t>
            </a:r>
            <a:r>
              <a:rPr lang="el-GR" sz="2000" dirty="0">
                <a:solidFill>
                  <a:prstClr val="black"/>
                </a:solidFill>
                <a:latin typeface="Arial" panose="020B0604020202020204" pitchFamily="34" charset="0"/>
                <a:cs typeface="Arial" panose="020B0604020202020204" pitchFamily="34" charset="0"/>
              </a:rPr>
              <a:t>πρώτες ημέρες(2-3 ημέρες) το νεογνό μπορεί να χάσει βάρος( έως και 10%). Μέχρι την 10 ημέρα όμως το βάρος επανέρχεται στο φυσιολογικό</a:t>
            </a:r>
            <a:r>
              <a:rPr lang="el-GR" sz="2000" dirty="0" smtClean="0">
                <a:solidFill>
                  <a:prstClr val="black"/>
                </a:solidFill>
                <a:latin typeface="Arial" panose="020B0604020202020204" pitchFamily="34" charset="0"/>
                <a:cs typeface="Arial" panose="020B0604020202020204" pitchFamily="34" charset="0"/>
              </a:rPr>
              <a:t>.                               </a:t>
            </a:r>
            <a:endParaRPr lang="el-GR" sz="2000" dirty="0">
              <a:solidFill>
                <a:prstClr val="black"/>
              </a:solidFill>
              <a:latin typeface="Arial" panose="020B0604020202020204" pitchFamily="34" charset="0"/>
              <a:cs typeface="Arial" panose="020B0604020202020204" pitchFamily="34" charset="0"/>
            </a:endParaRPr>
          </a:p>
          <a:p>
            <a:pPr algn="just">
              <a:lnSpc>
                <a:spcPct val="150000"/>
              </a:lnSpc>
              <a:buFont typeface="Wingdings" panose="05000000000000000000" pitchFamily="2" charset="2"/>
              <a:buChar char="q"/>
            </a:pPr>
            <a:r>
              <a:rPr lang="el-GR" sz="2000" dirty="0">
                <a:solidFill>
                  <a:prstClr val="black"/>
                </a:solidFill>
                <a:latin typeface="Arial" panose="020B0604020202020204" pitchFamily="34" charset="0"/>
                <a:cs typeface="Arial" panose="020B0604020202020204" pitchFamily="34" charset="0"/>
              </a:rPr>
              <a:t>Το γεγονός αυτό οφείλεται στην μεγάλη ποσότητα υγρού που έχουν τα νεογνά στον χώρο έξω από τα κύτταρα και στην απώλεια αυτού του υγρού με την γέννηση. Επίσης σημαντικό ρόλο παίζει και η μειωμένη θερμιδική κάλυψη των πρώτων ημερών. Στην συνέχεια το νεογνό κερδίζει βάρος</a:t>
            </a:r>
            <a:r>
              <a:rPr lang="el-GR" sz="2000" dirty="0" smtClean="0">
                <a:solidFill>
                  <a:prstClr val="black"/>
                </a:solidFill>
                <a:latin typeface="Arial" panose="020B0604020202020204" pitchFamily="34" charset="0"/>
                <a:cs typeface="Arial" panose="020B0604020202020204" pitchFamily="34" charset="0"/>
              </a:rPr>
              <a:t>.</a:t>
            </a:r>
          </a:p>
          <a:p>
            <a:pPr algn="just">
              <a:lnSpc>
                <a:spcPct val="150000"/>
              </a:lnSpc>
              <a:buFont typeface="Wingdings" panose="05000000000000000000" pitchFamily="2" charset="2"/>
              <a:buChar char="q"/>
            </a:pPr>
            <a:endParaRPr lang="el-GR" sz="20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067653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3"/>
          </p:nvPr>
        </p:nvSpPr>
        <p:spPr>
          <a:xfrm>
            <a:off x="539552" y="731520"/>
            <a:ext cx="7704856" cy="5001736"/>
          </a:xfrm>
        </p:spPr>
        <p:txBody>
          <a:bodyPr>
            <a:normAutofit/>
          </a:bodyPr>
          <a:lstStyle/>
          <a:p>
            <a:pPr lvl="0" algn="just">
              <a:lnSpc>
                <a:spcPct val="150000"/>
              </a:lnSpc>
              <a:buFont typeface="Wingdings" panose="05000000000000000000" pitchFamily="2" charset="2"/>
              <a:buChar char="q"/>
            </a:pPr>
            <a:r>
              <a:rPr lang="el-GR" sz="2000" dirty="0">
                <a:solidFill>
                  <a:prstClr val="black"/>
                </a:solidFill>
                <a:latin typeface="Arial" panose="020B0604020202020204" pitchFamily="34" charset="0"/>
                <a:cs typeface="Arial" panose="020B0604020202020204" pitchFamily="34" charset="0"/>
              </a:rPr>
              <a:t> Το </a:t>
            </a:r>
            <a:r>
              <a:rPr lang="el-GR" sz="2000" b="1" dirty="0">
                <a:solidFill>
                  <a:prstClr val="black"/>
                </a:solidFill>
                <a:latin typeface="Arial" panose="020B0604020202020204" pitchFamily="34" charset="0"/>
                <a:cs typeface="Arial" panose="020B0604020202020204" pitchFamily="34" charset="0"/>
              </a:rPr>
              <a:t>πρώτο τρίμηνο </a:t>
            </a:r>
            <a:r>
              <a:rPr lang="el-GR" sz="2000" dirty="0">
                <a:solidFill>
                  <a:prstClr val="black"/>
                </a:solidFill>
                <a:latin typeface="Arial" panose="020B0604020202020204" pitchFamily="34" charset="0"/>
                <a:cs typeface="Arial" panose="020B0604020202020204" pitchFamily="34" charset="0"/>
              </a:rPr>
              <a:t>παίρνει </a:t>
            </a:r>
            <a:r>
              <a:rPr lang="el-GR" sz="2000" b="1" dirty="0">
                <a:solidFill>
                  <a:prstClr val="black"/>
                </a:solidFill>
                <a:latin typeface="Arial" panose="020B0604020202020204" pitchFamily="34" charset="0"/>
                <a:cs typeface="Arial" panose="020B0604020202020204" pitchFamily="34" charset="0"/>
              </a:rPr>
              <a:t>25 γραμμάρια την ημέρα</a:t>
            </a:r>
            <a:r>
              <a:rPr lang="el-GR" sz="2000" dirty="0">
                <a:solidFill>
                  <a:prstClr val="black"/>
                </a:solidFill>
                <a:latin typeface="Arial" panose="020B0604020202020204" pitchFamily="34" charset="0"/>
                <a:cs typeface="Arial" panose="020B0604020202020204" pitchFamily="34" charset="0"/>
              </a:rPr>
              <a:t>.</a:t>
            </a:r>
          </a:p>
          <a:p>
            <a:pPr lvl="0" algn="just">
              <a:lnSpc>
                <a:spcPct val="150000"/>
              </a:lnSpc>
              <a:buFont typeface="Wingdings" panose="05000000000000000000" pitchFamily="2" charset="2"/>
              <a:buChar char="q"/>
            </a:pPr>
            <a:r>
              <a:rPr lang="el-GR" sz="2000" dirty="0">
                <a:solidFill>
                  <a:prstClr val="black"/>
                </a:solidFill>
                <a:latin typeface="Arial" panose="020B0604020202020204" pitchFamily="34" charset="0"/>
                <a:cs typeface="Arial" panose="020B0604020202020204" pitchFamily="34" charset="0"/>
              </a:rPr>
              <a:t> Το </a:t>
            </a:r>
            <a:r>
              <a:rPr lang="el-GR" sz="2000" b="1" dirty="0">
                <a:solidFill>
                  <a:prstClr val="black"/>
                </a:solidFill>
                <a:latin typeface="Arial" panose="020B0604020202020204" pitchFamily="34" charset="0"/>
                <a:cs typeface="Arial" panose="020B0604020202020204" pitchFamily="34" charset="0"/>
              </a:rPr>
              <a:t>δεύτερο</a:t>
            </a:r>
            <a:r>
              <a:rPr lang="el-GR" sz="2000" dirty="0">
                <a:solidFill>
                  <a:prstClr val="black"/>
                </a:solidFill>
                <a:latin typeface="Arial" panose="020B0604020202020204" pitchFamily="34" charset="0"/>
                <a:cs typeface="Arial" panose="020B0604020202020204" pitchFamily="34" charset="0"/>
              </a:rPr>
              <a:t> </a:t>
            </a:r>
            <a:r>
              <a:rPr lang="el-GR" sz="2000" b="1" dirty="0">
                <a:solidFill>
                  <a:prstClr val="black"/>
                </a:solidFill>
                <a:latin typeface="Arial" panose="020B0604020202020204" pitchFamily="34" charset="0"/>
                <a:cs typeface="Arial" panose="020B0604020202020204" pitchFamily="34" charset="0"/>
              </a:rPr>
              <a:t>20</a:t>
            </a:r>
            <a:r>
              <a:rPr lang="el-GR" sz="2000" dirty="0">
                <a:solidFill>
                  <a:prstClr val="black"/>
                </a:solidFill>
                <a:latin typeface="Arial" panose="020B0604020202020204" pitchFamily="34" charset="0"/>
                <a:cs typeface="Arial" panose="020B0604020202020204" pitchFamily="34" charset="0"/>
              </a:rPr>
              <a:t> , το </a:t>
            </a:r>
            <a:r>
              <a:rPr lang="el-GR" sz="2000" b="1" dirty="0">
                <a:solidFill>
                  <a:prstClr val="black"/>
                </a:solidFill>
                <a:latin typeface="Arial" panose="020B0604020202020204" pitchFamily="34" charset="0"/>
                <a:cs typeface="Arial" panose="020B0604020202020204" pitchFamily="34" charset="0"/>
              </a:rPr>
              <a:t>τρίτο</a:t>
            </a:r>
            <a:r>
              <a:rPr lang="el-GR" sz="2000" dirty="0">
                <a:solidFill>
                  <a:prstClr val="black"/>
                </a:solidFill>
                <a:latin typeface="Arial" panose="020B0604020202020204" pitchFamily="34" charset="0"/>
                <a:cs typeface="Arial" panose="020B0604020202020204" pitchFamily="34" charset="0"/>
              </a:rPr>
              <a:t> </a:t>
            </a:r>
            <a:r>
              <a:rPr lang="el-GR" sz="2000" b="1" dirty="0">
                <a:solidFill>
                  <a:prstClr val="black"/>
                </a:solidFill>
                <a:latin typeface="Arial" panose="020B0604020202020204" pitchFamily="34" charset="0"/>
                <a:cs typeface="Arial" panose="020B0604020202020204" pitchFamily="34" charset="0"/>
              </a:rPr>
              <a:t>15</a:t>
            </a:r>
            <a:r>
              <a:rPr lang="el-GR" sz="2000" dirty="0">
                <a:solidFill>
                  <a:prstClr val="black"/>
                </a:solidFill>
                <a:latin typeface="Arial" panose="020B0604020202020204" pitchFamily="34" charset="0"/>
                <a:cs typeface="Arial" panose="020B0604020202020204" pitchFamily="34" charset="0"/>
              </a:rPr>
              <a:t> και το </a:t>
            </a:r>
            <a:r>
              <a:rPr lang="el-GR" sz="2000" b="1" dirty="0">
                <a:solidFill>
                  <a:prstClr val="black"/>
                </a:solidFill>
                <a:latin typeface="Arial" panose="020B0604020202020204" pitchFamily="34" charset="0"/>
                <a:cs typeface="Arial" panose="020B0604020202020204" pitchFamily="34" charset="0"/>
              </a:rPr>
              <a:t>τέταρτο τρίμηνο 10 γραμμάρια</a:t>
            </a:r>
            <a:r>
              <a:rPr lang="el-GR" sz="2000" dirty="0">
                <a:solidFill>
                  <a:prstClr val="black"/>
                </a:solidFill>
                <a:latin typeface="Arial" panose="020B0604020202020204" pitchFamily="34" charset="0"/>
                <a:cs typeface="Arial" panose="020B0604020202020204" pitchFamily="34" charset="0"/>
              </a:rPr>
              <a:t> την </a:t>
            </a:r>
            <a:r>
              <a:rPr lang="el-GR" sz="2000" b="1" dirty="0">
                <a:solidFill>
                  <a:prstClr val="black"/>
                </a:solidFill>
                <a:latin typeface="Arial" panose="020B0604020202020204" pitchFamily="34" charset="0"/>
                <a:cs typeface="Arial" panose="020B0604020202020204" pitchFamily="34" charset="0"/>
              </a:rPr>
              <a:t>ημέρα</a:t>
            </a:r>
            <a:r>
              <a:rPr lang="el-GR" sz="2000" dirty="0">
                <a:solidFill>
                  <a:prstClr val="black"/>
                </a:solidFill>
                <a:latin typeface="Arial" panose="020B0604020202020204" pitchFamily="34" charset="0"/>
                <a:cs typeface="Arial" panose="020B0604020202020204" pitchFamily="34" charset="0"/>
              </a:rPr>
              <a:t>. </a:t>
            </a:r>
          </a:p>
          <a:p>
            <a:pPr lvl="0" algn="just">
              <a:lnSpc>
                <a:spcPct val="150000"/>
              </a:lnSpc>
              <a:buFont typeface="Wingdings" panose="05000000000000000000" pitchFamily="2" charset="2"/>
              <a:buChar char="q"/>
            </a:pPr>
            <a:r>
              <a:rPr lang="el-GR" sz="2000" dirty="0">
                <a:solidFill>
                  <a:prstClr val="black"/>
                </a:solidFill>
                <a:latin typeface="Arial" panose="020B0604020202020204" pitchFamily="34" charset="0"/>
                <a:cs typeface="Arial" panose="020B0604020202020204" pitchFamily="34" charset="0"/>
              </a:rPr>
              <a:t>Έτσι το βάρος γέννησης </a:t>
            </a:r>
            <a:r>
              <a:rPr lang="el-GR" sz="2000" b="1" dirty="0">
                <a:solidFill>
                  <a:prstClr val="black"/>
                </a:solidFill>
                <a:latin typeface="Arial" panose="020B0604020202020204" pitchFamily="34" charset="0"/>
                <a:cs typeface="Arial" panose="020B0604020202020204" pitchFamily="34" charset="0"/>
              </a:rPr>
              <a:t>διπλασιάζεται τον 4ο μήνα</a:t>
            </a:r>
            <a:r>
              <a:rPr lang="el-GR" sz="2000" dirty="0">
                <a:solidFill>
                  <a:prstClr val="black"/>
                </a:solidFill>
                <a:latin typeface="Arial" panose="020B0604020202020204" pitchFamily="34" charset="0"/>
                <a:cs typeface="Arial" panose="020B0604020202020204" pitchFamily="34" charset="0"/>
              </a:rPr>
              <a:t>, </a:t>
            </a:r>
            <a:r>
              <a:rPr lang="el-GR" sz="2000" b="1" dirty="0">
                <a:solidFill>
                  <a:prstClr val="black"/>
                </a:solidFill>
                <a:latin typeface="Arial" panose="020B0604020202020204" pitchFamily="34" charset="0"/>
                <a:cs typeface="Arial" panose="020B0604020202020204" pitchFamily="34" charset="0"/>
              </a:rPr>
              <a:t>τριπλασιάζεται τον πρώτο χρόνο</a:t>
            </a:r>
            <a:r>
              <a:rPr lang="el-GR" sz="2000" dirty="0">
                <a:solidFill>
                  <a:prstClr val="black"/>
                </a:solidFill>
                <a:latin typeface="Arial" panose="020B0604020202020204" pitchFamily="34" charset="0"/>
                <a:cs typeface="Arial" panose="020B0604020202020204" pitchFamily="34" charset="0"/>
              </a:rPr>
              <a:t> και </a:t>
            </a:r>
            <a:r>
              <a:rPr lang="el-GR" sz="2000" b="1" dirty="0">
                <a:solidFill>
                  <a:prstClr val="black"/>
                </a:solidFill>
                <a:latin typeface="Arial" panose="020B0604020202020204" pitchFamily="34" charset="0"/>
                <a:cs typeface="Arial" panose="020B0604020202020204" pitchFamily="34" charset="0"/>
              </a:rPr>
              <a:t>τετραπλασιάζεται στον 2ο χρόνο.</a:t>
            </a:r>
          </a:p>
          <a:p>
            <a:pPr lvl="0" algn="just">
              <a:lnSpc>
                <a:spcPct val="150000"/>
              </a:lnSpc>
              <a:buFont typeface="Wingdings" panose="05000000000000000000" pitchFamily="2" charset="2"/>
              <a:buChar char="q"/>
            </a:pPr>
            <a:r>
              <a:rPr lang="el-GR" sz="2000" dirty="0">
                <a:solidFill>
                  <a:prstClr val="black"/>
                </a:solidFill>
                <a:latin typeface="Arial" panose="020B0604020202020204" pitchFamily="34" charset="0"/>
                <a:cs typeface="Arial" panose="020B0604020202020204" pitchFamily="34" charset="0"/>
              </a:rPr>
              <a:t> Μετά κερδίζει </a:t>
            </a:r>
            <a:r>
              <a:rPr lang="el-GR" sz="2000" b="1" dirty="0">
                <a:solidFill>
                  <a:prstClr val="black"/>
                </a:solidFill>
                <a:latin typeface="Arial" panose="020B0604020202020204" pitchFamily="34" charset="0"/>
                <a:cs typeface="Arial" panose="020B0604020202020204" pitchFamily="34" charset="0"/>
              </a:rPr>
              <a:t>2 κιλά ανά έτος</a:t>
            </a:r>
            <a:r>
              <a:rPr lang="el-GR" sz="2000" dirty="0">
                <a:solidFill>
                  <a:prstClr val="black"/>
                </a:solidFill>
                <a:latin typeface="Arial" panose="020B0604020202020204" pitchFamily="34" charset="0"/>
                <a:cs typeface="Arial" panose="020B0604020202020204" pitchFamily="34" charset="0"/>
              </a:rPr>
              <a:t>. </a:t>
            </a:r>
          </a:p>
          <a:p>
            <a:pPr lvl="0" algn="just">
              <a:lnSpc>
                <a:spcPct val="150000"/>
              </a:lnSpc>
              <a:buFont typeface="Wingdings" panose="05000000000000000000" pitchFamily="2" charset="2"/>
              <a:buChar char="q"/>
            </a:pPr>
            <a:r>
              <a:rPr lang="el-GR" sz="2000" dirty="0">
                <a:solidFill>
                  <a:prstClr val="black"/>
                </a:solidFill>
                <a:latin typeface="Arial" panose="020B0604020202020204" pitchFamily="34" charset="0"/>
                <a:cs typeface="Arial" panose="020B0604020202020204" pitchFamily="34" charset="0"/>
              </a:rPr>
              <a:t>Ένας εύκολος </a:t>
            </a:r>
            <a:r>
              <a:rPr lang="el-GR" sz="2000" dirty="0" err="1">
                <a:solidFill>
                  <a:prstClr val="black"/>
                </a:solidFill>
                <a:latin typeface="Arial" panose="020B0604020202020204" pitchFamily="34" charset="0"/>
                <a:cs typeface="Arial" panose="020B0604020202020204" pitchFamily="34" charset="0"/>
              </a:rPr>
              <a:t>μνημονοτεχνικός</a:t>
            </a:r>
            <a:r>
              <a:rPr lang="el-GR" sz="2000" dirty="0">
                <a:solidFill>
                  <a:prstClr val="black"/>
                </a:solidFill>
                <a:latin typeface="Arial" panose="020B0604020202020204" pitchFamily="34" charset="0"/>
                <a:cs typeface="Arial" panose="020B0604020202020204" pitchFamily="34" charset="0"/>
              </a:rPr>
              <a:t> κανόνας για την ανεύρεση του μέσου βάρους είναι ο παρακάτω: έτη*2+8= βάρος του σώματος.</a:t>
            </a:r>
          </a:p>
          <a:p>
            <a:endParaRPr lang="el-GR" sz="2000" dirty="0"/>
          </a:p>
        </p:txBody>
      </p:sp>
    </p:spTree>
    <p:extLst>
      <p:ext uri="{BB962C8B-B14F-4D97-AF65-F5344CB8AC3E}">
        <p14:creationId xmlns:p14="http://schemas.microsoft.com/office/powerpoint/2010/main" val="724721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706090"/>
          </a:xfrm>
        </p:spPr>
        <p:txBody>
          <a:bodyPr>
            <a:normAutofit fontScale="90000"/>
          </a:bodyPr>
          <a:lstStyle/>
          <a:p>
            <a:pPr marL="0" lvl="0" indent="0">
              <a:spcBef>
                <a:spcPct val="20000"/>
              </a:spcBef>
              <a:buNone/>
            </a:pPr>
            <a:r>
              <a:rPr lang="el-GR" sz="2800" dirty="0">
                <a:solidFill>
                  <a:prstClr val="black"/>
                </a:solidFill>
                <a:latin typeface="Arial" panose="020B0604020202020204" pitchFamily="34" charset="0"/>
                <a:ea typeface="+mn-ea"/>
                <a:cs typeface="Arial" panose="020B0604020202020204" pitchFamily="34" charset="0"/>
              </a:rPr>
              <a:t>ΦΥΣΙΟΛΟΓΙΚΗ ΑΝΑΠΤΥΞΗ ΤΟΥ ΠΑΙΔΙΟΥ</a:t>
            </a:r>
            <a:br>
              <a:rPr lang="el-GR" sz="2800" dirty="0">
                <a:solidFill>
                  <a:prstClr val="black"/>
                </a:solidFill>
                <a:latin typeface="Arial" panose="020B0604020202020204" pitchFamily="34" charset="0"/>
                <a:ea typeface="+mn-ea"/>
                <a:cs typeface="Arial" panose="020B0604020202020204" pitchFamily="34" charset="0"/>
              </a:rPr>
            </a:br>
            <a:endParaRPr lang="el-GR" sz="2800"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sz="quarter" idx="13"/>
          </p:nvPr>
        </p:nvSpPr>
        <p:spPr>
          <a:xfrm>
            <a:off x="107504" y="908720"/>
            <a:ext cx="8640960" cy="4857403"/>
          </a:xfrm>
        </p:spPr>
        <p:txBody>
          <a:bodyPr>
            <a:noAutofit/>
          </a:bodyPr>
          <a:lstStyle/>
          <a:p>
            <a:pPr marL="0" indent="0" algn="just">
              <a:lnSpc>
                <a:spcPct val="170000"/>
              </a:lnSpc>
              <a:buNone/>
            </a:pPr>
            <a:endParaRPr lang="el-GR" sz="2000" dirty="0">
              <a:latin typeface="Arial" panose="020B0604020202020204" pitchFamily="34" charset="0"/>
              <a:cs typeface="Arial" panose="020B0604020202020204" pitchFamily="34" charset="0"/>
            </a:endParaRPr>
          </a:p>
          <a:p>
            <a:pPr algn="just">
              <a:lnSpc>
                <a:spcPct val="170000"/>
              </a:lnSpc>
            </a:pPr>
            <a:r>
              <a:rPr lang="el-GR" sz="2000" dirty="0" smtClean="0">
                <a:latin typeface="Arial" panose="020B0604020202020204" pitchFamily="34" charset="0"/>
                <a:cs typeface="Arial" panose="020B0604020202020204" pitchFamily="34" charset="0"/>
              </a:rPr>
              <a:t> </a:t>
            </a:r>
            <a:r>
              <a:rPr lang="el-GR" sz="2000" dirty="0">
                <a:latin typeface="Arial" panose="020B0604020202020204" pitchFamily="34" charset="0"/>
                <a:cs typeface="Arial" panose="020B0604020202020204" pitchFamily="34" charset="0"/>
              </a:rPr>
              <a:t>Η παιδιατρική </a:t>
            </a:r>
            <a:r>
              <a:rPr lang="el-GR" sz="2000" dirty="0" smtClean="0">
                <a:latin typeface="Arial" panose="020B0604020202020204" pitchFamily="34" charset="0"/>
                <a:cs typeface="Arial" panose="020B0604020202020204" pitchFamily="34" charset="0"/>
              </a:rPr>
              <a:t>ασχολείται </a:t>
            </a:r>
            <a:r>
              <a:rPr lang="el-GR" sz="2000" dirty="0">
                <a:latin typeface="Arial" panose="020B0604020202020204" pitchFamily="34" charset="0"/>
                <a:cs typeface="Arial" panose="020B0604020202020204" pitchFamily="34" charset="0"/>
              </a:rPr>
              <a:t>με το παιδί που αποτελεί μια  τελείως διαφορετική οντότητα. </a:t>
            </a:r>
            <a:endParaRPr lang="el-GR" sz="2000" dirty="0" smtClean="0">
              <a:latin typeface="Arial" panose="020B0604020202020204" pitchFamily="34" charset="0"/>
              <a:cs typeface="Arial" panose="020B0604020202020204" pitchFamily="34" charset="0"/>
            </a:endParaRPr>
          </a:p>
          <a:p>
            <a:pPr algn="just">
              <a:lnSpc>
                <a:spcPct val="170000"/>
              </a:lnSpc>
            </a:pPr>
            <a:r>
              <a:rPr lang="el-GR" sz="2000" dirty="0" smtClean="0">
                <a:latin typeface="Arial" panose="020B0604020202020204" pitchFamily="34" charset="0"/>
                <a:cs typeface="Arial" panose="020B0604020202020204" pitchFamily="34" charset="0"/>
              </a:rPr>
              <a:t>Τα </a:t>
            </a:r>
            <a:r>
              <a:rPr lang="el-GR" sz="2000" dirty="0">
                <a:latin typeface="Arial" panose="020B0604020202020204" pitchFamily="34" charset="0"/>
                <a:cs typeface="Arial" panose="020B0604020202020204" pitchFamily="34" charset="0"/>
              </a:rPr>
              <a:t>παιδιά δεν είναι μικροσκοπικοί ενήλικες, έχουν εντελώς δικές τους ιδιαιτερότητες σε ότι αφορά τη διατροφή , την ανάπτυξη , την ψυχοκινητική εξέλιξη  αλλά και τις ασθένειες , τη θεραπεία , τις δόσεις των φαρμάκων.</a:t>
            </a:r>
          </a:p>
          <a:p>
            <a:pPr algn="just">
              <a:lnSpc>
                <a:spcPct val="170000"/>
              </a:lnSpc>
            </a:pPr>
            <a:r>
              <a:rPr lang="el-GR" sz="2000" dirty="0" smtClean="0">
                <a:latin typeface="Arial" panose="020B0604020202020204" pitchFamily="34" charset="0"/>
                <a:cs typeface="Arial" panose="020B0604020202020204" pitchFamily="34" charset="0"/>
              </a:rPr>
              <a:t>Η </a:t>
            </a:r>
            <a:r>
              <a:rPr lang="el-GR" sz="2000" dirty="0">
                <a:latin typeface="Arial" panose="020B0604020202020204" pitchFamily="34" charset="0"/>
                <a:cs typeface="Arial" panose="020B0604020202020204" pitchFamily="34" charset="0"/>
              </a:rPr>
              <a:t>επιστήμη της παιδιατρικής ενδιαφέρεται τόσο για την γνώση των νοσημάτων που παρουσιάζονται από την γέννηση μέχρι την εφηβεία όσο και για την κατανόηση των διαδικασιών εξέλιξης του φυσιολογικού παιδιού.</a:t>
            </a:r>
          </a:p>
          <a:p>
            <a:pPr algn="just">
              <a:lnSpc>
                <a:spcPct val="170000"/>
              </a:lnSpc>
            </a:pPr>
            <a:r>
              <a:rPr lang="el-GR" sz="2000" dirty="0" smtClean="0">
                <a:latin typeface="Arial" panose="020B0604020202020204" pitchFamily="34" charset="0"/>
                <a:cs typeface="Arial" panose="020B0604020202020204" pitchFamily="34" charset="0"/>
              </a:rPr>
              <a:t>Οι </a:t>
            </a:r>
            <a:r>
              <a:rPr lang="el-GR" sz="2000" dirty="0">
                <a:latin typeface="Arial" panose="020B0604020202020204" pitchFamily="34" charset="0"/>
                <a:cs typeface="Arial" panose="020B0604020202020204" pitchFamily="34" charset="0"/>
              </a:rPr>
              <a:t>αποκλίσεις από την σωστή αύξηση μπορεί να αποτελούν σοβαρές ενδείξεις παθολογικών καταστάσεων. Η αύξηση των αναλογιών του σώματος και η ανάπτυξη των διαφόρων λειτουργιών κάνουν το παιδί να διαφέρει από το ενήλικα. </a:t>
            </a:r>
            <a:endParaRPr lang="el-GR" sz="2000" dirty="0" smtClean="0">
              <a:latin typeface="Arial" panose="020B0604020202020204" pitchFamily="34" charset="0"/>
              <a:cs typeface="Arial" panose="020B0604020202020204" pitchFamily="34" charset="0"/>
            </a:endParaRPr>
          </a:p>
          <a:p>
            <a:pPr algn="just">
              <a:lnSpc>
                <a:spcPct val="170000"/>
              </a:lnSpc>
            </a:pPr>
            <a:r>
              <a:rPr lang="el-GR" sz="2000" dirty="0" smtClean="0">
                <a:latin typeface="Arial" panose="020B0604020202020204" pitchFamily="34" charset="0"/>
                <a:cs typeface="Arial" panose="020B0604020202020204" pitchFamily="34" charset="0"/>
              </a:rPr>
              <a:t>Οι </a:t>
            </a:r>
            <a:r>
              <a:rPr lang="el-GR" sz="2000" dirty="0">
                <a:latin typeface="Arial" panose="020B0604020202020204" pitchFamily="34" charset="0"/>
                <a:cs typeface="Arial" panose="020B0604020202020204" pitchFamily="34" charset="0"/>
              </a:rPr>
              <a:t>διαδικασίες αυτές( αύξηση και ανάπτυξη ) δεν μπορούν να διαχωριστούν πλήρως. </a:t>
            </a:r>
          </a:p>
          <a:p>
            <a:pPr algn="just">
              <a:lnSpc>
                <a:spcPct val="170000"/>
              </a:lnSpc>
            </a:pPr>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8272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3"/>
          </p:nvPr>
        </p:nvSpPr>
        <p:spPr>
          <a:xfrm>
            <a:off x="107504" y="260648"/>
            <a:ext cx="8507288" cy="6048672"/>
          </a:xfrm>
        </p:spPr>
        <p:txBody>
          <a:bodyPr>
            <a:noAutofit/>
          </a:bodyPr>
          <a:lstStyle/>
          <a:p>
            <a:pPr marL="0" indent="0" algn="just">
              <a:lnSpc>
                <a:spcPct val="150000"/>
              </a:lnSpc>
              <a:buNone/>
            </a:pPr>
            <a:r>
              <a:rPr lang="el-GR" sz="1800" b="1" dirty="0">
                <a:solidFill>
                  <a:schemeClr val="tx1"/>
                </a:solidFill>
                <a:latin typeface="Arial" panose="020B0604020202020204" pitchFamily="34" charset="0"/>
                <a:cs typeface="Arial" panose="020B0604020202020204" pitchFamily="34" charset="0"/>
              </a:rPr>
              <a:t>ΤΟ ΜΗΚΟΣ –ΥΨΟΣ.</a:t>
            </a:r>
          </a:p>
          <a:p>
            <a:pPr algn="just">
              <a:lnSpc>
                <a:spcPct val="150000"/>
              </a:lnSpc>
              <a:buFont typeface="Wingdings" panose="05000000000000000000" pitchFamily="2" charset="2"/>
              <a:buChar char="v"/>
            </a:pPr>
            <a:r>
              <a:rPr lang="el-GR" sz="1800" dirty="0">
                <a:solidFill>
                  <a:schemeClr val="tx1"/>
                </a:solidFill>
                <a:latin typeface="Arial" panose="020B0604020202020204" pitchFamily="34" charset="0"/>
                <a:cs typeface="Arial" panose="020B0604020202020204" pitchFamily="34" charset="0"/>
              </a:rPr>
              <a:t>Το </a:t>
            </a:r>
            <a:r>
              <a:rPr lang="el-GR" sz="1800" b="1" dirty="0">
                <a:solidFill>
                  <a:schemeClr val="tx1"/>
                </a:solidFill>
                <a:latin typeface="Arial" panose="020B0604020202020204" pitchFamily="34" charset="0"/>
                <a:cs typeface="Arial" panose="020B0604020202020204" pitchFamily="34" charset="0"/>
              </a:rPr>
              <a:t>μέσο μήκος </a:t>
            </a:r>
            <a:r>
              <a:rPr lang="el-GR" sz="1800" dirty="0">
                <a:solidFill>
                  <a:schemeClr val="tx1"/>
                </a:solidFill>
                <a:latin typeface="Arial" panose="020B0604020202020204" pitchFamily="34" charset="0"/>
                <a:cs typeface="Arial" panose="020B0604020202020204" pitchFamily="34" charset="0"/>
              </a:rPr>
              <a:t>γέννησης ενός </a:t>
            </a:r>
            <a:r>
              <a:rPr lang="el-GR" sz="1800" b="1" dirty="0" err="1">
                <a:solidFill>
                  <a:schemeClr val="tx1"/>
                </a:solidFill>
                <a:latin typeface="Arial" panose="020B0604020202020204" pitchFamily="34" charset="0"/>
                <a:cs typeface="Arial" panose="020B0604020202020204" pitchFamily="34" charset="0"/>
              </a:rPr>
              <a:t>τελειόμηνου</a:t>
            </a:r>
            <a:r>
              <a:rPr lang="el-GR" sz="1800" dirty="0">
                <a:solidFill>
                  <a:schemeClr val="tx1"/>
                </a:solidFill>
                <a:latin typeface="Arial" panose="020B0604020202020204" pitchFamily="34" charset="0"/>
                <a:cs typeface="Arial" panose="020B0604020202020204" pitchFamily="34" charset="0"/>
              </a:rPr>
              <a:t> νεογνού είναι περίπου </a:t>
            </a:r>
            <a:r>
              <a:rPr lang="el-GR" sz="1800" b="1" dirty="0">
                <a:solidFill>
                  <a:schemeClr val="tx1"/>
                </a:solidFill>
                <a:latin typeface="Arial" panose="020B0604020202020204" pitchFamily="34" charset="0"/>
                <a:cs typeface="Arial" panose="020B0604020202020204" pitchFamily="34" charset="0"/>
              </a:rPr>
              <a:t>50</a:t>
            </a:r>
            <a:r>
              <a:rPr lang="el-GR" sz="1800" dirty="0">
                <a:solidFill>
                  <a:schemeClr val="tx1"/>
                </a:solidFill>
                <a:latin typeface="Arial" panose="020B0604020202020204" pitchFamily="34" charset="0"/>
                <a:cs typeface="Arial" panose="020B0604020202020204" pitchFamily="34" charset="0"/>
              </a:rPr>
              <a:t> </a:t>
            </a:r>
            <a:r>
              <a:rPr lang="el-GR" sz="1800" b="1" dirty="0">
                <a:solidFill>
                  <a:schemeClr val="tx1"/>
                </a:solidFill>
                <a:latin typeface="Arial" panose="020B0604020202020204" pitchFamily="34" charset="0"/>
                <a:cs typeface="Arial" panose="020B0604020202020204" pitchFamily="34" charset="0"/>
              </a:rPr>
              <a:t>εκατοστά</a:t>
            </a:r>
            <a:r>
              <a:rPr lang="el-GR" sz="1800" dirty="0">
                <a:solidFill>
                  <a:schemeClr val="tx1"/>
                </a:solidFill>
                <a:latin typeface="Arial" panose="020B0604020202020204" pitchFamily="34" charset="0"/>
                <a:cs typeface="Arial" panose="020B0604020202020204" pitchFamily="34" charset="0"/>
              </a:rPr>
              <a:t> με ακραίες τιμές από 46 έως 55 εκατοστά. </a:t>
            </a:r>
            <a:endParaRPr lang="el-GR" sz="1800" dirty="0" smtClean="0">
              <a:solidFill>
                <a:schemeClr val="tx1"/>
              </a:solidFill>
              <a:latin typeface="Arial" panose="020B0604020202020204" pitchFamily="34" charset="0"/>
              <a:cs typeface="Arial" panose="020B0604020202020204" pitchFamily="34" charset="0"/>
            </a:endParaRPr>
          </a:p>
          <a:p>
            <a:pPr algn="just">
              <a:lnSpc>
                <a:spcPct val="150000"/>
              </a:lnSpc>
              <a:buFont typeface="Wingdings" panose="05000000000000000000" pitchFamily="2" charset="2"/>
              <a:buChar char="v"/>
            </a:pPr>
            <a:r>
              <a:rPr lang="el-GR" sz="1800" dirty="0" smtClean="0">
                <a:solidFill>
                  <a:schemeClr val="tx1"/>
                </a:solidFill>
                <a:latin typeface="Arial" panose="020B0604020202020204" pitchFamily="34" charset="0"/>
                <a:cs typeface="Arial" panose="020B0604020202020204" pitchFamily="34" charset="0"/>
              </a:rPr>
              <a:t>Τον </a:t>
            </a:r>
            <a:r>
              <a:rPr lang="el-GR" sz="1800" b="1" dirty="0">
                <a:solidFill>
                  <a:schemeClr val="tx1"/>
                </a:solidFill>
                <a:latin typeface="Arial" panose="020B0604020202020204" pitchFamily="34" charset="0"/>
                <a:cs typeface="Arial" panose="020B0604020202020204" pitchFamily="34" charset="0"/>
              </a:rPr>
              <a:t>πρώτο χρόνο </a:t>
            </a:r>
            <a:r>
              <a:rPr lang="el-GR" sz="1800" dirty="0">
                <a:solidFill>
                  <a:schemeClr val="tx1"/>
                </a:solidFill>
                <a:latin typeface="Arial" panose="020B0604020202020204" pitchFamily="34" charset="0"/>
                <a:cs typeface="Arial" panose="020B0604020202020204" pitchFamily="34" charset="0"/>
              </a:rPr>
              <a:t>κερδίζει </a:t>
            </a:r>
            <a:r>
              <a:rPr lang="el-GR" sz="1800" b="1" dirty="0">
                <a:solidFill>
                  <a:schemeClr val="tx1"/>
                </a:solidFill>
                <a:latin typeface="Arial" panose="020B0604020202020204" pitchFamily="34" charset="0"/>
                <a:cs typeface="Arial" panose="020B0604020202020204" pitchFamily="34" charset="0"/>
              </a:rPr>
              <a:t>άλλα 25 εκατοστά</a:t>
            </a:r>
            <a:r>
              <a:rPr lang="el-GR" sz="1800" dirty="0">
                <a:solidFill>
                  <a:schemeClr val="tx1"/>
                </a:solidFill>
                <a:latin typeface="Arial" panose="020B0604020202020204" pitchFamily="34" charset="0"/>
                <a:cs typeface="Arial" panose="020B0604020202020204" pitchFamily="34" charset="0"/>
              </a:rPr>
              <a:t>( φτάνει τα 75 εκατοστά). </a:t>
            </a:r>
            <a:endParaRPr lang="el-GR" sz="1800" dirty="0" smtClean="0">
              <a:solidFill>
                <a:schemeClr val="tx1"/>
              </a:solidFill>
              <a:latin typeface="Arial" panose="020B0604020202020204" pitchFamily="34" charset="0"/>
              <a:cs typeface="Arial" panose="020B0604020202020204" pitchFamily="34" charset="0"/>
            </a:endParaRPr>
          </a:p>
          <a:p>
            <a:pPr algn="just">
              <a:lnSpc>
                <a:spcPct val="150000"/>
              </a:lnSpc>
              <a:buFont typeface="Wingdings" panose="05000000000000000000" pitchFamily="2" charset="2"/>
              <a:buChar char="v"/>
            </a:pPr>
            <a:r>
              <a:rPr lang="el-GR" sz="1800" dirty="0" smtClean="0">
                <a:solidFill>
                  <a:schemeClr val="tx1"/>
                </a:solidFill>
                <a:latin typeface="Arial" panose="020B0604020202020204" pitchFamily="34" charset="0"/>
                <a:cs typeface="Arial" panose="020B0604020202020204" pitchFamily="34" charset="0"/>
              </a:rPr>
              <a:t>Τον </a:t>
            </a:r>
            <a:r>
              <a:rPr lang="el-GR" sz="1800" b="1" dirty="0">
                <a:solidFill>
                  <a:schemeClr val="tx1"/>
                </a:solidFill>
                <a:latin typeface="Arial" panose="020B0604020202020204" pitchFamily="34" charset="0"/>
                <a:cs typeface="Arial" panose="020B0604020202020204" pitchFamily="34" charset="0"/>
              </a:rPr>
              <a:t>δεύτερο χρόνο </a:t>
            </a:r>
            <a:r>
              <a:rPr lang="el-GR" sz="1800" dirty="0">
                <a:solidFill>
                  <a:schemeClr val="tx1"/>
                </a:solidFill>
                <a:latin typeface="Arial" panose="020B0604020202020204" pitchFamily="34" charset="0"/>
                <a:cs typeface="Arial" panose="020B0604020202020204" pitchFamily="34" charset="0"/>
              </a:rPr>
              <a:t>μεγαλώνει </a:t>
            </a:r>
            <a:r>
              <a:rPr lang="el-GR" sz="1800" b="1" dirty="0">
                <a:solidFill>
                  <a:schemeClr val="tx1"/>
                </a:solidFill>
                <a:latin typeface="Arial" panose="020B0604020202020204" pitchFamily="34" charset="0"/>
                <a:cs typeface="Arial" panose="020B0604020202020204" pitchFamily="34" charset="0"/>
              </a:rPr>
              <a:t>κατά 12 εκατοστά </a:t>
            </a:r>
            <a:r>
              <a:rPr lang="el-GR" sz="1800" dirty="0">
                <a:solidFill>
                  <a:schemeClr val="tx1"/>
                </a:solidFill>
                <a:latin typeface="Arial" panose="020B0604020202020204" pitchFamily="34" charset="0"/>
                <a:cs typeface="Arial" panose="020B0604020202020204" pitchFamily="34" charset="0"/>
              </a:rPr>
              <a:t>και τον </a:t>
            </a:r>
            <a:r>
              <a:rPr lang="el-GR" sz="1800" b="1" dirty="0">
                <a:solidFill>
                  <a:schemeClr val="tx1"/>
                </a:solidFill>
                <a:latin typeface="Arial" panose="020B0604020202020204" pitchFamily="34" charset="0"/>
                <a:cs typeface="Arial" panose="020B0604020202020204" pitchFamily="34" charset="0"/>
              </a:rPr>
              <a:t>4ο χρόνο </a:t>
            </a:r>
            <a:r>
              <a:rPr lang="el-GR" sz="1800" dirty="0">
                <a:solidFill>
                  <a:schemeClr val="tx1"/>
                </a:solidFill>
                <a:latin typeface="Arial" panose="020B0604020202020204" pitchFamily="34" charset="0"/>
                <a:cs typeface="Arial" panose="020B0604020202020204" pitchFamily="34" charset="0"/>
              </a:rPr>
              <a:t>το μέσο ύψος γίνεται περίπου </a:t>
            </a:r>
            <a:r>
              <a:rPr lang="el-GR" sz="1800" b="1" dirty="0">
                <a:solidFill>
                  <a:schemeClr val="tx1"/>
                </a:solidFill>
                <a:latin typeface="Arial" panose="020B0604020202020204" pitchFamily="34" charset="0"/>
                <a:cs typeface="Arial" panose="020B0604020202020204" pitchFamily="34" charset="0"/>
              </a:rPr>
              <a:t>100 εκατοστά</a:t>
            </a:r>
            <a:r>
              <a:rPr lang="el-GR" sz="1800" dirty="0">
                <a:solidFill>
                  <a:schemeClr val="tx1"/>
                </a:solidFill>
                <a:latin typeface="Arial" panose="020B0604020202020204" pitchFamily="34" charset="0"/>
                <a:cs typeface="Arial" panose="020B0604020202020204" pitchFamily="34" charset="0"/>
              </a:rPr>
              <a:t>. </a:t>
            </a:r>
            <a:endParaRPr lang="el-GR" sz="1800" dirty="0" smtClean="0">
              <a:solidFill>
                <a:schemeClr val="tx1"/>
              </a:solidFill>
              <a:latin typeface="Arial" panose="020B0604020202020204" pitchFamily="34" charset="0"/>
              <a:cs typeface="Arial" panose="020B0604020202020204" pitchFamily="34" charset="0"/>
            </a:endParaRPr>
          </a:p>
          <a:p>
            <a:pPr algn="just">
              <a:lnSpc>
                <a:spcPct val="150000"/>
              </a:lnSpc>
              <a:buFont typeface="Wingdings" panose="05000000000000000000" pitchFamily="2" charset="2"/>
              <a:buChar char="v"/>
            </a:pPr>
            <a:r>
              <a:rPr lang="el-GR" sz="1800" dirty="0" smtClean="0">
                <a:solidFill>
                  <a:schemeClr val="tx1"/>
                </a:solidFill>
                <a:latin typeface="Arial" panose="020B0604020202020204" pitchFamily="34" charset="0"/>
                <a:cs typeface="Arial" panose="020B0604020202020204" pitchFamily="34" charset="0"/>
              </a:rPr>
              <a:t>Μετά </a:t>
            </a:r>
            <a:r>
              <a:rPr lang="el-GR" sz="1800" dirty="0">
                <a:solidFill>
                  <a:schemeClr val="tx1"/>
                </a:solidFill>
                <a:latin typeface="Arial" panose="020B0604020202020204" pitchFamily="34" charset="0"/>
                <a:cs typeface="Arial" panose="020B0604020202020204" pitchFamily="34" charset="0"/>
              </a:rPr>
              <a:t>η αύξηση είναι </a:t>
            </a:r>
            <a:r>
              <a:rPr lang="el-GR" sz="1800" b="1" dirty="0">
                <a:solidFill>
                  <a:schemeClr val="tx1"/>
                </a:solidFill>
                <a:latin typeface="Arial" panose="020B0604020202020204" pitchFamily="34" charset="0"/>
                <a:cs typeface="Arial" panose="020B0604020202020204" pitchFamily="34" charset="0"/>
              </a:rPr>
              <a:t>5 εκατοστά ανά έτος. </a:t>
            </a:r>
          </a:p>
          <a:p>
            <a:pPr algn="just">
              <a:lnSpc>
                <a:spcPct val="150000"/>
              </a:lnSpc>
              <a:buFont typeface="Wingdings" panose="05000000000000000000" pitchFamily="2" charset="2"/>
              <a:buChar char="v"/>
            </a:pPr>
            <a:r>
              <a:rPr lang="el-GR" sz="1800" dirty="0" smtClean="0">
                <a:solidFill>
                  <a:schemeClr val="tx1"/>
                </a:solidFill>
                <a:latin typeface="Arial" panose="020B0604020202020204" pitchFamily="34" charset="0"/>
                <a:cs typeface="Arial" panose="020B0604020202020204" pitchFamily="34" charset="0"/>
              </a:rPr>
              <a:t>Η </a:t>
            </a:r>
            <a:r>
              <a:rPr lang="el-GR" sz="1800" dirty="0">
                <a:solidFill>
                  <a:schemeClr val="tx1"/>
                </a:solidFill>
                <a:latin typeface="Arial" panose="020B0604020202020204" pitchFamily="34" charset="0"/>
                <a:cs typeface="Arial" panose="020B0604020202020204" pitchFamily="34" charset="0"/>
              </a:rPr>
              <a:t>διαδικασία αύξησης του ύψους </a:t>
            </a:r>
            <a:r>
              <a:rPr lang="el-GR" sz="1800" b="1" dirty="0">
                <a:solidFill>
                  <a:schemeClr val="tx1"/>
                </a:solidFill>
                <a:latin typeface="Arial" panose="020B0604020202020204" pitchFamily="34" charset="0"/>
                <a:cs typeface="Arial" panose="020B0604020202020204" pitchFamily="34" charset="0"/>
              </a:rPr>
              <a:t>σταματά</a:t>
            </a:r>
            <a:r>
              <a:rPr lang="el-GR" sz="1800" dirty="0">
                <a:solidFill>
                  <a:schemeClr val="tx1"/>
                </a:solidFill>
                <a:latin typeface="Arial" panose="020B0604020202020204" pitchFamily="34" charset="0"/>
                <a:cs typeface="Arial" panose="020B0604020202020204" pitchFamily="34" charset="0"/>
              </a:rPr>
              <a:t> με την σύγκλιση των πυρήνων των επιφύσεων των μακρών οστών στην </a:t>
            </a:r>
            <a:r>
              <a:rPr lang="el-GR" sz="1800" dirty="0" err="1">
                <a:solidFill>
                  <a:schemeClr val="tx1"/>
                </a:solidFill>
                <a:latin typeface="Arial" panose="020B0604020202020204" pitchFamily="34" charset="0"/>
                <a:cs typeface="Arial" panose="020B0604020202020204" pitchFamily="34" charset="0"/>
              </a:rPr>
              <a:t>ενήβωση</a:t>
            </a:r>
            <a:r>
              <a:rPr lang="el-GR" sz="1800" dirty="0" smtClean="0">
                <a:solidFill>
                  <a:schemeClr val="tx1"/>
                </a:solidFill>
                <a:latin typeface="Arial" panose="020B0604020202020204" pitchFamily="34" charset="0"/>
                <a:cs typeface="Arial" panose="020B0604020202020204" pitchFamily="34" charset="0"/>
              </a:rPr>
              <a:t>.</a:t>
            </a:r>
          </a:p>
          <a:p>
            <a:pPr algn="just">
              <a:lnSpc>
                <a:spcPct val="150000"/>
              </a:lnSpc>
              <a:buFont typeface="Wingdings" panose="05000000000000000000" pitchFamily="2" charset="2"/>
              <a:buChar char="v"/>
            </a:pPr>
            <a:r>
              <a:rPr lang="el-GR" sz="1800" dirty="0" smtClean="0">
                <a:solidFill>
                  <a:schemeClr val="tx1"/>
                </a:solidFill>
                <a:latin typeface="Arial" panose="020B0604020202020204" pitchFamily="34" charset="0"/>
                <a:cs typeface="Arial" panose="020B0604020202020204" pitchFamily="34" charset="0"/>
              </a:rPr>
              <a:t> </a:t>
            </a:r>
            <a:r>
              <a:rPr lang="el-GR" sz="1800" dirty="0">
                <a:solidFill>
                  <a:schemeClr val="tx1"/>
                </a:solidFill>
                <a:latin typeface="Arial" panose="020B0604020202020204" pitchFamily="34" charset="0"/>
                <a:cs typeface="Arial" panose="020B0604020202020204" pitchFamily="34" charset="0"/>
              </a:rPr>
              <a:t>Η </a:t>
            </a:r>
            <a:r>
              <a:rPr lang="el-GR" sz="1800" b="1" dirty="0">
                <a:solidFill>
                  <a:schemeClr val="tx1"/>
                </a:solidFill>
                <a:latin typeface="Arial" panose="020B0604020202020204" pitchFamily="34" charset="0"/>
                <a:cs typeface="Arial" panose="020B0604020202020204" pitchFamily="34" charset="0"/>
              </a:rPr>
              <a:t>πρόβλεψη για το τελικό  ύψος </a:t>
            </a:r>
            <a:r>
              <a:rPr lang="el-GR" sz="1800" dirty="0">
                <a:solidFill>
                  <a:schemeClr val="tx1"/>
                </a:solidFill>
                <a:latin typeface="Arial" panose="020B0604020202020204" pitchFamily="34" charset="0"/>
                <a:cs typeface="Arial" panose="020B0604020202020204" pitchFamily="34" charset="0"/>
              </a:rPr>
              <a:t>που θα έχει το παιδί σαν ενήλικας είναι δύσκολη και γίνεται μετά από </a:t>
            </a:r>
            <a:r>
              <a:rPr lang="el-GR" sz="1800" b="1" dirty="0">
                <a:solidFill>
                  <a:schemeClr val="tx1"/>
                </a:solidFill>
                <a:latin typeface="Arial" panose="020B0604020202020204" pitchFamily="34" charset="0"/>
                <a:cs typeface="Arial" panose="020B0604020202020204" pitchFamily="34" charset="0"/>
              </a:rPr>
              <a:t>υπολογισμό του ύψους του σε σχέση με την οστική ηλικία και το ύψος των γονέων.</a:t>
            </a:r>
          </a:p>
          <a:p>
            <a:pPr algn="just">
              <a:lnSpc>
                <a:spcPct val="150000"/>
              </a:lnSpc>
              <a:buFont typeface="Wingdings" panose="05000000000000000000" pitchFamily="2" charset="2"/>
              <a:buChar char="v"/>
            </a:pPr>
            <a:r>
              <a:rPr lang="el-GR" sz="1800" dirty="0" smtClean="0">
                <a:solidFill>
                  <a:schemeClr val="tx1"/>
                </a:solidFill>
                <a:latin typeface="Arial" panose="020B0604020202020204" pitchFamily="34" charset="0"/>
                <a:cs typeface="Arial" panose="020B0604020202020204" pitchFamily="34" charset="0"/>
              </a:rPr>
              <a:t> </a:t>
            </a:r>
            <a:r>
              <a:rPr lang="el-GR" sz="1800" dirty="0">
                <a:solidFill>
                  <a:schemeClr val="tx1"/>
                </a:solidFill>
                <a:latin typeface="Arial" panose="020B0604020202020204" pitchFamily="34" charset="0"/>
                <a:cs typeface="Arial" panose="020B0604020202020204" pitchFamily="34" charset="0"/>
              </a:rPr>
              <a:t>Αν διπλασιάσουμε το ύψος σε ηλικία 2 ετών θα δούμε κατά προσέγγιση το ύψος που θα έχει ως ενήλικας.</a:t>
            </a:r>
          </a:p>
          <a:p>
            <a:pPr algn="just">
              <a:lnSpc>
                <a:spcPct val="150000"/>
              </a:lnSpc>
            </a:pPr>
            <a:endParaRPr lang="el-GR" sz="18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586067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3"/>
          </p:nvPr>
        </p:nvSpPr>
        <p:spPr>
          <a:xfrm>
            <a:off x="179512" y="332656"/>
            <a:ext cx="8712968" cy="6192688"/>
          </a:xfrm>
        </p:spPr>
        <p:txBody>
          <a:bodyPr>
            <a:normAutofit fontScale="92500" lnSpcReduction="20000"/>
          </a:bodyPr>
          <a:lstStyle/>
          <a:p>
            <a:pPr marL="0" indent="0" algn="just">
              <a:lnSpc>
                <a:spcPct val="150000"/>
              </a:lnSpc>
              <a:buNone/>
            </a:pPr>
            <a:r>
              <a:rPr lang="el-GR" b="1" dirty="0">
                <a:solidFill>
                  <a:schemeClr val="tx1"/>
                </a:solidFill>
                <a:latin typeface="Arial" panose="020B0604020202020204" pitchFamily="34" charset="0"/>
                <a:cs typeface="Arial" panose="020B0604020202020204" pitchFamily="34" charset="0"/>
              </a:rPr>
              <a:t>ΠΕΡΙΜΕΤΡΟΣ </a:t>
            </a:r>
            <a:r>
              <a:rPr lang="el-GR" b="1" dirty="0" smtClean="0">
                <a:solidFill>
                  <a:schemeClr val="tx1"/>
                </a:solidFill>
                <a:latin typeface="Arial" panose="020B0604020202020204" pitchFamily="34" charset="0"/>
                <a:cs typeface="Arial" panose="020B0604020202020204" pitchFamily="34" charset="0"/>
              </a:rPr>
              <a:t>ΚΕΦΑΛΗΣ</a:t>
            </a:r>
            <a:endParaRPr lang="el-GR" b="1" dirty="0">
              <a:solidFill>
                <a:schemeClr val="tx1"/>
              </a:solidFill>
              <a:latin typeface="Arial" panose="020B0604020202020204" pitchFamily="34" charset="0"/>
              <a:cs typeface="Arial" panose="020B0604020202020204" pitchFamily="34" charset="0"/>
            </a:endParaRPr>
          </a:p>
          <a:p>
            <a:pPr algn="just">
              <a:lnSpc>
                <a:spcPct val="150000"/>
              </a:lnSpc>
              <a:buFont typeface="Wingdings" panose="05000000000000000000" pitchFamily="2" charset="2"/>
              <a:buChar char="Ø"/>
            </a:pPr>
            <a:r>
              <a:rPr lang="el-GR" sz="2000" dirty="0">
                <a:solidFill>
                  <a:schemeClr val="tx1"/>
                </a:solidFill>
                <a:latin typeface="Arial" panose="020B0604020202020204" pitchFamily="34" charset="0"/>
                <a:cs typeface="Arial" panose="020B0604020202020204" pitchFamily="34" charset="0"/>
              </a:rPr>
              <a:t>Η κρανιακή περίμετρος αυξάνεται παθητικά ακολουθώντας την αύξηση του βάρους του εγκεφάλου</a:t>
            </a:r>
            <a:r>
              <a:rPr lang="el-GR" sz="2000" dirty="0" smtClean="0">
                <a:solidFill>
                  <a:schemeClr val="tx1"/>
                </a:solidFill>
                <a:latin typeface="Arial" panose="020B0604020202020204" pitchFamily="34" charset="0"/>
                <a:cs typeface="Arial" panose="020B0604020202020204" pitchFamily="34" charset="0"/>
              </a:rPr>
              <a:t>.</a:t>
            </a:r>
          </a:p>
          <a:p>
            <a:pPr algn="just">
              <a:lnSpc>
                <a:spcPct val="150000"/>
              </a:lnSpc>
              <a:buFont typeface="Wingdings" panose="05000000000000000000" pitchFamily="2" charset="2"/>
              <a:buChar char="Ø"/>
            </a:pPr>
            <a:r>
              <a:rPr lang="el-GR" sz="2000" dirty="0" smtClean="0">
                <a:solidFill>
                  <a:schemeClr val="tx1"/>
                </a:solidFill>
                <a:latin typeface="Arial" panose="020B0604020202020204" pitchFamily="34" charset="0"/>
                <a:cs typeface="Arial" panose="020B0604020202020204" pitchFamily="34" charset="0"/>
              </a:rPr>
              <a:t> </a:t>
            </a:r>
            <a:r>
              <a:rPr lang="el-GR" sz="2000" dirty="0">
                <a:solidFill>
                  <a:schemeClr val="tx1"/>
                </a:solidFill>
                <a:latin typeface="Arial" panose="020B0604020202020204" pitchFamily="34" charset="0"/>
                <a:cs typeface="Arial" panose="020B0604020202020204" pitchFamily="34" charset="0"/>
              </a:rPr>
              <a:t>Σε αυτό συμβάλει και η παραμονή ανοιχτών πηγών και ραφών του κρανίου. </a:t>
            </a:r>
            <a:endParaRPr lang="el-GR" sz="2000" dirty="0" smtClean="0">
              <a:solidFill>
                <a:schemeClr val="tx1"/>
              </a:solidFill>
              <a:latin typeface="Arial" panose="020B0604020202020204" pitchFamily="34" charset="0"/>
              <a:cs typeface="Arial" panose="020B0604020202020204" pitchFamily="34" charset="0"/>
            </a:endParaRPr>
          </a:p>
          <a:p>
            <a:pPr algn="just">
              <a:lnSpc>
                <a:spcPct val="150000"/>
              </a:lnSpc>
              <a:buFont typeface="Wingdings" panose="05000000000000000000" pitchFamily="2" charset="2"/>
              <a:buChar char="Ø"/>
            </a:pPr>
            <a:r>
              <a:rPr lang="el-GR" sz="2000" dirty="0" smtClean="0">
                <a:solidFill>
                  <a:schemeClr val="tx1"/>
                </a:solidFill>
                <a:latin typeface="Arial" panose="020B0604020202020204" pitchFamily="34" charset="0"/>
                <a:cs typeface="Arial" panose="020B0604020202020204" pitchFamily="34" charset="0"/>
              </a:rPr>
              <a:t>Μετράται </a:t>
            </a:r>
            <a:r>
              <a:rPr lang="el-GR" sz="2000" dirty="0">
                <a:solidFill>
                  <a:schemeClr val="tx1"/>
                </a:solidFill>
                <a:latin typeface="Arial" panose="020B0604020202020204" pitchFamily="34" charset="0"/>
                <a:cs typeface="Arial" panose="020B0604020202020204" pitchFamily="34" charset="0"/>
              </a:rPr>
              <a:t>πάντα η μεγαλύτερη περίμετρος, η </a:t>
            </a:r>
            <a:r>
              <a:rPr lang="el-GR" sz="2000" dirty="0" err="1">
                <a:solidFill>
                  <a:schemeClr val="tx1"/>
                </a:solidFill>
                <a:latin typeface="Arial" panose="020B0604020202020204" pitchFamily="34" charset="0"/>
                <a:cs typeface="Arial" panose="020B0604020202020204" pitchFamily="34" charset="0"/>
              </a:rPr>
              <a:t>μετωποϊνιακή</a:t>
            </a:r>
            <a:r>
              <a:rPr lang="el-GR" sz="2000" dirty="0" smtClean="0">
                <a:solidFill>
                  <a:schemeClr val="tx1"/>
                </a:solidFill>
                <a:latin typeface="Arial" panose="020B0604020202020204" pitchFamily="34" charset="0"/>
                <a:cs typeface="Arial" panose="020B0604020202020204" pitchFamily="34" charset="0"/>
              </a:rPr>
              <a:t>.</a:t>
            </a:r>
          </a:p>
          <a:p>
            <a:pPr algn="just">
              <a:lnSpc>
                <a:spcPct val="150000"/>
              </a:lnSpc>
              <a:buFont typeface="Wingdings" panose="05000000000000000000" pitchFamily="2" charset="2"/>
              <a:buChar char="Ø"/>
            </a:pPr>
            <a:r>
              <a:rPr lang="el-GR" sz="2000" dirty="0" smtClean="0">
                <a:solidFill>
                  <a:schemeClr val="tx1"/>
                </a:solidFill>
                <a:latin typeface="Arial" panose="020B0604020202020204" pitchFamily="34" charset="0"/>
                <a:cs typeface="Arial" panose="020B0604020202020204" pitchFamily="34" charset="0"/>
              </a:rPr>
              <a:t> </a:t>
            </a:r>
            <a:r>
              <a:rPr lang="el-GR" sz="2000" dirty="0">
                <a:solidFill>
                  <a:schemeClr val="tx1"/>
                </a:solidFill>
                <a:latin typeface="Arial" panose="020B0604020202020204" pitchFamily="34" charset="0"/>
                <a:cs typeface="Arial" panose="020B0604020202020204" pitchFamily="34" charset="0"/>
              </a:rPr>
              <a:t>Η μέση περίμετρος κατά την γένεση είναι 35 εκατοστά για το </a:t>
            </a:r>
            <a:r>
              <a:rPr lang="el-GR" sz="2000" dirty="0" err="1">
                <a:solidFill>
                  <a:schemeClr val="tx1"/>
                </a:solidFill>
                <a:latin typeface="Arial" panose="020B0604020202020204" pitchFamily="34" charset="0"/>
                <a:cs typeface="Arial" panose="020B0604020202020204" pitchFamily="34" charset="0"/>
              </a:rPr>
              <a:t>τελειόμηνο</a:t>
            </a:r>
            <a:r>
              <a:rPr lang="el-GR" sz="2000" dirty="0">
                <a:solidFill>
                  <a:schemeClr val="tx1"/>
                </a:solidFill>
                <a:latin typeface="Arial" panose="020B0604020202020204" pitchFamily="34" charset="0"/>
                <a:cs typeface="Arial" panose="020B0604020202020204" pitchFamily="34" charset="0"/>
              </a:rPr>
              <a:t> νεογνό. </a:t>
            </a:r>
            <a:endParaRPr lang="el-GR" sz="2000" dirty="0" smtClean="0">
              <a:solidFill>
                <a:schemeClr val="tx1"/>
              </a:solidFill>
              <a:latin typeface="Arial" panose="020B0604020202020204" pitchFamily="34" charset="0"/>
              <a:cs typeface="Arial" panose="020B0604020202020204" pitchFamily="34" charset="0"/>
            </a:endParaRPr>
          </a:p>
          <a:p>
            <a:pPr algn="just">
              <a:lnSpc>
                <a:spcPct val="150000"/>
              </a:lnSpc>
              <a:buFont typeface="Wingdings" panose="05000000000000000000" pitchFamily="2" charset="2"/>
              <a:buChar char="Ø"/>
            </a:pPr>
            <a:r>
              <a:rPr lang="el-GR" sz="2000" dirty="0" smtClean="0">
                <a:solidFill>
                  <a:schemeClr val="tx1"/>
                </a:solidFill>
                <a:latin typeface="Arial" panose="020B0604020202020204" pitchFamily="34" charset="0"/>
                <a:cs typeface="Arial" panose="020B0604020202020204" pitchFamily="34" charset="0"/>
              </a:rPr>
              <a:t>Τον </a:t>
            </a:r>
            <a:r>
              <a:rPr lang="el-GR" sz="2000" dirty="0">
                <a:solidFill>
                  <a:schemeClr val="tx1"/>
                </a:solidFill>
                <a:latin typeface="Arial" panose="020B0604020202020204" pitchFamily="34" charset="0"/>
                <a:cs typeface="Arial" panose="020B0604020202020204" pitchFamily="34" charset="0"/>
              </a:rPr>
              <a:t>πρώτο χρόνο φθάνει τα 47 εκατοστά</a:t>
            </a:r>
            <a:r>
              <a:rPr lang="el-GR" sz="2000" dirty="0" smtClean="0">
                <a:solidFill>
                  <a:schemeClr val="tx1"/>
                </a:solidFill>
                <a:latin typeface="Arial" panose="020B0604020202020204" pitchFamily="34" charset="0"/>
                <a:cs typeface="Arial" panose="020B0604020202020204" pitchFamily="34" charset="0"/>
              </a:rPr>
              <a:t>.</a:t>
            </a:r>
          </a:p>
          <a:p>
            <a:pPr algn="just">
              <a:lnSpc>
                <a:spcPct val="150000"/>
              </a:lnSpc>
              <a:buFont typeface="Wingdings" panose="05000000000000000000" pitchFamily="2" charset="2"/>
              <a:buChar char="Ø"/>
            </a:pPr>
            <a:r>
              <a:rPr lang="el-GR" sz="2000" dirty="0" smtClean="0">
                <a:solidFill>
                  <a:schemeClr val="tx1"/>
                </a:solidFill>
                <a:latin typeface="Arial" panose="020B0604020202020204" pitchFamily="34" charset="0"/>
                <a:cs typeface="Arial" panose="020B0604020202020204" pitchFamily="34" charset="0"/>
              </a:rPr>
              <a:t> </a:t>
            </a:r>
            <a:r>
              <a:rPr lang="el-GR" sz="2000" dirty="0">
                <a:solidFill>
                  <a:schemeClr val="tx1"/>
                </a:solidFill>
                <a:latin typeface="Arial" panose="020B0604020202020204" pitchFamily="34" charset="0"/>
                <a:cs typeface="Arial" panose="020B0604020202020204" pitchFamily="34" charset="0"/>
              </a:rPr>
              <a:t>Μετά η αύξηση είναι πολύ βραδεία και σε όλη την υπόλοιπη ζωή αυξάνεται μόλις κατά 10 εκατοστά( στον ενήλικο φτάνει τα 56 εκατοστά</a:t>
            </a:r>
            <a:r>
              <a:rPr lang="el-GR" sz="2000" dirty="0" smtClean="0">
                <a:solidFill>
                  <a:schemeClr val="tx1"/>
                </a:solidFill>
                <a:latin typeface="Arial" panose="020B0604020202020204" pitchFamily="34" charset="0"/>
                <a:cs typeface="Arial" panose="020B0604020202020204" pitchFamily="34" charset="0"/>
              </a:rPr>
              <a:t>).</a:t>
            </a:r>
          </a:p>
          <a:p>
            <a:pPr algn="just">
              <a:lnSpc>
                <a:spcPct val="150000"/>
              </a:lnSpc>
              <a:buFont typeface="Wingdings" panose="05000000000000000000" pitchFamily="2" charset="2"/>
              <a:buChar char="Ø"/>
            </a:pPr>
            <a:r>
              <a:rPr lang="el-GR" sz="2000" dirty="0" smtClean="0">
                <a:solidFill>
                  <a:schemeClr val="tx1"/>
                </a:solidFill>
                <a:latin typeface="Arial" panose="020B0604020202020204" pitchFamily="34" charset="0"/>
                <a:cs typeface="Arial" panose="020B0604020202020204" pitchFamily="34" charset="0"/>
              </a:rPr>
              <a:t> </a:t>
            </a:r>
            <a:r>
              <a:rPr lang="el-GR" sz="2000" dirty="0">
                <a:solidFill>
                  <a:schemeClr val="tx1"/>
                </a:solidFill>
                <a:latin typeface="Arial" panose="020B0604020202020204" pitchFamily="34" charset="0"/>
                <a:cs typeface="Arial" panose="020B0604020202020204" pitchFamily="34" charset="0"/>
              </a:rPr>
              <a:t>Με την σύγκλιση των πηγών το δεύτερο έτος ολοκληρώνεται και το 90% της αυξητικής διαδικασίας</a:t>
            </a:r>
            <a:r>
              <a:rPr lang="el-GR" sz="2000" dirty="0" smtClean="0">
                <a:solidFill>
                  <a:schemeClr val="tx1"/>
                </a:solidFill>
                <a:latin typeface="Arial" panose="020B0604020202020204" pitchFamily="34" charset="0"/>
                <a:cs typeface="Arial" panose="020B0604020202020204" pitchFamily="34" charset="0"/>
              </a:rPr>
              <a:t>.</a:t>
            </a:r>
          </a:p>
          <a:p>
            <a:pPr algn="just">
              <a:lnSpc>
                <a:spcPct val="150000"/>
              </a:lnSpc>
              <a:buFont typeface="Wingdings" panose="05000000000000000000" pitchFamily="2" charset="2"/>
              <a:buChar char="Ø"/>
            </a:pPr>
            <a:r>
              <a:rPr lang="el-GR" sz="2000" dirty="0" smtClean="0">
                <a:solidFill>
                  <a:schemeClr val="tx1"/>
                </a:solidFill>
                <a:latin typeface="Arial" panose="020B0604020202020204" pitchFamily="34" charset="0"/>
                <a:cs typeface="Arial" panose="020B0604020202020204" pitchFamily="34" charset="0"/>
              </a:rPr>
              <a:t> </a:t>
            </a:r>
            <a:r>
              <a:rPr lang="el-GR" sz="2000" dirty="0">
                <a:solidFill>
                  <a:schemeClr val="tx1"/>
                </a:solidFill>
                <a:latin typeface="Arial" panose="020B0604020202020204" pitchFamily="34" charset="0"/>
                <a:cs typeface="Arial" panose="020B0604020202020204" pitchFamily="34" charset="0"/>
              </a:rPr>
              <a:t>Αυξήσεις της κρανιακής περιμέτρου πάνω από 1 εκατοστό την εβδομάδα είναι ύποπτες και πρέπει να ελέγχονται για υδροκέφαλο. </a:t>
            </a:r>
          </a:p>
        </p:txBody>
      </p:sp>
    </p:spTree>
    <p:extLst>
      <p:ext uri="{BB962C8B-B14F-4D97-AF65-F5344CB8AC3E}">
        <p14:creationId xmlns:p14="http://schemas.microsoft.com/office/powerpoint/2010/main" val="22379834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3"/>
          </p:nvPr>
        </p:nvSpPr>
        <p:spPr>
          <a:xfrm>
            <a:off x="0" y="32048"/>
            <a:ext cx="8712968" cy="6525344"/>
          </a:xfrm>
        </p:spPr>
        <p:txBody>
          <a:bodyPr vert="horz" lIns="91440" tIns="45720" rIns="91440" bIns="45720" rtlCol="0">
            <a:noAutofit/>
          </a:bodyPr>
          <a:lstStyle/>
          <a:p>
            <a:pPr marL="0" indent="0" algn="just">
              <a:lnSpc>
                <a:spcPct val="150000"/>
              </a:lnSpc>
              <a:buNone/>
            </a:pPr>
            <a:r>
              <a:rPr lang="el-GR" sz="2000" b="1" dirty="0" smtClean="0">
                <a:solidFill>
                  <a:schemeClr val="tx1"/>
                </a:solidFill>
                <a:latin typeface="Arial" panose="020B0604020202020204" pitchFamily="34" charset="0"/>
                <a:cs typeface="Arial" panose="020B0604020202020204" pitchFamily="34" charset="0"/>
              </a:rPr>
              <a:t>ΟΔΟΝΤΟΦΥΙΑ</a:t>
            </a:r>
          </a:p>
          <a:p>
            <a:pPr algn="just">
              <a:lnSpc>
                <a:spcPct val="150000"/>
              </a:lnSpc>
              <a:buFont typeface="Wingdings" panose="05000000000000000000" pitchFamily="2" charset="2"/>
              <a:buChar char="q"/>
            </a:pPr>
            <a:r>
              <a:rPr lang="el-GR" sz="1800" dirty="0" smtClean="0">
                <a:solidFill>
                  <a:schemeClr val="tx1"/>
                </a:solidFill>
                <a:latin typeface="Arial" panose="020B0604020202020204" pitchFamily="34" charset="0"/>
                <a:cs typeface="Arial" panose="020B0604020202020204" pitchFamily="34" charset="0"/>
              </a:rPr>
              <a:t>Τα </a:t>
            </a:r>
            <a:r>
              <a:rPr lang="el-GR" sz="1800" b="1" dirty="0">
                <a:solidFill>
                  <a:schemeClr val="tx1"/>
                </a:solidFill>
                <a:latin typeface="Arial" panose="020B0604020202020204" pitchFamily="34" charset="0"/>
                <a:cs typeface="Arial" panose="020B0604020202020204" pitchFamily="34" charset="0"/>
              </a:rPr>
              <a:t>προσωρινά δόντια </a:t>
            </a:r>
            <a:r>
              <a:rPr lang="el-GR" sz="1800" dirty="0">
                <a:solidFill>
                  <a:schemeClr val="tx1"/>
                </a:solidFill>
                <a:latin typeface="Arial" panose="020B0604020202020204" pitchFamily="34" charset="0"/>
                <a:cs typeface="Arial" panose="020B0604020202020204" pitchFamily="34" charset="0"/>
              </a:rPr>
              <a:t>είναι 20 και ονομάζονται </a:t>
            </a:r>
            <a:r>
              <a:rPr lang="el-GR" sz="1800" b="1" dirty="0">
                <a:solidFill>
                  <a:schemeClr val="tx1"/>
                </a:solidFill>
                <a:latin typeface="Arial" panose="020B0604020202020204" pitchFamily="34" charset="0"/>
                <a:cs typeface="Arial" panose="020B0604020202020204" pitchFamily="34" charset="0"/>
              </a:rPr>
              <a:t>νεογιλά</a:t>
            </a:r>
            <a:r>
              <a:rPr lang="el-GR" sz="1800" dirty="0" smtClean="0">
                <a:solidFill>
                  <a:schemeClr val="tx1"/>
                </a:solidFill>
                <a:latin typeface="Arial" panose="020B0604020202020204" pitchFamily="34" charset="0"/>
                <a:cs typeface="Arial" panose="020B0604020202020204" pitchFamily="34" charset="0"/>
              </a:rPr>
              <a:t>.</a:t>
            </a:r>
          </a:p>
          <a:p>
            <a:pPr algn="just">
              <a:lnSpc>
                <a:spcPct val="150000"/>
              </a:lnSpc>
              <a:buFont typeface="Wingdings" panose="05000000000000000000" pitchFamily="2" charset="2"/>
              <a:buChar char="q"/>
            </a:pPr>
            <a:r>
              <a:rPr lang="el-GR" sz="1800" dirty="0" smtClean="0">
                <a:solidFill>
                  <a:schemeClr val="tx1"/>
                </a:solidFill>
                <a:latin typeface="Arial" panose="020B0604020202020204" pitchFamily="34" charset="0"/>
                <a:cs typeface="Arial" panose="020B0604020202020204" pitchFamily="34" charset="0"/>
              </a:rPr>
              <a:t> </a:t>
            </a:r>
            <a:r>
              <a:rPr lang="el-GR" sz="1800" dirty="0">
                <a:solidFill>
                  <a:schemeClr val="tx1"/>
                </a:solidFill>
                <a:latin typeface="Arial" panose="020B0604020202020204" pitchFamily="34" charset="0"/>
                <a:cs typeface="Arial" panose="020B0604020202020204" pitchFamily="34" charset="0"/>
              </a:rPr>
              <a:t>Τα </a:t>
            </a:r>
            <a:r>
              <a:rPr lang="el-GR" sz="1800" b="1" dirty="0">
                <a:solidFill>
                  <a:schemeClr val="tx1"/>
                </a:solidFill>
                <a:latin typeface="Arial" panose="020B0604020202020204" pitchFamily="34" charset="0"/>
                <a:cs typeface="Arial" panose="020B0604020202020204" pitchFamily="34" charset="0"/>
              </a:rPr>
              <a:t>πρώτα δόντια </a:t>
            </a:r>
            <a:r>
              <a:rPr lang="el-GR" sz="1800" dirty="0">
                <a:solidFill>
                  <a:schemeClr val="tx1"/>
                </a:solidFill>
                <a:latin typeface="Arial" panose="020B0604020202020204" pitchFamily="34" charset="0"/>
                <a:cs typeface="Arial" panose="020B0604020202020204" pitchFamily="34" charset="0"/>
              </a:rPr>
              <a:t>βγαίνουν τον </a:t>
            </a:r>
            <a:r>
              <a:rPr lang="el-GR" sz="1800" b="1" dirty="0">
                <a:solidFill>
                  <a:schemeClr val="tx1"/>
                </a:solidFill>
                <a:latin typeface="Arial" panose="020B0604020202020204" pitchFamily="34" charset="0"/>
                <a:cs typeface="Arial" panose="020B0604020202020204" pitchFamily="34" charset="0"/>
              </a:rPr>
              <a:t>6ο  μήνα </a:t>
            </a:r>
            <a:r>
              <a:rPr lang="el-GR" sz="1800" dirty="0">
                <a:solidFill>
                  <a:schemeClr val="tx1"/>
                </a:solidFill>
                <a:latin typeface="Arial" panose="020B0604020202020204" pitchFamily="34" charset="0"/>
                <a:cs typeface="Arial" panose="020B0604020202020204" pitchFamily="34" charset="0"/>
              </a:rPr>
              <a:t>και ακολουθείται ορισμένη σειρά. </a:t>
            </a:r>
            <a:endParaRPr lang="el-GR" sz="1800" dirty="0" smtClean="0">
              <a:solidFill>
                <a:schemeClr val="tx1"/>
              </a:solidFill>
              <a:latin typeface="Arial" panose="020B0604020202020204" pitchFamily="34" charset="0"/>
              <a:cs typeface="Arial" panose="020B0604020202020204" pitchFamily="34" charset="0"/>
            </a:endParaRPr>
          </a:p>
          <a:p>
            <a:pPr algn="just">
              <a:lnSpc>
                <a:spcPct val="150000"/>
              </a:lnSpc>
              <a:buFont typeface="Wingdings" panose="05000000000000000000" pitchFamily="2" charset="2"/>
              <a:buChar char="q"/>
            </a:pPr>
            <a:r>
              <a:rPr lang="el-GR" sz="1800" dirty="0" smtClean="0">
                <a:solidFill>
                  <a:schemeClr val="tx1"/>
                </a:solidFill>
                <a:latin typeface="Arial" panose="020B0604020202020204" pitchFamily="34" charset="0"/>
                <a:cs typeface="Arial" panose="020B0604020202020204" pitchFamily="34" charset="0"/>
              </a:rPr>
              <a:t>Συνήθως </a:t>
            </a:r>
            <a:r>
              <a:rPr lang="el-GR" sz="1800" dirty="0">
                <a:solidFill>
                  <a:schemeClr val="tx1"/>
                </a:solidFill>
                <a:latin typeface="Arial" panose="020B0604020202020204" pitchFamily="34" charset="0"/>
                <a:cs typeface="Arial" panose="020B0604020202020204" pitchFamily="34" charset="0"/>
              </a:rPr>
              <a:t>πρώτα παρουσιάζονται οι 2 κάτω τομείς και μετά οι 2 άνω</a:t>
            </a:r>
            <a:r>
              <a:rPr lang="el-GR" sz="1800" dirty="0" smtClean="0">
                <a:solidFill>
                  <a:schemeClr val="tx1"/>
                </a:solidFill>
                <a:latin typeface="Arial" panose="020B0604020202020204" pitchFamily="34" charset="0"/>
                <a:cs typeface="Arial" panose="020B0604020202020204" pitchFamily="34" charset="0"/>
              </a:rPr>
              <a:t>.</a:t>
            </a:r>
          </a:p>
          <a:p>
            <a:pPr algn="just">
              <a:lnSpc>
                <a:spcPct val="150000"/>
              </a:lnSpc>
              <a:buFont typeface="Wingdings" panose="05000000000000000000" pitchFamily="2" charset="2"/>
              <a:buChar char="q"/>
            </a:pPr>
            <a:r>
              <a:rPr lang="el-GR" sz="1800" dirty="0" smtClean="0">
                <a:solidFill>
                  <a:schemeClr val="tx1"/>
                </a:solidFill>
                <a:latin typeface="Arial" panose="020B0604020202020204" pitchFamily="34" charset="0"/>
                <a:cs typeface="Arial" panose="020B0604020202020204" pitchFamily="34" charset="0"/>
              </a:rPr>
              <a:t> </a:t>
            </a:r>
            <a:r>
              <a:rPr lang="el-GR" sz="1800" dirty="0">
                <a:solidFill>
                  <a:schemeClr val="tx1"/>
                </a:solidFill>
                <a:latin typeface="Arial" panose="020B0604020202020204" pitchFamily="34" charset="0"/>
                <a:cs typeface="Arial" panose="020B0604020202020204" pitchFamily="34" charset="0"/>
              </a:rPr>
              <a:t>Κατόπιν στον 8 με 10ο μήνα βγαίνουν οι πλάγιοι τομείς. </a:t>
            </a:r>
            <a:endParaRPr lang="el-GR" sz="1800" dirty="0" smtClean="0">
              <a:solidFill>
                <a:schemeClr val="tx1"/>
              </a:solidFill>
              <a:latin typeface="Arial" panose="020B0604020202020204" pitchFamily="34" charset="0"/>
              <a:cs typeface="Arial" panose="020B0604020202020204" pitchFamily="34" charset="0"/>
            </a:endParaRPr>
          </a:p>
          <a:p>
            <a:pPr algn="just">
              <a:lnSpc>
                <a:spcPct val="150000"/>
              </a:lnSpc>
              <a:buFont typeface="Wingdings" panose="05000000000000000000" pitchFamily="2" charset="2"/>
              <a:buChar char="q"/>
            </a:pPr>
            <a:r>
              <a:rPr lang="el-GR" sz="1800" dirty="0" smtClean="0">
                <a:solidFill>
                  <a:schemeClr val="tx1"/>
                </a:solidFill>
                <a:latin typeface="Arial" panose="020B0604020202020204" pitchFamily="34" charset="0"/>
                <a:cs typeface="Arial" panose="020B0604020202020204" pitchFamily="34" charset="0"/>
              </a:rPr>
              <a:t>Τον </a:t>
            </a:r>
            <a:r>
              <a:rPr lang="el-GR" sz="1800" dirty="0">
                <a:solidFill>
                  <a:schemeClr val="tx1"/>
                </a:solidFill>
                <a:latin typeface="Arial" panose="020B0604020202020204" pitchFamily="34" charset="0"/>
                <a:cs typeface="Arial" panose="020B0604020202020204" pitchFamily="34" charset="0"/>
              </a:rPr>
              <a:t>12 με 16ο μήνα βγαίνουν οι προγόμφιοι. </a:t>
            </a:r>
            <a:endParaRPr lang="el-GR" sz="1800" dirty="0" smtClean="0">
              <a:solidFill>
                <a:schemeClr val="tx1"/>
              </a:solidFill>
              <a:latin typeface="Arial" panose="020B0604020202020204" pitchFamily="34" charset="0"/>
              <a:cs typeface="Arial" panose="020B0604020202020204" pitchFamily="34" charset="0"/>
            </a:endParaRPr>
          </a:p>
          <a:p>
            <a:pPr algn="just">
              <a:lnSpc>
                <a:spcPct val="150000"/>
              </a:lnSpc>
              <a:buFont typeface="Wingdings" panose="05000000000000000000" pitchFamily="2" charset="2"/>
              <a:buChar char="q"/>
            </a:pPr>
            <a:r>
              <a:rPr lang="el-GR" sz="1800" dirty="0" smtClean="0">
                <a:solidFill>
                  <a:schemeClr val="tx1"/>
                </a:solidFill>
                <a:latin typeface="Arial" panose="020B0604020202020204" pitchFamily="34" charset="0"/>
                <a:cs typeface="Arial" panose="020B0604020202020204" pitchFamily="34" charset="0"/>
              </a:rPr>
              <a:t>Τον </a:t>
            </a:r>
            <a:r>
              <a:rPr lang="el-GR" sz="1800" dirty="0">
                <a:solidFill>
                  <a:schemeClr val="tx1"/>
                </a:solidFill>
                <a:latin typeface="Arial" panose="020B0604020202020204" pitchFamily="34" charset="0"/>
                <a:cs typeface="Arial" panose="020B0604020202020204" pitchFamily="34" charset="0"/>
              </a:rPr>
              <a:t>16 με 20ο  μήνα οι κυνόδοντες</a:t>
            </a:r>
            <a:r>
              <a:rPr lang="el-GR" sz="1800" dirty="0" smtClean="0">
                <a:solidFill>
                  <a:schemeClr val="tx1"/>
                </a:solidFill>
                <a:latin typeface="Arial" panose="020B0604020202020204" pitchFamily="34" charset="0"/>
                <a:cs typeface="Arial" panose="020B0604020202020204" pitchFamily="34" charset="0"/>
              </a:rPr>
              <a:t>.                                        </a:t>
            </a:r>
            <a:endParaRPr lang="el-GR" sz="1800" dirty="0">
              <a:solidFill>
                <a:schemeClr val="tx1"/>
              </a:solidFill>
              <a:latin typeface="Arial" panose="020B0604020202020204" pitchFamily="34" charset="0"/>
              <a:cs typeface="Arial" panose="020B0604020202020204" pitchFamily="34" charset="0"/>
            </a:endParaRPr>
          </a:p>
          <a:p>
            <a:pPr algn="just">
              <a:lnSpc>
                <a:spcPct val="150000"/>
              </a:lnSpc>
              <a:buFont typeface="Wingdings" panose="05000000000000000000" pitchFamily="2" charset="2"/>
              <a:buChar char="q"/>
            </a:pPr>
            <a:r>
              <a:rPr lang="el-GR" sz="1800" dirty="0">
                <a:solidFill>
                  <a:schemeClr val="tx1"/>
                </a:solidFill>
                <a:latin typeface="Arial" panose="020B0604020202020204" pitchFamily="34" charset="0"/>
                <a:cs typeface="Arial" panose="020B0604020202020204" pitchFamily="34" charset="0"/>
              </a:rPr>
              <a:t>Τέλος μεταξύ 20 και 30ου μήνα βγαίνουν οι δεύτεροι προγόμφιοι. </a:t>
            </a:r>
            <a:endParaRPr lang="el-GR" sz="1800" dirty="0" smtClean="0">
              <a:solidFill>
                <a:schemeClr val="tx1"/>
              </a:solidFill>
              <a:latin typeface="Arial" panose="020B0604020202020204" pitchFamily="34" charset="0"/>
              <a:cs typeface="Arial" panose="020B0604020202020204" pitchFamily="34" charset="0"/>
            </a:endParaRPr>
          </a:p>
          <a:p>
            <a:pPr algn="just">
              <a:lnSpc>
                <a:spcPct val="150000"/>
              </a:lnSpc>
              <a:buFont typeface="Wingdings" panose="05000000000000000000" pitchFamily="2" charset="2"/>
              <a:buChar char="q"/>
            </a:pPr>
            <a:r>
              <a:rPr lang="el-GR" sz="1800" dirty="0" smtClean="0">
                <a:solidFill>
                  <a:schemeClr val="tx1"/>
                </a:solidFill>
                <a:latin typeface="Arial" panose="020B0604020202020204" pitchFamily="34" charset="0"/>
                <a:cs typeface="Arial" panose="020B0604020202020204" pitchFamily="34" charset="0"/>
              </a:rPr>
              <a:t>Έτσι </a:t>
            </a:r>
            <a:r>
              <a:rPr lang="el-GR" sz="1800" dirty="0">
                <a:solidFill>
                  <a:schemeClr val="tx1"/>
                </a:solidFill>
                <a:latin typeface="Arial" panose="020B0604020202020204" pitchFamily="34" charset="0"/>
                <a:cs typeface="Arial" panose="020B0604020202020204" pitchFamily="34" charset="0"/>
              </a:rPr>
              <a:t>σε ηλικία 30 μηνών έχει συμπληρωθεί η πρώτη νεογιλή οδοντοφυΐα. </a:t>
            </a:r>
            <a:endParaRPr lang="el-GR" sz="1800" dirty="0" smtClean="0">
              <a:solidFill>
                <a:schemeClr val="tx1"/>
              </a:solidFill>
              <a:latin typeface="Arial" panose="020B0604020202020204" pitchFamily="34" charset="0"/>
              <a:cs typeface="Arial" panose="020B0604020202020204" pitchFamily="34" charset="0"/>
            </a:endParaRPr>
          </a:p>
          <a:p>
            <a:pPr algn="just">
              <a:lnSpc>
                <a:spcPct val="150000"/>
              </a:lnSpc>
              <a:buFont typeface="Wingdings" panose="05000000000000000000" pitchFamily="2" charset="2"/>
              <a:buChar char="q"/>
            </a:pPr>
            <a:r>
              <a:rPr lang="el-GR" sz="1800" dirty="0" smtClean="0">
                <a:solidFill>
                  <a:schemeClr val="tx1"/>
                </a:solidFill>
                <a:latin typeface="Arial" panose="020B0604020202020204" pitchFamily="34" charset="0"/>
                <a:cs typeface="Arial" panose="020B0604020202020204" pitchFamily="34" charset="0"/>
              </a:rPr>
              <a:t>Τα </a:t>
            </a:r>
            <a:r>
              <a:rPr lang="el-GR" sz="1800" b="1" dirty="0">
                <a:solidFill>
                  <a:schemeClr val="tx1"/>
                </a:solidFill>
                <a:latin typeface="Arial" panose="020B0604020202020204" pitchFamily="34" charset="0"/>
                <a:cs typeface="Arial" panose="020B0604020202020204" pitchFamily="34" charset="0"/>
              </a:rPr>
              <a:t>μόνιμα δόντια αρχίζουν να βγαίνουν τον 6ο χρόνο και είναι 32 τον αριθμό</a:t>
            </a:r>
            <a:r>
              <a:rPr lang="el-GR" sz="1800" dirty="0" smtClean="0">
                <a:solidFill>
                  <a:schemeClr val="tx1"/>
                </a:solidFill>
                <a:latin typeface="Arial" panose="020B0604020202020204" pitchFamily="34" charset="0"/>
                <a:cs typeface="Arial" panose="020B0604020202020204" pitchFamily="34" charset="0"/>
              </a:rPr>
              <a:t>.</a:t>
            </a:r>
          </a:p>
          <a:p>
            <a:pPr algn="just">
              <a:lnSpc>
                <a:spcPct val="150000"/>
              </a:lnSpc>
              <a:buFont typeface="Wingdings" panose="05000000000000000000" pitchFamily="2" charset="2"/>
              <a:buChar char="q"/>
            </a:pPr>
            <a:r>
              <a:rPr lang="el-GR" sz="1800" dirty="0" smtClean="0">
                <a:solidFill>
                  <a:schemeClr val="tx1"/>
                </a:solidFill>
                <a:latin typeface="Arial" panose="020B0604020202020204" pitchFamily="34" charset="0"/>
                <a:cs typeface="Arial" panose="020B0604020202020204" pitchFamily="34" charset="0"/>
              </a:rPr>
              <a:t> </a:t>
            </a:r>
            <a:r>
              <a:rPr lang="el-GR" sz="1800" b="1" dirty="0">
                <a:solidFill>
                  <a:schemeClr val="tx1"/>
                </a:solidFill>
                <a:latin typeface="Arial" panose="020B0604020202020204" pitchFamily="34" charset="0"/>
                <a:cs typeface="Arial" panose="020B0604020202020204" pitchFamily="34" charset="0"/>
              </a:rPr>
              <a:t>Μόνο η καθυστέρηση της οδοντοφυΐας δεν  πρέπει να αποδίδεται σε παθολογικά αίτια γιατί μπορεί να επηρεαστεί και από κληρονομικούς παράγοντες.</a:t>
            </a:r>
          </a:p>
          <a:p>
            <a:pPr marL="0" indent="0" algn="just">
              <a:lnSpc>
                <a:spcPct val="150000"/>
              </a:lnSpc>
              <a:buNone/>
            </a:pPr>
            <a:endParaRPr lang="el-GR" sz="1800" b="1" dirty="0">
              <a:solidFill>
                <a:schemeClr val="tx1"/>
              </a:solidFill>
              <a:latin typeface="Arial" panose="020B0604020202020204" pitchFamily="34" charset="0"/>
              <a:cs typeface="Arial" panose="020B0604020202020204" pitchFamily="34" charset="0"/>
            </a:endParaRPr>
          </a:p>
          <a:p>
            <a:pPr marL="0" indent="0" algn="just">
              <a:lnSpc>
                <a:spcPct val="150000"/>
              </a:lnSpc>
              <a:buNone/>
            </a:pPr>
            <a:endParaRPr lang="el-GR" sz="18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967266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3"/>
          </p:nvPr>
        </p:nvSpPr>
        <p:spPr>
          <a:xfrm>
            <a:off x="251520" y="548680"/>
            <a:ext cx="8740080" cy="5459437"/>
          </a:xfrm>
        </p:spPr>
        <p:txBody>
          <a:bodyPr>
            <a:noAutofit/>
          </a:bodyPr>
          <a:lstStyle/>
          <a:p>
            <a:pPr marL="0" indent="0" algn="just">
              <a:lnSpc>
                <a:spcPct val="150000"/>
              </a:lnSpc>
              <a:spcBef>
                <a:spcPts val="0"/>
              </a:spcBef>
              <a:spcAft>
                <a:spcPts val="1800"/>
              </a:spcAft>
              <a:buNone/>
            </a:pPr>
            <a:r>
              <a:rPr lang="el-GR" sz="2000" b="1" dirty="0">
                <a:solidFill>
                  <a:schemeClr val="tx1"/>
                </a:solidFill>
                <a:latin typeface="Arial" panose="020B0604020202020204" pitchFamily="34" charset="0"/>
                <a:cs typeface="Arial" panose="020B0604020202020204" pitchFamily="34" charset="0"/>
              </a:rPr>
              <a:t>ΕΚΤΙΜΗΣΗ ΤΗΣ ΑΥΞΗΤΙΚΗΣ ΔΙΑΔΙΚΑΣΙΑΣ</a:t>
            </a:r>
            <a:r>
              <a:rPr lang="el-GR" sz="2000" dirty="0" smtClean="0">
                <a:solidFill>
                  <a:schemeClr val="tx1"/>
                </a:solidFill>
                <a:latin typeface="Arial" panose="020B0604020202020204" pitchFamily="34" charset="0"/>
                <a:cs typeface="Arial" panose="020B0604020202020204" pitchFamily="34" charset="0"/>
              </a:rPr>
              <a:t>.</a:t>
            </a:r>
            <a:endParaRPr lang="el-GR" sz="2000" dirty="0">
              <a:latin typeface="Arial" panose="020B0604020202020204" pitchFamily="34" charset="0"/>
              <a:cs typeface="Arial" panose="020B0604020202020204" pitchFamily="34" charset="0"/>
            </a:endParaRPr>
          </a:p>
          <a:p>
            <a:pPr algn="just">
              <a:lnSpc>
                <a:spcPct val="150000"/>
              </a:lnSpc>
              <a:spcBef>
                <a:spcPts val="0"/>
              </a:spcBef>
              <a:spcAft>
                <a:spcPts val="1800"/>
              </a:spcAft>
              <a:buFont typeface="Wingdings" panose="05000000000000000000" pitchFamily="2" charset="2"/>
              <a:buChar char="Ø"/>
            </a:pPr>
            <a:r>
              <a:rPr lang="el-GR" sz="2000" dirty="0">
                <a:solidFill>
                  <a:schemeClr val="tx1"/>
                </a:solidFill>
                <a:latin typeface="Arial" panose="020B0604020202020204" pitchFamily="34" charset="0"/>
                <a:cs typeface="Arial" panose="020B0604020202020204" pitchFamily="34" charset="0"/>
              </a:rPr>
              <a:t>Η ταχύτητα αυξήσεως σε βάρος και ύψος είναι πολύ μεγάλη τον πρώτο χρόνο και μετά πέφτει βαθμηδόν, ανέρχεται ξανά κατά την προεφηβική περίοδο για να παρουσιάσει την μέγιστη αύξηση κατά την ήβη και εν συνεχεία να μηδενιστεί γύρω στα 18 -19 χρόνια. </a:t>
            </a:r>
            <a:endParaRPr lang="el-GR" sz="2000" dirty="0" smtClean="0">
              <a:solidFill>
                <a:schemeClr val="tx1"/>
              </a:solidFill>
              <a:latin typeface="Arial" panose="020B0604020202020204" pitchFamily="34" charset="0"/>
              <a:cs typeface="Arial" panose="020B0604020202020204" pitchFamily="34" charset="0"/>
            </a:endParaRPr>
          </a:p>
          <a:p>
            <a:pPr algn="just">
              <a:lnSpc>
                <a:spcPct val="150000"/>
              </a:lnSpc>
              <a:spcBef>
                <a:spcPts val="0"/>
              </a:spcBef>
              <a:spcAft>
                <a:spcPts val="1800"/>
              </a:spcAft>
              <a:buFont typeface="Wingdings" panose="05000000000000000000" pitchFamily="2" charset="2"/>
              <a:buChar char="Ø"/>
            </a:pPr>
            <a:r>
              <a:rPr lang="el-GR" sz="2000" dirty="0" smtClean="0">
                <a:solidFill>
                  <a:schemeClr val="tx1"/>
                </a:solidFill>
                <a:latin typeface="Arial" panose="020B0604020202020204" pitchFamily="34" charset="0"/>
                <a:cs typeface="Arial" panose="020B0604020202020204" pitchFamily="34" charset="0"/>
              </a:rPr>
              <a:t>Στο </a:t>
            </a:r>
            <a:r>
              <a:rPr lang="el-GR" sz="2000" dirty="0">
                <a:solidFill>
                  <a:schemeClr val="tx1"/>
                </a:solidFill>
                <a:latin typeface="Arial" panose="020B0604020202020204" pitchFamily="34" charset="0"/>
                <a:cs typeface="Arial" panose="020B0604020202020204" pitchFamily="34" charset="0"/>
              </a:rPr>
              <a:t>δεύτερο αυτό κύμα αύξησης προηγούνται τα κορίτσια λόγω </a:t>
            </a:r>
            <a:r>
              <a:rPr lang="el-GR" sz="2000" dirty="0" err="1">
                <a:solidFill>
                  <a:schemeClr val="tx1"/>
                </a:solidFill>
                <a:latin typeface="Arial" panose="020B0604020202020204" pitchFamily="34" charset="0"/>
                <a:cs typeface="Arial" panose="020B0604020202020204" pitchFamily="34" charset="0"/>
              </a:rPr>
              <a:t>πρωϊμότερης</a:t>
            </a:r>
            <a:r>
              <a:rPr lang="el-GR" sz="2000" dirty="0">
                <a:solidFill>
                  <a:schemeClr val="tx1"/>
                </a:solidFill>
                <a:latin typeface="Arial" panose="020B0604020202020204" pitchFamily="34" charset="0"/>
                <a:cs typeface="Arial" panose="020B0604020202020204" pitchFamily="34" charset="0"/>
              </a:rPr>
              <a:t> έναρξης της ήβης. Οι αποκλίσεις της αύξησης από τους φυσιολογικούς τύπους αποτελούν σημαντικούς δείκτες σοβαρών παθολογικών διαταραχών. </a:t>
            </a:r>
            <a:r>
              <a:rPr lang="el-GR" sz="2000" dirty="0">
                <a:solidFill>
                  <a:schemeClr val="tx1"/>
                </a:solidFill>
                <a:latin typeface="Arial" panose="020B0604020202020204" pitchFamily="34" charset="0"/>
                <a:cs typeface="Arial" panose="020B0604020202020204" pitchFamily="34" charset="0"/>
              </a:rPr>
              <a:t>Συχνά αποτελούν την πρώτη ένδειξη ότι κάτι δεν πηγαίνει καλά. </a:t>
            </a:r>
          </a:p>
          <a:p>
            <a:pPr algn="just">
              <a:lnSpc>
                <a:spcPct val="150000"/>
              </a:lnSpc>
              <a:spcBef>
                <a:spcPts val="0"/>
              </a:spcBef>
              <a:spcAft>
                <a:spcPts val="1800"/>
              </a:spcAft>
            </a:pPr>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532477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3"/>
          </p:nvPr>
        </p:nvSpPr>
        <p:spPr>
          <a:xfrm>
            <a:off x="395536" y="731520"/>
            <a:ext cx="7776864" cy="5001736"/>
          </a:xfrm>
        </p:spPr>
        <p:txBody>
          <a:bodyPr>
            <a:normAutofit/>
          </a:bodyPr>
          <a:lstStyle/>
          <a:p>
            <a:pPr algn="just">
              <a:lnSpc>
                <a:spcPct val="150000"/>
              </a:lnSpc>
              <a:spcBef>
                <a:spcPts val="0"/>
              </a:spcBef>
              <a:spcAft>
                <a:spcPts val="1800"/>
              </a:spcAft>
            </a:pPr>
            <a:r>
              <a:rPr lang="el-GR" sz="2000" dirty="0">
                <a:solidFill>
                  <a:schemeClr val="tx1"/>
                </a:solidFill>
                <a:latin typeface="Arial" panose="020B0604020202020204" pitchFamily="34" charset="0"/>
                <a:cs typeface="Arial" panose="020B0604020202020204" pitchFamily="34" charset="0"/>
              </a:rPr>
              <a:t>Σε κάθε επίσκεψη στον ιατρό, μια φορά το μήνα , πρέπει να γίνεται ακριβής μέτρηση και καταγραφή του μήκους , του βάρους και της περιμέτρου κεφαλής. </a:t>
            </a:r>
            <a:endParaRPr lang="el-GR" sz="2000" dirty="0" smtClean="0">
              <a:solidFill>
                <a:schemeClr val="tx1"/>
              </a:solidFill>
              <a:latin typeface="Arial" panose="020B0604020202020204" pitchFamily="34" charset="0"/>
              <a:cs typeface="Arial" panose="020B0604020202020204" pitchFamily="34" charset="0"/>
            </a:endParaRPr>
          </a:p>
          <a:p>
            <a:pPr algn="just">
              <a:lnSpc>
                <a:spcPct val="150000"/>
              </a:lnSpc>
              <a:spcBef>
                <a:spcPts val="0"/>
              </a:spcBef>
              <a:spcAft>
                <a:spcPts val="1800"/>
              </a:spcAft>
            </a:pPr>
            <a:r>
              <a:rPr lang="el-GR" sz="2000" dirty="0" smtClean="0">
                <a:solidFill>
                  <a:schemeClr val="tx1"/>
                </a:solidFill>
                <a:latin typeface="Arial" panose="020B0604020202020204" pitchFamily="34" charset="0"/>
                <a:cs typeface="Arial" panose="020B0604020202020204" pitchFamily="34" charset="0"/>
              </a:rPr>
              <a:t>Για </a:t>
            </a:r>
            <a:r>
              <a:rPr lang="el-GR" sz="2000" dirty="0">
                <a:solidFill>
                  <a:schemeClr val="tx1"/>
                </a:solidFill>
                <a:latin typeface="Arial" panose="020B0604020202020204" pitchFamily="34" charset="0"/>
                <a:cs typeface="Arial" panose="020B0604020202020204" pitchFamily="34" charset="0"/>
              </a:rPr>
              <a:t>την σύγκριση των μετρήσεων αυτών με τις φυσιολογικές κατά φύλο και ηλικία, χρησιμοποιούνται ειδικά στατιστικά διαγράμματα που όπως προαναφέρθηκε ονομάζονται εκατοστιαίες θέσεις. </a:t>
            </a:r>
            <a:endParaRPr lang="el-GR" sz="2000" dirty="0" smtClean="0">
              <a:solidFill>
                <a:schemeClr val="tx1"/>
              </a:solidFill>
              <a:latin typeface="Arial" panose="020B0604020202020204" pitchFamily="34" charset="0"/>
              <a:cs typeface="Arial" panose="020B0604020202020204" pitchFamily="34" charset="0"/>
            </a:endParaRPr>
          </a:p>
          <a:p>
            <a:pPr algn="just">
              <a:lnSpc>
                <a:spcPct val="150000"/>
              </a:lnSpc>
              <a:spcBef>
                <a:spcPts val="0"/>
              </a:spcBef>
              <a:spcAft>
                <a:spcPts val="1800"/>
              </a:spcAft>
            </a:pPr>
            <a:r>
              <a:rPr lang="el-GR" sz="2000" dirty="0" smtClean="0">
                <a:solidFill>
                  <a:schemeClr val="tx1"/>
                </a:solidFill>
                <a:latin typeface="Arial" panose="020B0604020202020204" pitchFamily="34" charset="0"/>
                <a:cs typeface="Arial" panose="020B0604020202020204" pitchFamily="34" charset="0"/>
              </a:rPr>
              <a:t>Με </a:t>
            </a:r>
            <a:r>
              <a:rPr lang="el-GR" sz="2000" dirty="0">
                <a:solidFill>
                  <a:schemeClr val="tx1"/>
                </a:solidFill>
                <a:latin typeface="Arial" panose="020B0604020202020204" pitchFamily="34" charset="0"/>
                <a:cs typeface="Arial" panose="020B0604020202020204" pitchFamily="34" charset="0"/>
              </a:rPr>
              <a:t>τις σωματομετρικές παρατηρήσεις μπορούμε να διαγνώσουμε αρκετές παθολογικές καταστάσεις όπως νανισμός , γιγαντισμός , υδροκέφαλος , μεγαλακρία , παχυσαρκία , μαρασμός και άλλες.</a:t>
            </a:r>
          </a:p>
        </p:txBody>
      </p:sp>
    </p:spTree>
    <p:extLst>
      <p:ext uri="{BB962C8B-B14F-4D97-AF65-F5344CB8AC3E}">
        <p14:creationId xmlns:p14="http://schemas.microsoft.com/office/powerpoint/2010/main" val="12979912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3"/>
          </p:nvPr>
        </p:nvSpPr>
        <p:spPr>
          <a:xfrm>
            <a:off x="251520" y="476672"/>
            <a:ext cx="8740080" cy="5603453"/>
          </a:xfrm>
        </p:spPr>
        <p:txBody>
          <a:bodyPr>
            <a:noAutofit/>
          </a:bodyPr>
          <a:lstStyle/>
          <a:p>
            <a:pPr marL="0" indent="0" algn="just">
              <a:lnSpc>
                <a:spcPct val="170000"/>
              </a:lnSpc>
              <a:buNone/>
            </a:pPr>
            <a:r>
              <a:rPr lang="el-GR" sz="2000" b="1" dirty="0">
                <a:solidFill>
                  <a:schemeClr val="tx1"/>
                </a:solidFill>
                <a:latin typeface="Arial" panose="020B0604020202020204" pitchFamily="34" charset="0"/>
                <a:cs typeface="Arial" panose="020B0604020202020204" pitchFamily="34" charset="0"/>
              </a:rPr>
              <a:t>ΑΝΑΠΤΥΞΗ ΙΣΤΩΝ ΚΑΙ ΟΡΓΑΝΩΝ.</a:t>
            </a:r>
          </a:p>
          <a:p>
            <a:pPr algn="just">
              <a:lnSpc>
                <a:spcPct val="170000"/>
              </a:lnSpc>
              <a:buFont typeface="Wingdings" panose="05000000000000000000" pitchFamily="2" charset="2"/>
              <a:buChar char="q"/>
            </a:pPr>
            <a:endParaRPr lang="el-GR" sz="2000" dirty="0" smtClean="0">
              <a:solidFill>
                <a:schemeClr val="tx1"/>
              </a:solidFill>
              <a:latin typeface="Arial" panose="020B0604020202020204" pitchFamily="34" charset="0"/>
              <a:cs typeface="Arial" panose="020B0604020202020204" pitchFamily="34" charset="0"/>
            </a:endParaRPr>
          </a:p>
          <a:p>
            <a:pPr algn="just">
              <a:lnSpc>
                <a:spcPct val="170000"/>
              </a:lnSpc>
              <a:buFont typeface="Wingdings" panose="05000000000000000000" pitchFamily="2" charset="2"/>
              <a:buChar char="q"/>
            </a:pPr>
            <a:r>
              <a:rPr lang="el-GR" sz="2000" dirty="0" smtClean="0">
                <a:solidFill>
                  <a:schemeClr val="tx1"/>
                </a:solidFill>
                <a:latin typeface="Arial" panose="020B0604020202020204" pitchFamily="34" charset="0"/>
                <a:cs typeface="Arial" panose="020B0604020202020204" pitchFamily="34" charset="0"/>
              </a:rPr>
              <a:t>Η </a:t>
            </a:r>
            <a:r>
              <a:rPr lang="el-GR" sz="2000" dirty="0">
                <a:solidFill>
                  <a:schemeClr val="tx1"/>
                </a:solidFill>
                <a:latin typeface="Arial" panose="020B0604020202020204" pitchFamily="34" charset="0"/>
                <a:cs typeface="Arial" panose="020B0604020202020204" pitchFamily="34" charset="0"/>
              </a:rPr>
              <a:t>ανάπτυξη των διαφόρων ιστών και οργάνων του παιδιού γίνεται βαθμιαία και σε διαφορετικούς χρόνους ανάλογα με τις ανάγκες του οργανισμού. </a:t>
            </a:r>
            <a:endParaRPr lang="el-GR" sz="2000" dirty="0" smtClean="0">
              <a:solidFill>
                <a:schemeClr val="tx1"/>
              </a:solidFill>
              <a:latin typeface="Arial" panose="020B0604020202020204" pitchFamily="34" charset="0"/>
              <a:cs typeface="Arial" panose="020B0604020202020204" pitchFamily="34" charset="0"/>
            </a:endParaRPr>
          </a:p>
          <a:p>
            <a:pPr algn="just">
              <a:lnSpc>
                <a:spcPct val="170000"/>
              </a:lnSpc>
              <a:buFont typeface="Wingdings" panose="05000000000000000000" pitchFamily="2" charset="2"/>
              <a:buChar char="q"/>
            </a:pPr>
            <a:r>
              <a:rPr lang="el-GR" sz="2000" dirty="0" smtClean="0">
                <a:solidFill>
                  <a:schemeClr val="tx1"/>
                </a:solidFill>
                <a:latin typeface="Arial" panose="020B0604020202020204" pitchFamily="34" charset="0"/>
                <a:cs typeface="Arial" panose="020B0604020202020204" pitchFamily="34" charset="0"/>
              </a:rPr>
              <a:t>Η </a:t>
            </a:r>
            <a:r>
              <a:rPr lang="el-GR" sz="2000" dirty="0">
                <a:solidFill>
                  <a:schemeClr val="tx1"/>
                </a:solidFill>
                <a:latin typeface="Arial" panose="020B0604020202020204" pitchFamily="34" charset="0"/>
                <a:cs typeface="Arial" panose="020B0604020202020204" pitchFamily="34" charset="0"/>
              </a:rPr>
              <a:t>ταχύτητα αύξησης τους φαίνεται πως σχετίζεται με τη λειτουργικότητά τους. Πχ η αύξηση του νευρικού ιστού είναι ταχύτερη τα 2 πρώτα χρόνια ενώ του λεμφικού ιστού στο 12</a:t>
            </a:r>
            <a:r>
              <a:rPr lang="el-GR" sz="2000" baseline="30000" dirty="0">
                <a:solidFill>
                  <a:schemeClr val="tx1"/>
                </a:solidFill>
                <a:latin typeface="Arial" panose="020B0604020202020204" pitchFamily="34" charset="0"/>
                <a:cs typeface="Arial" panose="020B0604020202020204" pitchFamily="34" charset="0"/>
              </a:rPr>
              <a:t>ο</a:t>
            </a:r>
            <a:r>
              <a:rPr lang="el-GR" sz="2000" dirty="0">
                <a:solidFill>
                  <a:schemeClr val="tx1"/>
                </a:solidFill>
                <a:latin typeface="Arial" panose="020B0604020202020204" pitchFamily="34" charset="0"/>
                <a:cs typeface="Arial" panose="020B0604020202020204" pitchFamily="34" charset="0"/>
              </a:rPr>
              <a:t> έτος. </a:t>
            </a:r>
            <a:endParaRPr lang="el-GR" sz="2000" dirty="0" smtClean="0">
              <a:solidFill>
                <a:schemeClr val="tx1"/>
              </a:solidFill>
              <a:latin typeface="Arial" panose="020B0604020202020204" pitchFamily="34" charset="0"/>
              <a:cs typeface="Arial" panose="020B0604020202020204" pitchFamily="34" charset="0"/>
            </a:endParaRPr>
          </a:p>
          <a:p>
            <a:pPr marL="0" indent="0" algn="just">
              <a:lnSpc>
                <a:spcPct val="170000"/>
              </a:lnSpc>
              <a:buNone/>
            </a:pPr>
            <a:endParaRPr lang="el-GR" sz="2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212529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3"/>
          </p:nvPr>
        </p:nvSpPr>
        <p:spPr>
          <a:xfrm>
            <a:off x="0" y="-42864"/>
            <a:ext cx="8892480" cy="6900863"/>
          </a:xfrm>
        </p:spPr>
        <p:txBody>
          <a:bodyPr>
            <a:noAutofit/>
          </a:bodyPr>
          <a:lstStyle/>
          <a:p>
            <a:pPr marL="0" lvl="0" indent="0" algn="just">
              <a:lnSpc>
                <a:spcPct val="170000"/>
              </a:lnSpc>
              <a:buClr>
                <a:srgbClr val="F0A22E"/>
              </a:buClr>
              <a:buNone/>
            </a:pPr>
            <a:r>
              <a:rPr lang="el-GR" sz="2000" b="1" u="sng" dirty="0">
                <a:solidFill>
                  <a:prstClr val="black"/>
                </a:solidFill>
                <a:latin typeface="Arial" panose="020B0604020202020204" pitchFamily="34" charset="0"/>
                <a:cs typeface="Arial" panose="020B0604020202020204" pitchFamily="34" charset="0"/>
              </a:rPr>
              <a:t>Το αναπνευστικό σύστημα</a:t>
            </a:r>
            <a:r>
              <a:rPr lang="el-GR" sz="2000" b="1" u="sng" dirty="0" smtClean="0">
                <a:solidFill>
                  <a:prstClr val="black"/>
                </a:solidFill>
                <a:latin typeface="Arial" panose="020B0604020202020204" pitchFamily="34" charset="0"/>
                <a:cs typeface="Arial" panose="020B0604020202020204" pitchFamily="34" charset="0"/>
              </a:rPr>
              <a:t>.</a:t>
            </a:r>
          </a:p>
          <a:p>
            <a:pPr marL="342900" lvl="0" indent="-342900" algn="just">
              <a:lnSpc>
                <a:spcPct val="170000"/>
              </a:lnSpc>
              <a:buClr>
                <a:srgbClr val="F0A22E"/>
              </a:buClr>
              <a:buFont typeface="Wingdings" panose="05000000000000000000" pitchFamily="2" charset="2"/>
              <a:buChar char="v"/>
            </a:pPr>
            <a:r>
              <a:rPr lang="el-GR" sz="2000" b="1" dirty="0" smtClean="0">
                <a:solidFill>
                  <a:prstClr val="black"/>
                </a:solidFill>
                <a:latin typeface="Arial" panose="020B0604020202020204" pitchFamily="34" charset="0"/>
                <a:cs typeface="Arial" panose="020B0604020202020204" pitchFamily="34" charset="0"/>
              </a:rPr>
              <a:t>Οι </a:t>
            </a:r>
            <a:r>
              <a:rPr lang="el-GR" sz="2000" b="1" dirty="0">
                <a:solidFill>
                  <a:prstClr val="black"/>
                </a:solidFill>
                <a:latin typeface="Arial" panose="020B0604020202020204" pitchFamily="34" charset="0"/>
                <a:cs typeface="Arial" panose="020B0604020202020204" pitchFamily="34" charset="0"/>
              </a:rPr>
              <a:t>ρινικές χοάνες </a:t>
            </a:r>
            <a:r>
              <a:rPr lang="el-GR" sz="2000" dirty="0">
                <a:solidFill>
                  <a:prstClr val="black"/>
                </a:solidFill>
                <a:latin typeface="Arial" panose="020B0604020202020204" pitchFamily="34" charset="0"/>
                <a:cs typeface="Arial" panose="020B0604020202020204" pitchFamily="34" charset="0"/>
              </a:rPr>
              <a:t>στο βρέφος είναι στενές και η μύτη πλατιά και κοντή και το νεογνό εξαρτάται απόλυτα από την ρινική αναπνοή. Οποιαδήποτε απόφραξη προκαλεί δυσχέρεια στην  αναπνοή και στην σίτιση. </a:t>
            </a:r>
            <a:endParaRPr lang="el-GR" sz="2000" dirty="0" smtClean="0">
              <a:solidFill>
                <a:prstClr val="black"/>
              </a:solidFill>
              <a:latin typeface="Arial" panose="020B0604020202020204" pitchFamily="34" charset="0"/>
              <a:cs typeface="Arial" panose="020B0604020202020204" pitchFamily="34" charset="0"/>
            </a:endParaRPr>
          </a:p>
          <a:p>
            <a:pPr marL="342900" lvl="0" indent="-342900" algn="just">
              <a:lnSpc>
                <a:spcPct val="170000"/>
              </a:lnSpc>
              <a:buClr>
                <a:srgbClr val="F0A22E"/>
              </a:buClr>
              <a:buFont typeface="Wingdings" panose="05000000000000000000" pitchFamily="2" charset="2"/>
              <a:buChar char="v"/>
            </a:pPr>
            <a:r>
              <a:rPr lang="el-GR" sz="2000" dirty="0" smtClean="0">
                <a:solidFill>
                  <a:prstClr val="black"/>
                </a:solidFill>
                <a:latin typeface="Arial" panose="020B0604020202020204" pitchFamily="34" charset="0"/>
                <a:cs typeface="Arial" panose="020B0604020202020204" pitchFamily="34" charset="0"/>
              </a:rPr>
              <a:t>Η </a:t>
            </a:r>
            <a:r>
              <a:rPr lang="el-GR" sz="2000" b="1" dirty="0" err="1">
                <a:solidFill>
                  <a:prstClr val="black"/>
                </a:solidFill>
                <a:latin typeface="Arial" panose="020B0604020202020204" pitchFamily="34" charset="0"/>
                <a:cs typeface="Arial" panose="020B0604020202020204" pitchFamily="34" charset="0"/>
              </a:rPr>
              <a:t>ευσταχιανή</a:t>
            </a:r>
            <a:r>
              <a:rPr lang="el-GR" sz="2000" b="1" dirty="0">
                <a:solidFill>
                  <a:prstClr val="black"/>
                </a:solidFill>
                <a:latin typeface="Arial" panose="020B0604020202020204" pitchFamily="34" charset="0"/>
                <a:cs typeface="Arial" panose="020B0604020202020204" pitchFamily="34" charset="0"/>
              </a:rPr>
              <a:t> σάλπιγγα </a:t>
            </a:r>
            <a:r>
              <a:rPr lang="el-GR" sz="2000" dirty="0">
                <a:solidFill>
                  <a:prstClr val="black"/>
                </a:solidFill>
                <a:latin typeface="Arial" panose="020B0604020202020204" pitchFamily="34" charset="0"/>
                <a:cs typeface="Arial" panose="020B0604020202020204" pitchFamily="34" charset="0"/>
              </a:rPr>
              <a:t>είναι κοντή και φαρδιά και προδιαθέτει σε λοιμώξεις του </a:t>
            </a:r>
            <a:r>
              <a:rPr lang="el-GR" sz="2000" dirty="0" err="1">
                <a:solidFill>
                  <a:prstClr val="black"/>
                </a:solidFill>
                <a:latin typeface="Arial" panose="020B0604020202020204" pitchFamily="34" charset="0"/>
                <a:cs typeface="Arial" panose="020B0604020202020204" pitchFamily="34" charset="0"/>
              </a:rPr>
              <a:t>ωτός</a:t>
            </a:r>
            <a:r>
              <a:rPr lang="el-GR" sz="2000" dirty="0">
                <a:solidFill>
                  <a:prstClr val="black"/>
                </a:solidFill>
                <a:latin typeface="Arial" panose="020B0604020202020204" pitchFamily="34" charset="0"/>
                <a:cs typeface="Arial" panose="020B0604020202020204" pitchFamily="34" charset="0"/>
              </a:rPr>
              <a:t>. </a:t>
            </a:r>
            <a:endParaRPr lang="el-GR" sz="2000" dirty="0" smtClean="0">
              <a:solidFill>
                <a:prstClr val="black"/>
              </a:solidFill>
              <a:latin typeface="Arial" panose="020B0604020202020204" pitchFamily="34" charset="0"/>
              <a:cs typeface="Arial" panose="020B0604020202020204" pitchFamily="34" charset="0"/>
            </a:endParaRPr>
          </a:p>
          <a:p>
            <a:pPr marL="342900" lvl="0" indent="-342900" algn="just">
              <a:lnSpc>
                <a:spcPct val="170000"/>
              </a:lnSpc>
              <a:buClr>
                <a:srgbClr val="F0A22E"/>
              </a:buClr>
              <a:buFont typeface="Wingdings" panose="05000000000000000000" pitchFamily="2" charset="2"/>
              <a:buChar char="v"/>
            </a:pPr>
            <a:r>
              <a:rPr lang="el-GR" sz="2000" dirty="0" smtClean="0">
                <a:solidFill>
                  <a:prstClr val="black"/>
                </a:solidFill>
                <a:latin typeface="Arial" panose="020B0604020202020204" pitchFamily="34" charset="0"/>
                <a:cs typeface="Arial" panose="020B0604020202020204" pitchFamily="34" charset="0"/>
              </a:rPr>
              <a:t>Η </a:t>
            </a:r>
            <a:r>
              <a:rPr lang="el-GR" sz="2000" b="1" dirty="0">
                <a:solidFill>
                  <a:prstClr val="black"/>
                </a:solidFill>
                <a:latin typeface="Arial" panose="020B0604020202020204" pitchFamily="34" charset="0"/>
                <a:cs typeface="Arial" panose="020B0604020202020204" pitchFamily="34" charset="0"/>
              </a:rPr>
              <a:t>ανατομική κατασκευή του λάρυγγα</a:t>
            </a:r>
            <a:r>
              <a:rPr lang="el-GR" sz="2000" dirty="0">
                <a:solidFill>
                  <a:prstClr val="black"/>
                </a:solidFill>
                <a:latin typeface="Arial" panose="020B0604020202020204" pitchFamily="34" charset="0"/>
                <a:cs typeface="Arial" panose="020B0604020202020204" pitchFamily="34" charset="0"/>
              </a:rPr>
              <a:t> είναι τέτοια που διευκολύνει την ταυτόχρονη αναπνοή και τον θηλασμό. </a:t>
            </a:r>
            <a:endParaRPr lang="el-GR" sz="2000" dirty="0" smtClean="0">
              <a:solidFill>
                <a:prstClr val="black"/>
              </a:solidFill>
              <a:latin typeface="Arial" panose="020B0604020202020204" pitchFamily="34" charset="0"/>
              <a:cs typeface="Arial" panose="020B0604020202020204" pitchFamily="34" charset="0"/>
            </a:endParaRPr>
          </a:p>
          <a:p>
            <a:pPr marL="342900" lvl="0" indent="-342900" algn="just">
              <a:lnSpc>
                <a:spcPct val="170000"/>
              </a:lnSpc>
              <a:buClr>
                <a:srgbClr val="F0A22E"/>
              </a:buClr>
              <a:buFont typeface="Wingdings" panose="05000000000000000000" pitchFamily="2" charset="2"/>
              <a:buChar char="v"/>
            </a:pPr>
            <a:r>
              <a:rPr lang="el-GR" sz="2000" dirty="0" smtClean="0">
                <a:solidFill>
                  <a:prstClr val="black"/>
                </a:solidFill>
                <a:latin typeface="Arial" panose="020B0604020202020204" pitchFamily="34" charset="0"/>
                <a:cs typeface="Arial" panose="020B0604020202020204" pitchFamily="34" charset="0"/>
              </a:rPr>
              <a:t>Ο </a:t>
            </a:r>
            <a:r>
              <a:rPr lang="el-GR" sz="2000" b="1" dirty="0">
                <a:solidFill>
                  <a:prstClr val="black"/>
                </a:solidFill>
                <a:latin typeface="Arial" panose="020B0604020202020204" pitchFamily="34" charset="0"/>
                <a:cs typeface="Arial" panose="020B0604020202020204" pitchFamily="34" charset="0"/>
              </a:rPr>
              <a:t>αριθμός των κυψελίδων </a:t>
            </a:r>
            <a:r>
              <a:rPr lang="el-GR" sz="2000" dirty="0">
                <a:solidFill>
                  <a:prstClr val="black"/>
                </a:solidFill>
                <a:latin typeface="Arial" panose="020B0604020202020204" pitchFamily="34" charset="0"/>
                <a:cs typeface="Arial" panose="020B0604020202020204" pitchFamily="34" charset="0"/>
              </a:rPr>
              <a:t>δεκαπλασιάζεται έως τον τέταρτο χρόνο. Η αναπνευστική συχνότητα στη γέννηση είναι 30-40 αναπνοές , στα παιδιά 20-25 και στον ενήλικα 15 το λεπτό</a:t>
            </a:r>
            <a:r>
              <a:rPr lang="el-GR" sz="2000" dirty="0" smtClean="0">
                <a:solidFill>
                  <a:prstClr val="black"/>
                </a:solidFill>
                <a:latin typeface="Arial" panose="020B0604020202020204" pitchFamily="34" charset="0"/>
                <a:cs typeface="Arial" panose="020B0604020202020204" pitchFamily="34" charset="0"/>
              </a:rPr>
              <a:t>.                                             </a:t>
            </a:r>
            <a:endParaRPr lang="el-GR" sz="2000" dirty="0">
              <a:solidFill>
                <a:prstClr val="black"/>
              </a:solidFill>
              <a:latin typeface="Arial" panose="020B0604020202020204" pitchFamily="34" charset="0"/>
              <a:cs typeface="Arial" panose="020B0604020202020204" pitchFamily="34" charset="0"/>
            </a:endParaRPr>
          </a:p>
          <a:p>
            <a:pPr marL="342900" lvl="0" indent="-342900" algn="just">
              <a:lnSpc>
                <a:spcPct val="170000"/>
              </a:lnSpc>
              <a:buClr>
                <a:srgbClr val="F0A22E"/>
              </a:buClr>
              <a:buFont typeface="Wingdings" panose="05000000000000000000" pitchFamily="2" charset="2"/>
              <a:buChar char="v"/>
            </a:pPr>
            <a:r>
              <a:rPr lang="el-GR" sz="2000" dirty="0">
                <a:solidFill>
                  <a:prstClr val="black"/>
                </a:solidFill>
                <a:latin typeface="Arial" panose="020B0604020202020204" pitchFamily="34" charset="0"/>
                <a:cs typeface="Arial" panose="020B0604020202020204" pitchFamily="34" charset="0"/>
              </a:rPr>
              <a:t>Οι παραπάνω διαφορές προδιαθέτουν σε λοιμώξεις του αναπνευστικού.</a:t>
            </a:r>
            <a:endParaRPr lang="el-GR" sz="2000" dirty="0"/>
          </a:p>
        </p:txBody>
      </p:sp>
    </p:spTree>
    <p:extLst>
      <p:ext uri="{BB962C8B-B14F-4D97-AF65-F5344CB8AC3E}">
        <p14:creationId xmlns:p14="http://schemas.microsoft.com/office/powerpoint/2010/main" val="31303926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3"/>
          </p:nvPr>
        </p:nvSpPr>
        <p:spPr>
          <a:xfrm>
            <a:off x="323528" y="404664"/>
            <a:ext cx="8208912" cy="6120680"/>
          </a:xfrm>
        </p:spPr>
        <p:txBody>
          <a:bodyPr>
            <a:normAutofit fontScale="92500" lnSpcReduction="10000"/>
          </a:bodyPr>
          <a:lstStyle/>
          <a:p>
            <a:pPr marL="45720" indent="0" algn="just">
              <a:lnSpc>
                <a:spcPct val="150000"/>
              </a:lnSpc>
              <a:buNone/>
            </a:pPr>
            <a:r>
              <a:rPr lang="el-GR" sz="2000" b="1" u="sng" dirty="0">
                <a:solidFill>
                  <a:schemeClr val="tx1"/>
                </a:solidFill>
                <a:latin typeface="Arial" panose="020B0604020202020204" pitchFamily="34" charset="0"/>
                <a:cs typeface="Arial" panose="020B0604020202020204" pitchFamily="34" charset="0"/>
              </a:rPr>
              <a:t>Το πεπτικό σύστημα.</a:t>
            </a:r>
            <a:endParaRPr lang="el-GR" sz="2000" dirty="0">
              <a:solidFill>
                <a:schemeClr val="tx1"/>
              </a:solidFill>
              <a:latin typeface="Arial" panose="020B0604020202020204" pitchFamily="34" charset="0"/>
              <a:cs typeface="Arial" panose="020B0604020202020204" pitchFamily="34" charset="0"/>
            </a:endParaRPr>
          </a:p>
          <a:p>
            <a:pPr algn="just">
              <a:lnSpc>
                <a:spcPct val="150000"/>
              </a:lnSpc>
            </a:pPr>
            <a:r>
              <a:rPr lang="el-GR" sz="2000" dirty="0">
                <a:solidFill>
                  <a:schemeClr val="tx1"/>
                </a:solidFill>
                <a:latin typeface="Arial" panose="020B0604020202020204" pitchFamily="34" charset="0"/>
                <a:cs typeface="Arial" panose="020B0604020202020204" pitchFamily="34" charset="0"/>
              </a:rPr>
              <a:t>Η θέση του στομάχου στο νεογνό είναι περισσότερο οριζόντια και το καρδιακό στόμιο κλείνει λιγότερο για αυτό τα βρέφη έχουν μεγαλύτερη συχνότητα αναγωγών , </a:t>
            </a:r>
            <a:r>
              <a:rPr lang="el-GR" sz="2000" dirty="0" err="1">
                <a:solidFill>
                  <a:schemeClr val="tx1"/>
                </a:solidFill>
                <a:latin typeface="Arial" panose="020B0604020202020204" pitchFamily="34" charset="0"/>
                <a:cs typeface="Arial" panose="020B0604020202020204" pitchFamily="34" charset="0"/>
              </a:rPr>
              <a:t>έμετων</a:t>
            </a:r>
            <a:r>
              <a:rPr lang="el-GR" sz="2000" dirty="0">
                <a:solidFill>
                  <a:schemeClr val="tx1"/>
                </a:solidFill>
                <a:latin typeface="Arial" panose="020B0604020202020204" pitchFamily="34" charset="0"/>
                <a:cs typeface="Arial" panose="020B0604020202020204" pitchFamily="34" charset="0"/>
              </a:rPr>
              <a:t> και λόξιγκα. Τα πεπτικά ένζυμα υπάρχουν στα </a:t>
            </a:r>
            <a:r>
              <a:rPr lang="el-GR" sz="2000" dirty="0" err="1">
                <a:solidFill>
                  <a:schemeClr val="tx1"/>
                </a:solidFill>
                <a:latin typeface="Arial" panose="020B0604020202020204" pitchFamily="34" charset="0"/>
                <a:cs typeface="Arial" panose="020B0604020202020204" pitchFamily="34" charset="0"/>
              </a:rPr>
              <a:t>τελειόμηνα</a:t>
            </a:r>
            <a:r>
              <a:rPr lang="el-GR" sz="2000" dirty="0">
                <a:solidFill>
                  <a:schemeClr val="tx1"/>
                </a:solidFill>
                <a:latin typeface="Arial" panose="020B0604020202020204" pitchFamily="34" charset="0"/>
                <a:cs typeface="Arial" panose="020B0604020202020204" pitchFamily="34" charset="0"/>
              </a:rPr>
              <a:t> νεογνά. </a:t>
            </a:r>
          </a:p>
          <a:p>
            <a:pPr marL="45720" indent="0" algn="just">
              <a:lnSpc>
                <a:spcPct val="150000"/>
              </a:lnSpc>
              <a:buNone/>
            </a:pPr>
            <a:r>
              <a:rPr lang="el-GR" sz="2000" b="1" u="sng" dirty="0">
                <a:solidFill>
                  <a:schemeClr val="tx1"/>
                </a:solidFill>
                <a:latin typeface="Arial" panose="020B0604020202020204" pitchFamily="34" charset="0"/>
                <a:cs typeface="Arial" panose="020B0604020202020204" pitchFamily="34" charset="0"/>
              </a:rPr>
              <a:t>Το κυκλοφορικό σύστημα.</a:t>
            </a:r>
            <a:endParaRPr lang="el-GR" sz="2000" dirty="0">
              <a:solidFill>
                <a:schemeClr val="tx1"/>
              </a:solidFill>
              <a:latin typeface="Arial" panose="020B0604020202020204" pitchFamily="34" charset="0"/>
              <a:cs typeface="Arial" panose="020B0604020202020204" pitchFamily="34" charset="0"/>
            </a:endParaRPr>
          </a:p>
          <a:p>
            <a:pPr algn="just">
              <a:lnSpc>
                <a:spcPct val="150000"/>
              </a:lnSpc>
            </a:pPr>
            <a:r>
              <a:rPr lang="el-GR" sz="2000" dirty="0">
                <a:solidFill>
                  <a:schemeClr val="tx1"/>
                </a:solidFill>
                <a:latin typeface="Arial" panose="020B0604020202020204" pitchFamily="34" charset="0"/>
                <a:cs typeface="Arial" panose="020B0604020202020204" pitchFamily="34" charset="0"/>
              </a:rPr>
              <a:t>Η καρδιά του εμβρύου χωρίς να έχει διαπλαστεί τελείως αρχίζει να λειτουργεί από την 3</a:t>
            </a:r>
            <a:r>
              <a:rPr lang="el-GR" sz="2000" baseline="30000" dirty="0">
                <a:solidFill>
                  <a:schemeClr val="tx1"/>
                </a:solidFill>
                <a:latin typeface="Arial" panose="020B0604020202020204" pitchFamily="34" charset="0"/>
                <a:cs typeface="Arial" panose="020B0604020202020204" pitchFamily="34" charset="0"/>
              </a:rPr>
              <a:t>η</a:t>
            </a:r>
            <a:r>
              <a:rPr lang="el-GR" sz="2000" dirty="0">
                <a:solidFill>
                  <a:schemeClr val="tx1"/>
                </a:solidFill>
                <a:latin typeface="Arial" panose="020B0604020202020204" pitchFamily="34" charset="0"/>
                <a:cs typeface="Arial" panose="020B0604020202020204" pitchFamily="34" charset="0"/>
              </a:rPr>
              <a:t> εβδομάδα κύησης. </a:t>
            </a:r>
          </a:p>
          <a:p>
            <a:pPr algn="just">
              <a:lnSpc>
                <a:spcPct val="150000"/>
              </a:lnSpc>
            </a:pPr>
            <a:r>
              <a:rPr lang="el-GR" sz="2000" dirty="0">
                <a:solidFill>
                  <a:schemeClr val="tx1"/>
                </a:solidFill>
                <a:latin typeface="Arial" panose="020B0604020202020204" pitchFamily="34" charset="0"/>
                <a:cs typeface="Arial" panose="020B0604020202020204" pitchFamily="34" charset="0"/>
              </a:rPr>
              <a:t>Αμέσως μετά την γέννηση και την έναρξη της πρώτης αναπνοής , η εμβρυϊκή κυκλοφορία μεταπίπτει σε κυκλοφορία τύπου ενήλικα. </a:t>
            </a:r>
            <a:endParaRPr lang="el-GR" sz="2000" dirty="0" smtClean="0">
              <a:solidFill>
                <a:schemeClr val="tx1"/>
              </a:solidFill>
              <a:latin typeface="Arial" panose="020B0604020202020204" pitchFamily="34" charset="0"/>
              <a:cs typeface="Arial" panose="020B0604020202020204" pitchFamily="34" charset="0"/>
            </a:endParaRPr>
          </a:p>
          <a:p>
            <a:pPr algn="just">
              <a:lnSpc>
                <a:spcPct val="150000"/>
              </a:lnSpc>
            </a:pPr>
            <a:r>
              <a:rPr lang="el-GR" sz="2000" dirty="0" smtClean="0">
                <a:solidFill>
                  <a:schemeClr val="tx1"/>
                </a:solidFill>
                <a:latin typeface="Arial" panose="020B0604020202020204" pitchFamily="34" charset="0"/>
                <a:cs typeface="Arial" panose="020B0604020202020204" pitchFamily="34" charset="0"/>
              </a:rPr>
              <a:t>Η </a:t>
            </a:r>
            <a:r>
              <a:rPr lang="el-GR" sz="2000" dirty="0">
                <a:solidFill>
                  <a:schemeClr val="tx1"/>
                </a:solidFill>
                <a:latin typeface="Arial" panose="020B0604020202020204" pitchFamily="34" charset="0"/>
                <a:cs typeface="Arial" panose="020B0604020202020204" pitchFamily="34" charset="0"/>
              </a:rPr>
              <a:t>συχνότητα του καρδιακού ρυθμού είναι 120 με 160 σφίξεις ανά λεπτό στο νεογνό , 100 σφίξεις στα παιδιά 2 ετών και 80 σφίξεις σε ηλικία 6 ετών.</a:t>
            </a:r>
          </a:p>
          <a:p>
            <a:pPr algn="just">
              <a:lnSpc>
                <a:spcPct val="150000"/>
              </a:lnSpc>
            </a:pPr>
            <a:endParaRPr lang="el-GR" sz="2000" dirty="0">
              <a:solidFill>
                <a:schemeClr val="tx1"/>
              </a:solidFill>
            </a:endParaRPr>
          </a:p>
        </p:txBody>
      </p:sp>
    </p:spTree>
    <p:extLst>
      <p:ext uri="{BB962C8B-B14F-4D97-AF65-F5344CB8AC3E}">
        <p14:creationId xmlns:p14="http://schemas.microsoft.com/office/powerpoint/2010/main" val="20748875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3"/>
          </p:nvPr>
        </p:nvSpPr>
        <p:spPr>
          <a:xfrm>
            <a:off x="323528" y="332656"/>
            <a:ext cx="8424936" cy="6264696"/>
          </a:xfrm>
        </p:spPr>
        <p:txBody>
          <a:bodyPr>
            <a:normAutofit/>
          </a:bodyPr>
          <a:lstStyle/>
          <a:p>
            <a:pPr marL="45720" indent="0" algn="just">
              <a:lnSpc>
                <a:spcPct val="150000"/>
              </a:lnSpc>
              <a:buNone/>
            </a:pPr>
            <a:r>
              <a:rPr lang="el-GR" sz="2000" b="1" u="sng" dirty="0">
                <a:latin typeface="Arial" panose="020B0604020202020204" pitchFamily="34" charset="0"/>
                <a:cs typeface="Arial" panose="020B0604020202020204" pitchFamily="34" charset="0"/>
              </a:rPr>
              <a:t>Το λεμφικό σύστημα.</a:t>
            </a:r>
            <a:endParaRPr lang="el-GR" sz="2000" dirty="0">
              <a:latin typeface="Arial" panose="020B0604020202020204" pitchFamily="34" charset="0"/>
              <a:cs typeface="Arial" panose="020B0604020202020204" pitchFamily="34" charset="0"/>
            </a:endParaRPr>
          </a:p>
          <a:p>
            <a:pPr algn="just">
              <a:lnSpc>
                <a:spcPct val="150000"/>
              </a:lnSpc>
            </a:pPr>
            <a:r>
              <a:rPr lang="el-GR" sz="2000" dirty="0">
                <a:latin typeface="Arial" panose="020B0604020202020204" pitchFamily="34" charset="0"/>
                <a:cs typeface="Arial" panose="020B0604020202020204" pitchFamily="34" charset="0"/>
              </a:rPr>
              <a:t>Ο λεμφικός ιστός είναι φτωχός κατά την γέννηση, αυξάνει σημαντικά μετά το πρώτο έτος έως την προεφηβική ηλικία και μετά αρχίζει να υποστρέφεται.</a:t>
            </a:r>
          </a:p>
          <a:p>
            <a:pPr marL="45720" indent="0" algn="just">
              <a:lnSpc>
                <a:spcPct val="150000"/>
              </a:lnSpc>
              <a:buNone/>
            </a:pPr>
            <a:r>
              <a:rPr lang="el-GR" sz="2000" b="1" u="sng" dirty="0">
                <a:latin typeface="Arial" panose="020B0604020202020204" pitchFamily="34" charset="0"/>
                <a:cs typeface="Arial" panose="020B0604020202020204" pitchFamily="34" charset="0"/>
              </a:rPr>
              <a:t>Οι ενδοκρινείς αδένες.</a:t>
            </a:r>
            <a:endParaRPr lang="el-GR" sz="2000" dirty="0">
              <a:latin typeface="Arial" panose="020B0604020202020204" pitchFamily="34" charset="0"/>
              <a:cs typeface="Arial" panose="020B0604020202020204" pitchFamily="34" charset="0"/>
            </a:endParaRPr>
          </a:p>
          <a:p>
            <a:pPr algn="just">
              <a:lnSpc>
                <a:spcPct val="150000"/>
              </a:lnSpc>
            </a:pPr>
            <a:r>
              <a:rPr lang="el-GR" sz="2000" dirty="0" smtClean="0">
                <a:latin typeface="Arial" panose="020B0604020202020204" pitchFamily="34" charset="0"/>
                <a:cs typeface="Arial" panose="020B0604020202020204" pitchFamily="34" charset="0"/>
              </a:rPr>
              <a:t>Λειτουργούν </a:t>
            </a:r>
            <a:r>
              <a:rPr lang="el-GR" sz="2000" dirty="0">
                <a:latin typeface="Arial" panose="020B0604020202020204" pitchFamily="34" charset="0"/>
                <a:cs typeface="Arial" panose="020B0604020202020204" pitchFamily="34" charset="0"/>
              </a:rPr>
              <a:t>ή</a:t>
            </a:r>
            <a:r>
              <a:rPr lang="el-GR" sz="2000" dirty="0" smtClean="0">
                <a:latin typeface="Arial" panose="020B0604020202020204" pitchFamily="34" charset="0"/>
                <a:cs typeface="Arial" panose="020B0604020202020204" pitchFamily="34" charset="0"/>
              </a:rPr>
              <a:t>δη </a:t>
            </a:r>
            <a:r>
              <a:rPr lang="el-GR" sz="2000" dirty="0">
                <a:latin typeface="Arial" panose="020B0604020202020204" pitchFamily="34" charset="0"/>
                <a:cs typeface="Arial" panose="020B0604020202020204" pitchFamily="34" charset="0"/>
              </a:rPr>
              <a:t>από την γέννηση, εκτός από τους αδένες της αναπαραγωγής που ωριμάζουν κατά την ήβη.</a:t>
            </a:r>
          </a:p>
          <a:p>
            <a:pPr marL="45720" indent="0" algn="just">
              <a:lnSpc>
                <a:spcPct val="150000"/>
              </a:lnSpc>
              <a:buNone/>
            </a:pPr>
            <a:r>
              <a:rPr lang="el-GR" sz="2000" b="1" u="sng" dirty="0">
                <a:latin typeface="Arial" panose="020B0604020202020204" pitchFamily="34" charset="0"/>
                <a:cs typeface="Arial" panose="020B0604020202020204" pitchFamily="34" charset="0"/>
              </a:rPr>
              <a:t>Ο μυϊκός ιστός.</a:t>
            </a:r>
            <a:endParaRPr lang="el-GR" sz="2000" dirty="0">
              <a:latin typeface="Arial" panose="020B0604020202020204" pitchFamily="34" charset="0"/>
              <a:cs typeface="Arial" panose="020B0604020202020204" pitchFamily="34" charset="0"/>
            </a:endParaRPr>
          </a:p>
          <a:p>
            <a:pPr algn="just">
              <a:lnSpc>
                <a:spcPct val="150000"/>
              </a:lnSpc>
            </a:pPr>
            <a:r>
              <a:rPr lang="el-GR" sz="2000" dirty="0">
                <a:latin typeface="Arial" panose="020B0604020202020204" pitchFamily="34" charset="0"/>
                <a:cs typeface="Arial" panose="020B0604020202020204" pitchFamily="34" charset="0"/>
              </a:rPr>
              <a:t>Αποτελεί το 25% του βάρους του σώματος του νεογνού ενώ στον ενήλικα το 45%.</a:t>
            </a:r>
          </a:p>
          <a:p>
            <a:pPr algn="just">
              <a:lnSpc>
                <a:spcPct val="150000"/>
              </a:lnSpc>
            </a:pPr>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586615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3"/>
          </p:nvPr>
        </p:nvSpPr>
        <p:spPr>
          <a:xfrm>
            <a:off x="395536" y="476672"/>
            <a:ext cx="8136904" cy="5904656"/>
          </a:xfrm>
        </p:spPr>
        <p:txBody>
          <a:bodyPr vert="horz" lIns="91440" tIns="45720" rIns="91440" bIns="45720" rtlCol="0">
            <a:normAutofit fontScale="85000" lnSpcReduction="10000"/>
          </a:bodyPr>
          <a:lstStyle/>
          <a:p>
            <a:pPr marL="45720" indent="0" algn="just">
              <a:lnSpc>
                <a:spcPct val="150000"/>
              </a:lnSpc>
              <a:buNone/>
            </a:pPr>
            <a:r>
              <a:rPr lang="el-GR" sz="2000" b="1" u="sng" dirty="0">
                <a:solidFill>
                  <a:schemeClr val="tx1"/>
                </a:solidFill>
                <a:latin typeface="Arial" panose="020B0604020202020204" pitchFamily="34" charset="0"/>
                <a:cs typeface="Arial" panose="020B0604020202020204" pitchFamily="34" charset="0"/>
              </a:rPr>
              <a:t>Το αίμα.</a:t>
            </a:r>
          </a:p>
          <a:p>
            <a:pPr marL="45720" indent="0" algn="just">
              <a:lnSpc>
                <a:spcPct val="150000"/>
              </a:lnSpc>
              <a:buNone/>
            </a:pPr>
            <a:r>
              <a:rPr lang="el-GR" sz="2000" dirty="0">
                <a:solidFill>
                  <a:schemeClr val="tx1"/>
                </a:solidFill>
                <a:latin typeface="Arial" panose="020B0604020202020204" pitchFamily="34" charset="0"/>
                <a:cs typeface="Arial" panose="020B0604020202020204" pitchFamily="34" charset="0"/>
              </a:rPr>
              <a:t>Η αιμοσφαιρίνη του αίματος του νεογνού είναι πού υψηλή κατά την γέννηση. </a:t>
            </a:r>
            <a:endParaRPr lang="el-GR" sz="2000" dirty="0" smtClean="0">
              <a:solidFill>
                <a:schemeClr val="tx1"/>
              </a:solidFill>
              <a:latin typeface="Arial" panose="020B0604020202020204" pitchFamily="34" charset="0"/>
              <a:cs typeface="Arial" panose="020B0604020202020204" pitchFamily="34" charset="0"/>
            </a:endParaRPr>
          </a:p>
          <a:p>
            <a:pPr marL="45720" indent="0" algn="just">
              <a:lnSpc>
                <a:spcPct val="150000"/>
              </a:lnSpc>
              <a:buNone/>
            </a:pPr>
            <a:r>
              <a:rPr lang="el-GR" sz="2000" dirty="0" smtClean="0">
                <a:solidFill>
                  <a:schemeClr val="tx1"/>
                </a:solidFill>
                <a:latin typeface="Arial" panose="020B0604020202020204" pitchFamily="34" charset="0"/>
                <a:cs typeface="Arial" panose="020B0604020202020204" pitchFamily="34" charset="0"/>
              </a:rPr>
              <a:t>Μετά </a:t>
            </a:r>
            <a:r>
              <a:rPr lang="el-GR" sz="2000" dirty="0">
                <a:solidFill>
                  <a:schemeClr val="tx1"/>
                </a:solidFill>
                <a:latin typeface="Arial" panose="020B0604020202020204" pitchFamily="34" charset="0"/>
                <a:cs typeface="Arial" panose="020B0604020202020204" pitchFamily="34" charset="0"/>
              </a:rPr>
              <a:t>την γέννηση μειώνεται σταδιακά και τον τρίτο μήνα έχουμε την χαμηλότερη τιμή( φυσιολογική αναιμία του νεογνού</a:t>
            </a:r>
            <a:r>
              <a:rPr lang="el-GR" sz="2000" dirty="0" smtClean="0">
                <a:solidFill>
                  <a:schemeClr val="tx1"/>
                </a:solidFill>
                <a:latin typeface="Arial" panose="020B0604020202020204" pitchFamily="34" charset="0"/>
                <a:cs typeface="Arial" panose="020B0604020202020204" pitchFamily="34" charset="0"/>
              </a:rPr>
              <a:t>).</a:t>
            </a:r>
          </a:p>
          <a:p>
            <a:pPr marL="45720" indent="0" algn="just">
              <a:lnSpc>
                <a:spcPct val="150000"/>
              </a:lnSpc>
              <a:buNone/>
            </a:pPr>
            <a:r>
              <a:rPr lang="el-GR" sz="2000" dirty="0" smtClean="0">
                <a:solidFill>
                  <a:schemeClr val="tx1"/>
                </a:solidFill>
                <a:latin typeface="Arial" panose="020B0604020202020204" pitchFamily="34" charset="0"/>
                <a:cs typeface="Arial" panose="020B0604020202020204" pitchFamily="34" charset="0"/>
              </a:rPr>
              <a:t> </a:t>
            </a:r>
            <a:r>
              <a:rPr lang="el-GR" sz="2000" dirty="0">
                <a:solidFill>
                  <a:schemeClr val="tx1"/>
                </a:solidFill>
                <a:latin typeface="Arial" panose="020B0604020202020204" pitchFamily="34" charset="0"/>
                <a:cs typeface="Arial" panose="020B0604020202020204" pitchFamily="34" charset="0"/>
              </a:rPr>
              <a:t>Το γεγονός αυτό αποτελεί αιτία για έναρξη της </a:t>
            </a:r>
            <a:r>
              <a:rPr lang="el-GR" sz="2000" dirty="0" err="1">
                <a:solidFill>
                  <a:schemeClr val="tx1"/>
                </a:solidFill>
                <a:latin typeface="Arial" panose="020B0604020202020204" pitchFamily="34" charset="0"/>
                <a:cs typeface="Arial" panose="020B0604020202020204" pitchFamily="34" charset="0"/>
              </a:rPr>
              <a:t>αιμοποίησης</a:t>
            </a:r>
            <a:r>
              <a:rPr lang="el-GR" sz="2000" dirty="0">
                <a:solidFill>
                  <a:schemeClr val="tx1"/>
                </a:solidFill>
                <a:latin typeface="Arial" panose="020B0604020202020204" pitchFamily="34" charset="0"/>
                <a:cs typeface="Arial" panose="020B0604020202020204" pitchFamily="34" charset="0"/>
              </a:rPr>
              <a:t>. </a:t>
            </a:r>
            <a:r>
              <a:rPr lang="el-GR" sz="2000" dirty="0">
                <a:solidFill>
                  <a:schemeClr val="tx1"/>
                </a:solidFill>
                <a:latin typeface="Arial" panose="020B0604020202020204" pitchFamily="34" charset="0"/>
                <a:cs typeface="Arial" panose="020B0604020202020204" pitchFamily="34" charset="0"/>
              </a:rPr>
              <a:t>Η εμβρυϊκή αιμοσφαιρίνη αντικαθίσταται σταδιακά από τον τρίτο μήνα ζωής από αιμοσφαιρίνη τύπου ενήλικα. </a:t>
            </a:r>
            <a:endParaRPr lang="el-GR" sz="2000" dirty="0" smtClean="0">
              <a:solidFill>
                <a:schemeClr val="tx1"/>
              </a:solidFill>
              <a:latin typeface="Arial" panose="020B0604020202020204" pitchFamily="34" charset="0"/>
              <a:cs typeface="Arial" panose="020B0604020202020204" pitchFamily="34" charset="0"/>
            </a:endParaRPr>
          </a:p>
          <a:p>
            <a:pPr marL="45720" indent="0" algn="just">
              <a:lnSpc>
                <a:spcPct val="150000"/>
              </a:lnSpc>
              <a:buNone/>
            </a:pPr>
            <a:r>
              <a:rPr lang="el-GR" sz="2000" dirty="0" smtClean="0">
                <a:solidFill>
                  <a:schemeClr val="tx1"/>
                </a:solidFill>
                <a:latin typeface="Arial" panose="020B0604020202020204" pitchFamily="34" charset="0"/>
                <a:cs typeface="Arial" panose="020B0604020202020204" pitchFamily="34" charset="0"/>
              </a:rPr>
              <a:t>Ο </a:t>
            </a:r>
            <a:r>
              <a:rPr lang="el-GR" sz="2000" dirty="0">
                <a:solidFill>
                  <a:schemeClr val="tx1"/>
                </a:solidFill>
                <a:latin typeface="Arial" panose="020B0604020202020204" pitchFamily="34" charset="0"/>
                <a:cs typeface="Arial" panose="020B0604020202020204" pitchFamily="34" charset="0"/>
              </a:rPr>
              <a:t>αριθμός των λευκών αιμοσφαιρίων είναι αυξημένος κατά την γέννηση. </a:t>
            </a:r>
            <a:r>
              <a:rPr lang="el-GR" sz="2000" dirty="0">
                <a:solidFill>
                  <a:schemeClr val="tx1"/>
                </a:solidFill>
                <a:latin typeface="Arial" panose="020B0604020202020204" pitchFamily="34" charset="0"/>
                <a:cs typeface="Arial" panose="020B0604020202020204" pitchFamily="34" charset="0"/>
              </a:rPr>
              <a:t>Στην συνέχεια μειώνεται και επικρατούν έως τον 4ο χρόνο τα λεμφοκύτταρα.</a:t>
            </a:r>
          </a:p>
          <a:p>
            <a:pPr marL="45720" indent="0" algn="just">
              <a:lnSpc>
                <a:spcPct val="150000"/>
              </a:lnSpc>
              <a:buNone/>
            </a:pPr>
            <a:r>
              <a:rPr lang="el-GR" sz="2000" b="1" u="sng" dirty="0">
                <a:solidFill>
                  <a:schemeClr val="tx1"/>
                </a:solidFill>
                <a:latin typeface="Arial" panose="020B0604020202020204" pitchFamily="34" charset="0"/>
                <a:cs typeface="Arial" panose="020B0604020202020204" pitchFamily="34" charset="0"/>
              </a:rPr>
              <a:t>Ουροποιητικό σύστημα</a:t>
            </a:r>
            <a:r>
              <a:rPr lang="el-GR" sz="2000" u="sng" dirty="0">
                <a:solidFill>
                  <a:schemeClr val="tx1"/>
                </a:solidFill>
                <a:latin typeface="Arial" panose="020B0604020202020204" pitchFamily="34" charset="0"/>
                <a:cs typeface="Arial" panose="020B0604020202020204" pitchFamily="34" charset="0"/>
              </a:rPr>
              <a:t>.</a:t>
            </a:r>
          </a:p>
          <a:p>
            <a:pPr marL="45720" indent="0" algn="just">
              <a:lnSpc>
                <a:spcPct val="150000"/>
              </a:lnSpc>
              <a:buNone/>
            </a:pPr>
            <a:r>
              <a:rPr lang="el-GR" sz="2000" dirty="0">
                <a:solidFill>
                  <a:schemeClr val="tx1"/>
                </a:solidFill>
                <a:latin typeface="Arial" panose="020B0604020202020204" pitchFamily="34" charset="0"/>
                <a:cs typeface="Arial" panose="020B0604020202020204" pitchFamily="34" charset="0"/>
              </a:rPr>
              <a:t>Η λειτουργία των νεφρών αρχίζει από τον 3ο μήνα. Το έμβρυο αποβάλλει τα ούρα μέσα στην </a:t>
            </a:r>
            <a:r>
              <a:rPr lang="el-GR" sz="2000" dirty="0" err="1">
                <a:solidFill>
                  <a:schemeClr val="tx1"/>
                </a:solidFill>
                <a:latin typeface="Arial" panose="020B0604020202020204" pitchFamily="34" charset="0"/>
                <a:cs typeface="Arial" panose="020B0604020202020204" pitchFamily="34" charset="0"/>
              </a:rPr>
              <a:t>αμνιακή</a:t>
            </a:r>
            <a:r>
              <a:rPr lang="el-GR" sz="2000" dirty="0">
                <a:solidFill>
                  <a:schemeClr val="tx1"/>
                </a:solidFill>
                <a:latin typeface="Arial" panose="020B0604020202020204" pitchFamily="34" charset="0"/>
                <a:cs typeface="Arial" panose="020B0604020202020204" pitchFamily="34" charset="0"/>
              </a:rPr>
              <a:t> κοιλότητα</a:t>
            </a:r>
            <a:r>
              <a:rPr lang="el-GR" sz="2000" dirty="0" smtClean="0">
                <a:solidFill>
                  <a:schemeClr val="tx1"/>
                </a:solidFill>
                <a:latin typeface="Arial" panose="020B0604020202020204" pitchFamily="34" charset="0"/>
                <a:cs typeface="Arial" panose="020B0604020202020204" pitchFamily="34" charset="0"/>
              </a:rPr>
              <a:t>.</a:t>
            </a:r>
          </a:p>
          <a:p>
            <a:pPr marL="45720" indent="0" algn="just">
              <a:lnSpc>
                <a:spcPct val="150000"/>
              </a:lnSpc>
              <a:buNone/>
            </a:pPr>
            <a:r>
              <a:rPr lang="el-GR" sz="2000" dirty="0" smtClean="0">
                <a:solidFill>
                  <a:schemeClr val="tx1"/>
                </a:solidFill>
                <a:latin typeface="Arial" panose="020B0604020202020204" pitchFamily="34" charset="0"/>
                <a:cs typeface="Arial" panose="020B0604020202020204" pitchFamily="34" charset="0"/>
              </a:rPr>
              <a:t> </a:t>
            </a:r>
            <a:r>
              <a:rPr lang="el-GR" sz="2000" dirty="0">
                <a:solidFill>
                  <a:schemeClr val="tx1"/>
                </a:solidFill>
                <a:latin typeface="Arial" panose="020B0604020202020204" pitchFamily="34" charset="0"/>
                <a:cs typeface="Arial" panose="020B0604020202020204" pitchFamily="34" charset="0"/>
              </a:rPr>
              <a:t>Κατά το άλλαγμα του νεογνού παρατηρείται στα ρούχα ένα κοκκινωπό ίζημα που μπορεί να θεωρηθεί αιματουρία αλλά δεν είναι.</a:t>
            </a:r>
          </a:p>
          <a:p>
            <a:pPr marL="45720" indent="0" algn="just">
              <a:lnSpc>
                <a:spcPct val="150000"/>
              </a:lnSpc>
              <a:buNone/>
            </a:pPr>
            <a:endParaRPr lang="el-GR" sz="2000" u="sng" dirty="0">
              <a:solidFill>
                <a:schemeClr val="tx1"/>
              </a:solidFill>
              <a:latin typeface="Arial" panose="020B0604020202020204" pitchFamily="34" charset="0"/>
              <a:cs typeface="Arial" panose="020B0604020202020204" pitchFamily="34" charset="0"/>
            </a:endParaRPr>
          </a:p>
          <a:p>
            <a:pPr marL="45720" indent="0" algn="just">
              <a:lnSpc>
                <a:spcPct val="150000"/>
              </a:lnSpc>
              <a:buNone/>
            </a:pPr>
            <a:endParaRPr lang="el-GR" sz="2000" u="sng"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063949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95536" y="32792"/>
            <a:ext cx="8229600" cy="1143000"/>
          </a:xfrm>
        </p:spPr>
        <p:txBody>
          <a:bodyPr>
            <a:normAutofit/>
          </a:bodyPr>
          <a:lstStyle/>
          <a:p>
            <a:r>
              <a:rPr lang="el-GR" sz="2800" dirty="0">
                <a:latin typeface="Arial" panose="020B0604020202020204" pitchFamily="34" charset="0"/>
                <a:cs typeface="Arial" panose="020B0604020202020204" pitchFamily="34" charset="0"/>
              </a:rPr>
              <a:t>Βασικές αρχές που διέπουν την ανάπτυξη</a:t>
            </a:r>
            <a:br>
              <a:rPr lang="el-GR" sz="2800" dirty="0">
                <a:latin typeface="Arial" panose="020B0604020202020204" pitchFamily="34" charset="0"/>
                <a:cs typeface="Arial" panose="020B0604020202020204" pitchFamily="34" charset="0"/>
              </a:rPr>
            </a:br>
            <a:endParaRPr lang="el-GR" sz="2800" dirty="0"/>
          </a:p>
        </p:txBody>
      </p:sp>
      <p:sp>
        <p:nvSpPr>
          <p:cNvPr id="3" name="Θέση περιεχομένου 2"/>
          <p:cNvSpPr>
            <a:spLocks noGrp="1"/>
          </p:cNvSpPr>
          <p:nvPr>
            <p:ph sz="quarter" idx="13"/>
          </p:nvPr>
        </p:nvSpPr>
        <p:spPr>
          <a:xfrm>
            <a:off x="395536" y="1052736"/>
            <a:ext cx="8568952" cy="4525963"/>
          </a:xfrm>
        </p:spPr>
        <p:txBody>
          <a:bodyPr>
            <a:noAutofit/>
          </a:bodyPr>
          <a:lstStyle/>
          <a:p>
            <a:pPr marL="0" indent="0" algn="just">
              <a:lnSpc>
                <a:spcPct val="150000"/>
              </a:lnSpc>
              <a:buNone/>
            </a:pPr>
            <a:r>
              <a:rPr lang="el-GR" sz="2000" dirty="0" smtClean="0">
                <a:latin typeface="Arial" panose="020B0604020202020204" pitchFamily="34" charset="0"/>
                <a:cs typeface="Arial" panose="020B0604020202020204" pitchFamily="34" charset="0"/>
              </a:rPr>
              <a:t>Πραγματοποιείται </a:t>
            </a:r>
            <a:r>
              <a:rPr lang="el-GR" sz="2000" dirty="0">
                <a:latin typeface="Arial" panose="020B0604020202020204" pitchFamily="34" charset="0"/>
                <a:cs typeface="Arial" panose="020B0604020202020204" pitchFamily="34" charset="0"/>
              </a:rPr>
              <a:t>σύμφωνα με ένα γενικό </a:t>
            </a:r>
            <a:r>
              <a:rPr lang="el-GR" sz="2000" dirty="0" smtClean="0">
                <a:latin typeface="Arial" panose="020B0604020202020204" pitchFamily="34" charset="0"/>
                <a:cs typeface="Arial" panose="020B0604020202020204" pitchFamily="34" charset="0"/>
              </a:rPr>
              <a:t>σχέδιο-πρότυπο</a:t>
            </a:r>
          </a:p>
          <a:p>
            <a:pPr algn="just">
              <a:lnSpc>
                <a:spcPct val="150000"/>
              </a:lnSpc>
              <a:buFont typeface="Wingdings" panose="05000000000000000000" pitchFamily="2" charset="2"/>
              <a:buChar char="q"/>
            </a:pPr>
            <a:r>
              <a:rPr lang="el-GR" sz="2000" b="1" dirty="0" smtClean="0">
                <a:latin typeface="Arial" panose="020B0604020202020204" pitchFamily="34" charset="0"/>
                <a:cs typeface="Arial" panose="020B0604020202020204" pitchFamily="34" charset="0"/>
              </a:rPr>
              <a:t>Από απλή σε σύνθετη </a:t>
            </a:r>
            <a:r>
              <a:rPr lang="el-GR" sz="2000" dirty="0" smtClean="0">
                <a:latin typeface="Arial" panose="020B0604020202020204" pitchFamily="34" charset="0"/>
                <a:cs typeface="Arial" panose="020B0604020202020204" pitchFamily="34" charset="0"/>
              </a:rPr>
              <a:t>(πχ τα παιδιά όρθια πριν περπατήσουν και περπατούν πριν αρχίσουν να κάνουν κουτσό)</a:t>
            </a:r>
          </a:p>
          <a:p>
            <a:pPr algn="just">
              <a:lnSpc>
                <a:spcPct val="150000"/>
              </a:lnSpc>
              <a:buFont typeface="Wingdings" panose="05000000000000000000" pitchFamily="2" charset="2"/>
              <a:buChar char="q"/>
            </a:pPr>
            <a:r>
              <a:rPr lang="el-GR" sz="2000" b="1" dirty="0">
                <a:latin typeface="Arial" panose="020B0604020202020204" pitchFamily="34" charset="0"/>
                <a:cs typeface="Arial" panose="020B0604020202020204" pitchFamily="34" charset="0"/>
              </a:rPr>
              <a:t>Από γενική σε ειδική </a:t>
            </a:r>
            <a:r>
              <a:rPr lang="el-GR" sz="2000" dirty="0" smtClean="0">
                <a:latin typeface="Arial" panose="020B0604020202020204" pitchFamily="34" charset="0"/>
                <a:cs typeface="Arial" panose="020B0604020202020204" pitchFamily="34" charset="0"/>
              </a:rPr>
              <a:t>( πχ ένα βρέφος την ευχαρίστηση του με μια μαζική γενικευμένη αντίδραση κινώντας έντονα τα χέρια και τα πόδια του ενώ ένα μεγαλύτερο παιδί χαμογελώντας</a:t>
            </a:r>
          </a:p>
          <a:p>
            <a:pPr algn="just">
              <a:lnSpc>
                <a:spcPct val="150000"/>
              </a:lnSpc>
              <a:buFont typeface="Wingdings" panose="05000000000000000000" pitchFamily="2" charset="2"/>
              <a:buChar char="q"/>
            </a:pPr>
            <a:r>
              <a:rPr lang="el-GR" sz="2000" b="1" dirty="0">
                <a:latin typeface="Arial" panose="020B0604020202020204" pitchFamily="34" charset="0"/>
                <a:cs typeface="Arial" panose="020B0604020202020204" pitchFamily="34" charset="0"/>
              </a:rPr>
              <a:t>Ακολουθεί κατεύθυνση </a:t>
            </a:r>
            <a:r>
              <a:rPr lang="el-GR" sz="2000" b="1" dirty="0" err="1">
                <a:latin typeface="Arial" panose="020B0604020202020204" pitchFamily="34" charset="0"/>
                <a:cs typeface="Arial" panose="020B0604020202020204" pitchFamily="34" charset="0"/>
              </a:rPr>
              <a:t>κεφαλοουριαία</a:t>
            </a:r>
            <a:r>
              <a:rPr lang="el-GR" sz="2000" b="1" dirty="0">
                <a:latin typeface="Arial" panose="020B0604020202020204" pitchFamily="34" charset="0"/>
                <a:cs typeface="Arial" panose="020B0604020202020204" pitchFamily="34" charset="0"/>
              </a:rPr>
              <a:t> </a:t>
            </a:r>
            <a:r>
              <a:rPr lang="el-GR" sz="2000" dirty="0" smtClean="0">
                <a:latin typeface="Arial" panose="020B0604020202020204" pitchFamily="34" charset="0"/>
                <a:cs typeface="Arial" panose="020B0604020202020204" pitchFamily="34" charset="0"/>
              </a:rPr>
              <a:t>( ο έλεγχος και ο συντονισμός ξεκινά από το κεφάλι και αναπτύσσεται κατιόντος προς τα άνω και κάτω άκρα)</a:t>
            </a:r>
          </a:p>
          <a:p>
            <a:pPr algn="just">
              <a:lnSpc>
                <a:spcPct val="150000"/>
              </a:lnSpc>
              <a:buFont typeface="Wingdings" panose="05000000000000000000" pitchFamily="2" charset="2"/>
              <a:buChar char="q"/>
            </a:pPr>
            <a:r>
              <a:rPr lang="el-GR" sz="2000" b="1" dirty="0">
                <a:latin typeface="Arial" panose="020B0604020202020204" pitchFamily="34" charset="0"/>
                <a:cs typeface="Arial" panose="020B0604020202020204" pitchFamily="34" charset="0"/>
              </a:rPr>
              <a:t>Ακολουθεί κατεύθυνση από το κέντρο προς την περιφέρεια </a:t>
            </a:r>
            <a:r>
              <a:rPr lang="el-GR" sz="2000" dirty="0" smtClean="0">
                <a:latin typeface="Arial" panose="020B0604020202020204" pitchFamily="34" charset="0"/>
                <a:cs typeface="Arial" panose="020B0604020202020204" pitchFamily="34" charset="0"/>
              </a:rPr>
              <a:t>( πχ το βρέφος πρώτα κάθεται και μετά περπατάει)</a:t>
            </a:r>
          </a:p>
          <a:p>
            <a:pPr marL="0" indent="0" algn="just">
              <a:lnSpc>
                <a:spcPct val="150000"/>
              </a:lnSpc>
              <a:buNone/>
            </a:pPr>
            <a:r>
              <a:rPr lang="el-GR" sz="2000" dirty="0">
                <a:latin typeface="Arial" panose="020B0604020202020204" pitchFamily="34" charset="0"/>
                <a:cs typeface="Arial" panose="020B0604020202020204" pitchFamily="34" charset="0"/>
              </a:rPr>
              <a:t/>
            </a:r>
            <a:br>
              <a:rPr lang="el-GR" sz="2000" dirty="0">
                <a:latin typeface="Arial" panose="020B0604020202020204" pitchFamily="34" charset="0"/>
                <a:cs typeface="Arial" panose="020B0604020202020204" pitchFamily="34" charset="0"/>
              </a:rPr>
            </a:br>
            <a:r>
              <a:rPr lang="el-GR" sz="2000" dirty="0">
                <a:latin typeface="Arial" panose="020B0604020202020204" pitchFamily="34" charset="0"/>
                <a:cs typeface="Arial" panose="020B0604020202020204" pitchFamily="34" charset="0"/>
              </a:rPr>
              <a:t/>
            </a:r>
            <a:br>
              <a:rPr lang="el-GR" sz="2000" dirty="0">
                <a:latin typeface="Arial" panose="020B0604020202020204" pitchFamily="34" charset="0"/>
                <a:cs typeface="Arial" panose="020B0604020202020204" pitchFamily="34" charset="0"/>
              </a:rPr>
            </a:br>
            <a:endParaRPr lang="el-GR" sz="2000" dirty="0"/>
          </a:p>
        </p:txBody>
      </p:sp>
    </p:spTree>
    <p:extLst>
      <p:ext uri="{BB962C8B-B14F-4D97-AF65-F5344CB8AC3E}">
        <p14:creationId xmlns:p14="http://schemas.microsoft.com/office/powerpoint/2010/main" val="17544912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3"/>
          </p:nvPr>
        </p:nvSpPr>
        <p:spPr/>
        <p:txBody>
          <a:bodyPr vert="horz" lIns="91440" tIns="45720" rIns="91440" bIns="45720" rtlCol="0">
            <a:noAutofit/>
          </a:bodyPr>
          <a:lstStyle/>
          <a:p>
            <a:pPr algn="just">
              <a:lnSpc>
                <a:spcPct val="150000"/>
              </a:lnSpc>
              <a:buFont typeface="Wingdings" panose="05000000000000000000" pitchFamily="2" charset="2"/>
              <a:buChar char="q"/>
            </a:pPr>
            <a:r>
              <a:rPr lang="el-GR" sz="2000" dirty="0">
                <a:latin typeface="Arial" panose="020B0604020202020204" pitchFamily="34" charset="0"/>
                <a:cs typeface="Arial" panose="020B0604020202020204" pitchFamily="34" charset="0"/>
              </a:rPr>
              <a:t>Για να πραγματοποιηθούν οι εκούσιες κινήσεις πρέπει προηγουμένως τα πρωτόγονα αντανακλαστικά να εξαφανιστούν ή να αφομοιωθούν σε εκούσια κινητικά πρότυπα (πχ αφομοίωση του ασύμμετρου τονικού αντανακλαστικού του αυχένα σε χειρισμούς με οπτική καθοδήγηση)</a:t>
            </a:r>
          </a:p>
          <a:p>
            <a:pPr algn="just">
              <a:lnSpc>
                <a:spcPct val="150000"/>
              </a:lnSpc>
              <a:buFont typeface="Wingdings" panose="05000000000000000000" pitchFamily="2" charset="2"/>
              <a:buChar char="q"/>
            </a:pPr>
            <a:r>
              <a:rPr lang="el-GR" sz="2000" dirty="0">
                <a:latin typeface="Arial" panose="020B0604020202020204" pitchFamily="34" charset="0"/>
                <a:cs typeface="Arial" panose="020B0604020202020204" pitchFamily="34" charset="0"/>
              </a:rPr>
              <a:t>Οι διάφοροι τομείς ανάπτυξης διαπλέκονται και αλληλεπιδρούν μεταξύ τους  (πχ η ανάπτυξη του λόγου σε ένα παιδί του επιτρέπει μεγαλύτερο εύρος σχέσεων, εμπειριών και ευκαιριών μάθησης)</a:t>
            </a:r>
          </a:p>
        </p:txBody>
      </p:sp>
    </p:spTree>
    <p:extLst>
      <p:ext uri="{BB962C8B-B14F-4D97-AF65-F5344CB8AC3E}">
        <p14:creationId xmlns:p14="http://schemas.microsoft.com/office/powerpoint/2010/main" val="1125028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3"/>
          </p:nvPr>
        </p:nvSpPr>
        <p:spPr/>
        <p:txBody>
          <a:bodyPr vert="horz" lIns="91440" tIns="45720" rIns="91440" bIns="45720" rtlCol="0">
            <a:noAutofit/>
          </a:bodyPr>
          <a:lstStyle/>
          <a:p>
            <a:pPr algn="just">
              <a:lnSpc>
                <a:spcPct val="150000"/>
              </a:lnSpc>
              <a:buFont typeface="Wingdings" panose="05000000000000000000" pitchFamily="2" charset="2"/>
              <a:buChar char="q"/>
            </a:pPr>
            <a:r>
              <a:rPr lang="el-GR" sz="2000" dirty="0">
                <a:latin typeface="Arial" panose="020B0604020202020204" pitchFamily="34" charset="0"/>
                <a:cs typeface="Arial" panose="020B0604020202020204" pitchFamily="34" charset="0"/>
              </a:rPr>
              <a:t>Παρατηρούνται σημαντικές διαφορές στο ρυθμό και το χρόνο ανάπτυξης των διάφορων ικανοτήτων από το ένα παιδί στο άλλο</a:t>
            </a:r>
          </a:p>
          <a:p>
            <a:pPr algn="just">
              <a:lnSpc>
                <a:spcPct val="150000"/>
              </a:lnSpc>
              <a:buFont typeface="Wingdings" panose="05000000000000000000" pitchFamily="2" charset="2"/>
              <a:buChar char="q"/>
            </a:pPr>
            <a:r>
              <a:rPr lang="el-GR" sz="2000" dirty="0">
                <a:latin typeface="Arial" panose="020B0604020202020204" pitchFamily="34" charset="0"/>
                <a:cs typeface="Arial" panose="020B0604020202020204" pitchFamily="34" charset="0"/>
              </a:rPr>
              <a:t>Κάθε μια από αυτές τις ικανότητες χαρακτηρίζεται από διάφορα στάδια που ονομάζονται ΟΡΟΣΗΜΑ ή ΣΤΑΘΜΟΙ ΕΞΕΛΙΞΗΣ.</a:t>
            </a:r>
          </a:p>
          <a:p>
            <a:pPr algn="just">
              <a:lnSpc>
                <a:spcPct val="150000"/>
              </a:lnSpc>
              <a:buFont typeface="Wingdings" panose="05000000000000000000" pitchFamily="2" charset="2"/>
              <a:buChar char="q"/>
            </a:pPr>
            <a:r>
              <a:rPr lang="el-GR" sz="2000" dirty="0">
                <a:latin typeface="Arial" panose="020B0604020202020204" pitchFamily="34" charset="0"/>
                <a:cs typeface="Arial" panose="020B0604020202020204" pitchFamily="34" charset="0"/>
              </a:rPr>
              <a:t>Μπορεί μια ικανότητα να υπολείπεται λίγους μήνες σε σχέση με άλλες , αλλά είναι σπάνιο η καθυστέρηση να αφορά όλες τις ικανότητες</a:t>
            </a:r>
          </a:p>
        </p:txBody>
      </p:sp>
    </p:spTree>
    <p:extLst>
      <p:ext uri="{BB962C8B-B14F-4D97-AF65-F5344CB8AC3E}">
        <p14:creationId xmlns:p14="http://schemas.microsoft.com/office/powerpoint/2010/main" val="3718160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3"/>
          </p:nvPr>
        </p:nvSpPr>
        <p:spPr>
          <a:xfrm>
            <a:off x="395536" y="980728"/>
            <a:ext cx="8229600" cy="1800200"/>
          </a:xfrm>
        </p:spPr>
        <p:txBody>
          <a:bodyPr vert="horz" lIns="91440" tIns="45720" rIns="91440" bIns="45720" rtlCol="0">
            <a:noAutofit/>
          </a:bodyPr>
          <a:lstStyle/>
          <a:p>
            <a:pPr algn="just">
              <a:lnSpc>
                <a:spcPct val="150000"/>
              </a:lnSpc>
              <a:buFont typeface="Wingdings" panose="05000000000000000000" pitchFamily="2" charset="2"/>
              <a:buChar char="q"/>
            </a:pPr>
            <a:r>
              <a:rPr lang="el-GR" sz="2000" dirty="0">
                <a:latin typeface="Arial" panose="020B0604020202020204" pitchFamily="34" charset="0"/>
                <a:cs typeface="Arial" panose="020B0604020202020204" pitchFamily="34" charset="0"/>
              </a:rPr>
              <a:t>Η ανάπτυξη είναι μια δυναμική διαδικασία που εξαρτάται τόσο από ενδογενείς παράγοντες  (πχ ωρίμανση του ΚΝΣ), ‘</a:t>
            </a:r>
            <a:r>
              <a:rPr lang="el-GR" sz="2000" dirty="0" err="1">
                <a:latin typeface="Arial" panose="020B0604020202020204" pitchFamily="34" charset="0"/>
                <a:cs typeface="Arial" panose="020B0604020202020204" pitchFamily="34" charset="0"/>
              </a:rPr>
              <a:t>οσο</a:t>
            </a:r>
            <a:r>
              <a:rPr lang="el-GR" sz="2000" dirty="0">
                <a:latin typeface="Arial" panose="020B0604020202020204" pitchFamily="34" charset="0"/>
                <a:cs typeface="Arial" panose="020B0604020202020204" pitchFamily="34" charset="0"/>
              </a:rPr>
              <a:t> και εξωγενείς περιβαλλοντικούς.</a:t>
            </a:r>
          </a:p>
        </p:txBody>
      </p:sp>
      <p:sp>
        <p:nvSpPr>
          <p:cNvPr id="4" name="Στρογγυλεμένο ορθογώνιο 3"/>
          <p:cNvSpPr/>
          <p:nvPr/>
        </p:nvSpPr>
        <p:spPr>
          <a:xfrm>
            <a:off x="467544" y="2456980"/>
            <a:ext cx="3528391" cy="377102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lnSpc>
                <a:spcPct val="150000"/>
              </a:lnSpc>
            </a:pPr>
            <a:r>
              <a:rPr lang="el-GR" b="1" dirty="0" smtClean="0">
                <a:latin typeface="Arial" panose="020B0604020202020204" pitchFamily="34" charset="0"/>
                <a:cs typeface="Arial" panose="020B0604020202020204" pitchFamily="34" charset="0"/>
              </a:rPr>
              <a:t>Ενδογενείς παράγοντες</a:t>
            </a:r>
          </a:p>
          <a:p>
            <a:pPr marL="285750" indent="-285750" algn="just">
              <a:lnSpc>
                <a:spcPct val="150000"/>
              </a:lnSpc>
              <a:buFont typeface="Wingdings" panose="05000000000000000000" pitchFamily="2" charset="2"/>
              <a:buChar char="§"/>
            </a:pPr>
            <a:r>
              <a:rPr lang="el-GR" dirty="0" smtClean="0">
                <a:latin typeface="Arial" panose="020B0604020202020204" pitchFamily="34" charset="0"/>
                <a:cs typeface="Arial" panose="020B0604020202020204" pitchFamily="34" charset="0"/>
              </a:rPr>
              <a:t>Ωρίμανση του ΚΝΣ</a:t>
            </a:r>
          </a:p>
          <a:p>
            <a:pPr marL="285750" indent="-285750" algn="just">
              <a:lnSpc>
                <a:spcPct val="150000"/>
              </a:lnSpc>
              <a:buFont typeface="Wingdings" panose="05000000000000000000" pitchFamily="2" charset="2"/>
              <a:buChar char="§"/>
            </a:pPr>
            <a:r>
              <a:rPr lang="el-GR" dirty="0" smtClean="0">
                <a:latin typeface="Arial" panose="020B0604020202020204" pitchFamily="34" charset="0"/>
                <a:cs typeface="Arial" panose="020B0604020202020204" pitchFamily="34" charset="0"/>
              </a:rPr>
              <a:t>Όραση και ακοή</a:t>
            </a:r>
          </a:p>
          <a:p>
            <a:pPr marL="285750" indent="-285750" algn="just">
              <a:lnSpc>
                <a:spcPct val="150000"/>
              </a:lnSpc>
              <a:buFont typeface="Wingdings" panose="05000000000000000000" pitchFamily="2" charset="2"/>
              <a:buChar char="§"/>
            </a:pPr>
            <a:r>
              <a:rPr lang="el-GR" dirty="0" smtClean="0">
                <a:latin typeface="Arial" panose="020B0604020202020204" pitchFamily="34" charset="0"/>
                <a:cs typeface="Arial" panose="020B0604020202020204" pitchFamily="34" charset="0"/>
              </a:rPr>
              <a:t>Κληρονομικότητα (πχ νοητικό δυναμικό και χαρακτήρας)</a:t>
            </a:r>
          </a:p>
          <a:p>
            <a:pPr marL="285750" indent="-285750" algn="just">
              <a:lnSpc>
                <a:spcPct val="150000"/>
              </a:lnSpc>
              <a:buFont typeface="Wingdings" panose="05000000000000000000" pitchFamily="2" charset="2"/>
              <a:buChar char="§"/>
            </a:pPr>
            <a:r>
              <a:rPr lang="el-GR" dirty="0" smtClean="0">
                <a:latin typeface="Arial" panose="020B0604020202020204" pitchFamily="34" charset="0"/>
                <a:cs typeface="Arial" panose="020B0604020202020204" pitchFamily="34" charset="0"/>
              </a:rPr>
              <a:t>Προγεννητικό και </a:t>
            </a:r>
            <a:r>
              <a:rPr lang="el-GR" dirty="0" err="1" smtClean="0">
                <a:latin typeface="Arial" panose="020B0604020202020204" pitchFamily="34" charset="0"/>
                <a:cs typeface="Arial" panose="020B0604020202020204" pitchFamily="34" charset="0"/>
              </a:rPr>
              <a:t>περιγεννητικό</a:t>
            </a:r>
            <a:r>
              <a:rPr lang="el-GR" dirty="0" smtClean="0">
                <a:latin typeface="Arial" panose="020B0604020202020204" pitchFamily="34" charset="0"/>
                <a:cs typeface="Arial" panose="020B0604020202020204" pitchFamily="34" charset="0"/>
              </a:rPr>
              <a:t> ιστορικό</a:t>
            </a:r>
          </a:p>
          <a:p>
            <a:pPr marL="285750" indent="-285750" algn="just">
              <a:lnSpc>
                <a:spcPct val="150000"/>
              </a:lnSpc>
              <a:buFont typeface="Wingdings" panose="05000000000000000000" pitchFamily="2" charset="2"/>
              <a:buChar char="§"/>
            </a:pPr>
            <a:r>
              <a:rPr lang="el-GR" dirty="0" smtClean="0">
                <a:latin typeface="Arial" panose="020B0604020202020204" pitchFamily="34" charset="0"/>
                <a:cs typeface="Arial" panose="020B0604020202020204" pitchFamily="34" charset="0"/>
              </a:rPr>
              <a:t>υγεία</a:t>
            </a:r>
            <a:endParaRPr lang="el-GR" dirty="0">
              <a:latin typeface="Arial" panose="020B0604020202020204" pitchFamily="34" charset="0"/>
              <a:cs typeface="Arial" panose="020B0604020202020204" pitchFamily="34" charset="0"/>
            </a:endParaRPr>
          </a:p>
        </p:txBody>
      </p:sp>
      <p:sp>
        <p:nvSpPr>
          <p:cNvPr id="5" name="Στρογγυλεμένο ορθογώνιο 4"/>
          <p:cNvSpPr/>
          <p:nvPr/>
        </p:nvSpPr>
        <p:spPr>
          <a:xfrm>
            <a:off x="4932040" y="2456980"/>
            <a:ext cx="3600400" cy="378033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lnSpc>
                <a:spcPct val="150000"/>
              </a:lnSpc>
            </a:pPr>
            <a:r>
              <a:rPr lang="el-GR" b="1" dirty="0">
                <a:solidFill>
                  <a:schemeClr val="dk1"/>
                </a:solidFill>
                <a:latin typeface="Arial" panose="020B0604020202020204" pitchFamily="34" charset="0"/>
                <a:cs typeface="Arial" panose="020B0604020202020204" pitchFamily="34" charset="0"/>
              </a:rPr>
              <a:t>Εξωγενείς (</a:t>
            </a:r>
            <a:r>
              <a:rPr lang="el-GR" b="1" dirty="0" err="1">
                <a:solidFill>
                  <a:schemeClr val="dk1"/>
                </a:solidFill>
                <a:latin typeface="Arial" panose="020B0604020202020204" pitchFamily="34" charset="0"/>
                <a:cs typeface="Arial" panose="020B0604020202020204" pitchFamily="34" charset="0"/>
              </a:rPr>
              <a:t>περιβαλλοντικοι</a:t>
            </a:r>
            <a:r>
              <a:rPr lang="el-GR" b="1" dirty="0">
                <a:solidFill>
                  <a:schemeClr val="dk1"/>
                </a:solidFill>
                <a:latin typeface="Arial" panose="020B0604020202020204" pitchFamily="34" charset="0"/>
                <a:cs typeface="Arial" panose="020B0604020202020204" pitchFamily="34" charset="0"/>
              </a:rPr>
              <a:t> παράγοντες)</a:t>
            </a:r>
          </a:p>
          <a:p>
            <a:pPr marL="285750" indent="-285750" algn="just">
              <a:lnSpc>
                <a:spcPct val="150000"/>
              </a:lnSpc>
              <a:buFont typeface="Wingdings" panose="05000000000000000000" pitchFamily="2" charset="2"/>
              <a:buChar char="§"/>
            </a:pPr>
            <a:r>
              <a:rPr lang="el-GR" dirty="0">
                <a:solidFill>
                  <a:schemeClr val="dk1"/>
                </a:solidFill>
                <a:latin typeface="Arial" panose="020B0604020202020204" pitchFamily="34" charset="0"/>
                <a:cs typeface="Arial" panose="020B0604020202020204" pitchFamily="34" charset="0"/>
              </a:rPr>
              <a:t>Εμπειρία (πχ ευαισθητοποιημένοι και υποστηρικτικοί γονείς και εκπαιδευτικοί)</a:t>
            </a:r>
          </a:p>
          <a:p>
            <a:pPr marL="285750" indent="-285750" algn="just">
              <a:lnSpc>
                <a:spcPct val="150000"/>
              </a:lnSpc>
              <a:buFont typeface="Wingdings" panose="05000000000000000000" pitchFamily="2" charset="2"/>
              <a:buChar char="§"/>
            </a:pPr>
            <a:r>
              <a:rPr lang="el-GR" dirty="0">
                <a:solidFill>
                  <a:schemeClr val="dk1"/>
                </a:solidFill>
                <a:latin typeface="Arial" panose="020B0604020202020204" pitchFamily="34" charset="0"/>
                <a:cs typeface="Arial" panose="020B0604020202020204" pitchFamily="34" charset="0"/>
              </a:rPr>
              <a:t>Κοινωνική/ </a:t>
            </a:r>
            <a:r>
              <a:rPr lang="el-GR" dirty="0" smtClean="0">
                <a:solidFill>
                  <a:schemeClr val="dk1"/>
                </a:solidFill>
                <a:latin typeface="Arial" panose="020B0604020202020204" pitchFamily="34" charset="0"/>
                <a:cs typeface="Arial" panose="020B0604020202020204" pitchFamily="34" charset="0"/>
              </a:rPr>
              <a:t>οικονομική </a:t>
            </a:r>
            <a:r>
              <a:rPr lang="el-GR" dirty="0">
                <a:solidFill>
                  <a:schemeClr val="dk1"/>
                </a:solidFill>
                <a:latin typeface="Arial" panose="020B0604020202020204" pitchFamily="34" charset="0"/>
                <a:cs typeface="Arial" panose="020B0604020202020204" pitchFamily="34" charset="0"/>
              </a:rPr>
              <a:t>αποστέρηση</a:t>
            </a:r>
          </a:p>
        </p:txBody>
      </p:sp>
      <p:sp>
        <p:nvSpPr>
          <p:cNvPr id="6" name="Έλλειψη 5"/>
          <p:cNvSpPr/>
          <p:nvPr/>
        </p:nvSpPr>
        <p:spPr>
          <a:xfrm>
            <a:off x="3131840" y="6237312"/>
            <a:ext cx="3096344" cy="620688"/>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el-GR" sz="2000" b="1" dirty="0" smtClean="0">
                <a:latin typeface="Arial" panose="020B0604020202020204" pitchFamily="34" charset="0"/>
                <a:cs typeface="Arial" panose="020B0604020202020204" pitchFamily="34" charset="0"/>
              </a:rPr>
              <a:t>ΑΝΑΠΤΥΞΗ</a:t>
            </a:r>
            <a:endParaRPr lang="el-GR" sz="2000" b="1" dirty="0">
              <a:latin typeface="Arial" panose="020B0604020202020204" pitchFamily="34" charset="0"/>
              <a:cs typeface="Arial" panose="020B0604020202020204" pitchFamily="34" charset="0"/>
            </a:endParaRPr>
          </a:p>
        </p:txBody>
      </p:sp>
      <p:sp>
        <p:nvSpPr>
          <p:cNvPr id="7" name="Αριστερό-δεξιό βέλος 6"/>
          <p:cNvSpPr/>
          <p:nvPr/>
        </p:nvSpPr>
        <p:spPr>
          <a:xfrm>
            <a:off x="3995935" y="3933056"/>
            <a:ext cx="936105" cy="409437"/>
          </a:xfrm>
          <a:prstGeom prst="lef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l-GR"/>
          </a:p>
        </p:txBody>
      </p:sp>
      <p:cxnSp>
        <p:nvCxnSpPr>
          <p:cNvPr id="10" name="Ευθύγραμμο βέλος σύνδεσης 9"/>
          <p:cNvCxnSpPr/>
          <p:nvPr/>
        </p:nvCxnSpPr>
        <p:spPr>
          <a:xfrm>
            <a:off x="4004585" y="5743023"/>
            <a:ext cx="351391" cy="484983"/>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1" name="Ευθύγραμμο βέλος σύνδεσης 10"/>
          <p:cNvCxnSpPr/>
          <p:nvPr/>
        </p:nvCxnSpPr>
        <p:spPr>
          <a:xfrm flipH="1">
            <a:off x="4680012" y="5743023"/>
            <a:ext cx="252028" cy="494289"/>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113983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3"/>
          </p:nvPr>
        </p:nvSpPr>
        <p:spPr>
          <a:xfrm>
            <a:off x="323528" y="1124744"/>
            <a:ext cx="8363272" cy="5001419"/>
          </a:xfrm>
        </p:spPr>
        <p:txBody>
          <a:bodyPr vert="horz" lIns="91440" tIns="45720" rIns="91440" bIns="45720" rtlCol="0">
            <a:normAutofit fontScale="85000" lnSpcReduction="10000"/>
          </a:bodyPr>
          <a:lstStyle/>
          <a:p>
            <a:pPr marL="0" indent="0" algn="just">
              <a:lnSpc>
                <a:spcPct val="170000"/>
              </a:lnSpc>
              <a:buNone/>
            </a:pPr>
            <a:r>
              <a:rPr lang="el-GR" dirty="0">
                <a:latin typeface="Arial" panose="020B0604020202020204" pitchFamily="34" charset="0"/>
                <a:cs typeface="Arial" panose="020B0604020202020204" pitchFamily="34" charset="0"/>
              </a:rPr>
              <a:t> Τα </a:t>
            </a:r>
            <a:r>
              <a:rPr lang="el-GR" b="1" dirty="0">
                <a:latin typeface="Arial" panose="020B0604020202020204" pitchFamily="34" charset="0"/>
                <a:cs typeface="Arial" panose="020B0604020202020204" pitchFamily="34" charset="0"/>
              </a:rPr>
              <a:t>στάδια ανάπτυξης </a:t>
            </a:r>
            <a:r>
              <a:rPr lang="el-GR" dirty="0">
                <a:latin typeface="Arial" panose="020B0604020202020204" pitchFamily="34" charset="0"/>
                <a:cs typeface="Arial" panose="020B0604020202020204" pitchFamily="34" charset="0"/>
              </a:rPr>
              <a:t>είναι: </a:t>
            </a:r>
          </a:p>
          <a:p>
            <a:pPr algn="just">
              <a:lnSpc>
                <a:spcPct val="170000"/>
              </a:lnSpc>
              <a:buFont typeface="Wingdings" panose="05000000000000000000" pitchFamily="2" charset="2"/>
              <a:buChar char="Ø"/>
            </a:pPr>
            <a:r>
              <a:rPr lang="el-GR" dirty="0" smtClean="0">
                <a:latin typeface="Arial" panose="020B0604020202020204" pitchFamily="34" charset="0"/>
                <a:cs typeface="Arial" panose="020B0604020202020204" pitchFamily="34" charset="0"/>
              </a:rPr>
              <a:t>Έμβρυο</a:t>
            </a:r>
            <a:r>
              <a:rPr lang="el-GR" dirty="0">
                <a:latin typeface="Arial" panose="020B0604020202020204" pitchFamily="34" charset="0"/>
                <a:cs typeface="Arial" panose="020B0604020202020204" pitchFamily="34" charset="0"/>
              </a:rPr>
              <a:t>( η περίοδος της ενδομήτριας ζωής) </a:t>
            </a:r>
          </a:p>
          <a:p>
            <a:pPr algn="just">
              <a:lnSpc>
                <a:spcPct val="170000"/>
              </a:lnSpc>
              <a:buFont typeface="Wingdings" panose="05000000000000000000" pitchFamily="2" charset="2"/>
              <a:buChar char="Ø"/>
            </a:pPr>
            <a:r>
              <a:rPr lang="el-GR" dirty="0" smtClean="0">
                <a:latin typeface="Arial" panose="020B0604020202020204" pitchFamily="34" charset="0"/>
                <a:cs typeface="Arial" panose="020B0604020202020204" pitchFamily="34" charset="0"/>
              </a:rPr>
              <a:t>Βρεφική </a:t>
            </a:r>
            <a:r>
              <a:rPr lang="el-GR" dirty="0">
                <a:latin typeface="Arial" panose="020B0604020202020204" pitchFamily="34" charset="0"/>
                <a:cs typeface="Arial" panose="020B0604020202020204" pitchFamily="34" charset="0"/>
              </a:rPr>
              <a:t>ηλικία( από 0 έως 2 ετών)  στην περίοδο αυτή   υπάγεται και η </a:t>
            </a:r>
            <a:r>
              <a:rPr lang="el-GR" b="1" dirty="0">
                <a:latin typeface="Arial" panose="020B0604020202020204" pitchFamily="34" charset="0"/>
                <a:cs typeface="Arial" panose="020B0604020202020204" pitchFamily="34" charset="0"/>
              </a:rPr>
              <a:t>νεογνική ηλικία</a:t>
            </a:r>
            <a:r>
              <a:rPr lang="el-GR" dirty="0">
                <a:latin typeface="Arial" panose="020B0604020202020204" pitchFamily="34" charset="0"/>
                <a:cs typeface="Arial" panose="020B0604020202020204" pitchFamily="34" charset="0"/>
              </a:rPr>
              <a:t>( η περίοδος από την γέννηση έως την 28 ημέρα ζωής)</a:t>
            </a:r>
          </a:p>
          <a:p>
            <a:pPr algn="just">
              <a:lnSpc>
                <a:spcPct val="170000"/>
              </a:lnSpc>
              <a:buFont typeface="Wingdings" panose="05000000000000000000" pitchFamily="2" charset="2"/>
              <a:buChar char="Ø"/>
            </a:pPr>
            <a:r>
              <a:rPr lang="el-GR" dirty="0">
                <a:latin typeface="Arial" panose="020B0604020202020204" pitchFamily="34" charset="0"/>
                <a:cs typeface="Arial" panose="020B0604020202020204" pitchFamily="34" charset="0"/>
              </a:rPr>
              <a:t> Η</a:t>
            </a:r>
            <a:r>
              <a:rPr lang="el-GR" dirty="0" smtClean="0">
                <a:latin typeface="Arial" panose="020B0604020202020204" pitchFamily="34" charset="0"/>
                <a:cs typeface="Arial" panose="020B0604020202020204" pitchFamily="34" charset="0"/>
              </a:rPr>
              <a:t> </a:t>
            </a:r>
            <a:r>
              <a:rPr lang="el-GR" b="1" dirty="0">
                <a:latin typeface="Arial" panose="020B0604020202020204" pitchFamily="34" charset="0"/>
                <a:cs typeface="Arial" panose="020B0604020202020204" pitchFamily="34" charset="0"/>
              </a:rPr>
              <a:t>προσχολική ηλικία</a:t>
            </a:r>
            <a:r>
              <a:rPr lang="el-GR" dirty="0">
                <a:latin typeface="Arial" panose="020B0604020202020204" pitchFamily="34" charset="0"/>
                <a:cs typeface="Arial" panose="020B0604020202020204" pitchFamily="34" charset="0"/>
              </a:rPr>
              <a:t>( από 3 έως 6 ετών) που ονομάζεται και νηπιακή ή πρώτη παιδική ηλικία. </a:t>
            </a:r>
          </a:p>
          <a:p>
            <a:pPr algn="just">
              <a:lnSpc>
                <a:spcPct val="170000"/>
              </a:lnSpc>
              <a:buFont typeface="Wingdings" panose="05000000000000000000" pitchFamily="2" charset="2"/>
              <a:buChar char="Ø"/>
            </a:pPr>
            <a:r>
              <a:rPr lang="el-GR" dirty="0">
                <a:latin typeface="Arial" panose="020B0604020202020204" pitchFamily="34" charset="0"/>
                <a:cs typeface="Arial" panose="020B0604020202020204" pitchFamily="34" charset="0"/>
              </a:rPr>
              <a:t>Ακολουθεί η </a:t>
            </a:r>
            <a:r>
              <a:rPr lang="el-GR" b="1" dirty="0">
                <a:latin typeface="Arial" panose="020B0604020202020204" pitchFamily="34" charset="0"/>
                <a:cs typeface="Arial" panose="020B0604020202020204" pitchFamily="34" charset="0"/>
              </a:rPr>
              <a:t>σχολική ηλικία </a:t>
            </a:r>
            <a:r>
              <a:rPr lang="el-GR" dirty="0">
                <a:latin typeface="Arial" panose="020B0604020202020204" pitchFamily="34" charset="0"/>
                <a:cs typeface="Arial" panose="020B0604020202020204" pitchFamily="34" charset="0"/>
              </a:rPr>
              <a:t>( από 6 έως 11 ετών) που ονομάζεται και δεύτερη παιδική ηλικία. </a:t>
            </a:r>
          </a:p>
          <a:p>
            <a:pPr algn="just">
              <a:lnSpc>
                <a:spcPct val="170000"/>
              </a:lnSpc>
              <a:buFont typeface="Wingdings" panose="05000000000000000000" pitchFamily="2" charset="2"/>
              <a:buChar char="Ø"/>
            </a:pPr>
            <a:r>
              <a:rPr lang="el-GR" dirty="0">
                <a:latin typeface="Arial" panose="020B0604020202020204" pitchFamily="34" charset="0"/>
                <a:cs typeface="Arial" panose="020B0604020202020204" pitchFamily="34" charset="0"/>
              </a:rPr>
              <a:t>Τέλος έχουμε την </a:t>
            </a:r>
            <a:r>
              <a:rPr lang="el-GR" b="1" dirty="0">
                <a:latin typeface="Arial" panose="020B0604020202020204" pitchFamily="34" charset="0"/>
                <a:cs typeface="Arial" panose="020B0604020202020204" pitchFamily="34" charset="0"/>
              </a:rPr>
              <a:t>εφηβική ηλικία </a:t>
            </a:r>
            <a:r>
              <a:rPr lang="el-GR" dirty="0">
                <a:latin typeface="Arial" panose="020B0604020202020204" pitchFamily="34" charset="0"/>
                <a:cs typeface="Arial" panose="020B0604020202020204" pitchFamily="34" charset="0"/>
              </a:rPr>
              <a:t>( 12 έως 18 ετών).</a:t>
            </a:r>
          </a:p>
        </p:txBody>
      </p:sp>
    </p:spTree>
    <p:extLst>
      <p:ext uri="{BB962C8B-B14F-4D97-AF65-F5344CB8AC3E}">
        <p14:creationId xmlns:p14="http://schemas.microsoft.com/office/powerpoint/2010/main" val="1967386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3"/>
          </p:nvPr>
        </p:nvSpPr>
        <p:spPr>
          <a:xfrm>
            <a:off x="395536" y="1384176"/>
            <a:ext cx="8579296" cy="4853136"/>
          </a:xfrm>
        </p:spPr>
        <p:txBody>
          <a:bodyPr vert="horz" lIns="91440" tIns="45720" rIns="91440" bIns="45720" rtlCol="0">
            <a:normAutofit/>
          </a:bodyPr>
          <a:lstStyle/>
          <a:p>
            <a:pPr algn="just">
              <a:lnSpc>
                <a:spcPct val="170000"/>
              </a:lnSpc>
              <a:buFont typeface="Wingdings" panose="05000000000000000000" pitchFamily="2" charset="2"/>
              <a:buChar char="Ø"/>
            </a:pPr>
            <a:r>
              <a:rPr lang="el-GR" sz="2000" dirty="0">
                <a:latin typeface="Arial" panose="020B0604020202020204" pitchFamily="34" charset="0"/>
                <a:cs typeface="Arial" panose="020B0604020202020204" pitchFamily="34" charset="0"/>
              </a:rPr>
              <a:t> Η ζωή ξεκινά από την περίοδο που γίνεται η γονιμοποίηση του ωαρίου από το σπερματοζωάριο. </a:t>
            </a:r>
            <a:endParaRPr lang="el-GR" sz="2000" dirty="0" smtClean="0">
              <a:latin typeface="Arial" panose="020B0604020202020204" pitchFamily="34" charset="0"/>
              <a:cs typeface="Arial" panose="020B0604020202020204" pitchFamily="34" charset="0"/>
            </a:endParaRPr>
          </a:p>
          <a:p>
            <a:pPr algn="just">
              <a:lnSpc>
                <a:spcPct val="170000"/>
              </a:lnSpc>
              <a:buFont typeface="Wingdings" panose="05000000000000000000" pitchFamily="2" charset="2"/>
              <a:buChar char="Ø"/>
            </a:pPr>
            <a:r>
              <a:rPr lang="el-GR" sz="2000" dirty="0" smtClean="0">
                <a:latin typeface="Arial" panose="020B0604020202020204" pitchFamily="34" charset="0"/>
                <a:cs typeface="Arial" panose="020B0604020202020204" pitchFamily="34" charset="0"/>
              </a:rPr>
              <a:t>Οι </a:t>
            </a:r>
            <a:r>
              <a:rPr lang="el-GR" sz="2000" dirty="0">
                <a:latin typeface="Arial" panose="020B0604020202020204" pitchFamily="34" charset="0"/>
                <a:cs typeface="Arial" panose="020B0604020202020204" pitchFamily="34" charset="0"/>
              </a:rPr>
              <a:t>μήνες που το έμβρυο βρίσκεται μέσα στην μήτρα είναι καθοριστικοί για την μετέπειτα ζωή του. </a:t>
            </a:r>
            <a:endParaRPr lang="el-GR" sz="2000" dirty="0" smtClean="0">
              <a:latin typeface="Arial" panose="020B0604020202020204" pitchFamily="34" charset="0"/>
              <a:cs typeface="Arial" panose="020B0604020202020204" pitchFamily="34" charset="0"/>
            </a:endParaRPr>
          </a:p>
          <a:p>
            <a:pPr algn="just">
              <a:lnSpc>
                <a:spcPct val="170000"/>
              </a:lnSpc>
              <a:buFont typeface="Wingdings" panose="05000000000000000000" pitchFamily="2" charset="2"/>
              <a:buChar char="Ø"/>
            </a:pPr>
            <a:r>
              <a:rPr lang="el-GR" sz="2000" b="1" dirty="0" smtClean="0">
                <a:latin typeface="Arial" panose="020B0604020202020204" pitchFamily="34" charset="0"/>
                <a:cs typeface="Arial" panose="020B0604020202020204" pitchFamily="34" charset="0"/>
              </a:rPr>
              <a:t>Διάφοροι παράγοντες </a:t>
            </a:r>
            <a:r>
              <a:rPr lang="el-GR" sz="2000" dirty="0" smtClean="0">
                <a:latin typeface="Arial" panose="020B0604020202020204" pitchFamily="34" charset="0"/>
                <a:cs typeface="Arial" panose="020B0604020202020204" pitchFamily="34" charset="0"/>
              </a:rPr>
              <a:t>είναι  </a:t>
            </a:r>
            <a:r>
              <a:rPr lang="el-GR" sz="2000" dirty="0">
                <a:latin typeface="Arial" panose="020B0604020202020204" pitchFamily="34" charset="0"/>
                <a:cs typeface="Arial" panose="020B0604020202020204" pitchFamily="34" charset="0"/>
              </a:rPr>
              <a:t>δυνατόν να επηρεάσουν </a:t>
            </a:r>
            <a:r>
              <a:rPr lang="el-GR" sz="2000" b="1" dirty="0">
                <a:latin typeface="Arial" panose="020B0604020202020204" pitchFamily="34" charset="0"/>
                <a:cs typeface="Arial" panose="020B0604020202020204" pitchFamily="34" charset="0"/>
              </a:rPr>
              <a:t>δυσμενώς</a:t>
            </a:r>
            <a:r>
              <a:rPr lang="el-GR" sz="2000" dirty="0">
                <a:latin typeface="Arial" panose="020B0604020202020204" pitchFamily="34" charset="0"/>
                <a:cs typeface="Arial" panose="020B0604020202020204" pitchFamily="34" charset="0"/>
              </a:rPr>
              <a:t> το έμβρυο όπως </a:t>
            </a:r>
            <a:r>
              <a:rPr lang="el-GR" sz="2000" b="1" dirty="0">
                <a:latin typeface="Arial" panose="020B0604020202020204" pitchFamily="34" charset="0"/>
                <a:cs typeface="Arial" panose="020B0604020202020204" pitchFamily="34" charset="0"/>
              </a:rPr>
              <a:t>φάρμακα</a:t>
            </a:r>
            <a:r>
              <a:rPr lang="el-GR" sz="2000" dirty="0">
                <a:latin typeface="Arial" panose="020B0604020202020204" pitchFamily="34" charset="0"/>
                <a:cs typeface="Arial" panose="020B0604020202020204" pitchFamily="34" charset="0"/>
              </a:rPr>
              <a:t> που παίρνει η </a:t>
            </a:r>
            <a:r>
              <a:rPr lang="el-GR" sz="2000" b="1" dirty="0">
                <a:latin typeface="Arial" panose="020B0604020202020204" pitchFamily="34" charset="0"/>
                <a:cs typeface="Arial" panose="020B0604020202020204" pitchFamily="34" charset="0"/>
              </a:rPr>
              <a:t>μητέρα</a:t>
            </a:r>
            <a:r>
              <a:rPr lang="el-GR" sz="2000" dirty="0">
                <a:latin typeface="Arial" panose="020B0604020202020204" pitchFamily="34" charset="0"/>
                <a:cs typeface="Arial" panose="020B0604020202020204" pitchFamily="34" charset="0"/>
              </a:rPr>
              <a:t> , η </a:t>
            </a:r>
            <a:r>
              <a:rPr lang="el-GR" sz="2000" b="1" dirty="0">
                <a:latin typeface="Arial" panose="020B0604020202020204" pitchFamily="34" charset="0"/>
                <a:cs typeface="Arial" panose="020B0604020202020204" pitchFamily="34" charset="0"/>
              </a:rPr>
              <a:t>θρέψη</a:t>
            </a:r>
            <a:r>
              <a:rPr lang="el-GR" sz="2000" dirty="0">
                <a:latin typeface="Arial" panose="020B0604020202020204" pitchFamily="34" charset="0"/>
                <a:cs typeface="Arial" panose="020B0604020202020204" pitchFamily="34" charset="0"/>
              </a:rPr>
              <a:t> της </a:t>
            </a:r>
            <a:r>
              <a:rPr lang="el-GR" sz="2000" b="1" dirty="0">
                <a:latin typeface="Arial" panose="020B0604020202020204" pitchFamily="34" charset="0"/>
                <a:cs typeface="Arial" panose="020B0604020202020204" pitchFamily="34" charset="0"/>
              </a:rPr>
              <a:t>μητέρας</a:t>
            </a:r>
            <a:r>
              <a:rPr lang="el-GR" sz="2000" dirty="0">
                <a:latin typeface="Arial" panose="020B0604020202020204" pitchFamily="34" charset="0"/>
                <a:cs typeface="Arial" panose="020B0604020202020204" pitchFamily="34" charset="0"/>
              </a:rPr>
              <a:t> , η </a:t>
            </a:r>
            <a:r>
              <a:rPr lang="el-GR" sz="2000" b="1" dirty="0">
                <a:latin typeface="Arial" panose="020B0604020202020204" pitchFamily="34" charset="0"/>
                <a:cs typeface="Arial" panose="020B0604020202020204" pitchFamily="34" charset="0"/>
              </a:rPr>
              <a:t>ακτινοβολία</a:t>
            </a:r>
            <a:r>
              <a:rPr lang="el-GR" sz="2000" dirty="0">
                <a:latin typeface="Arial" panose="020B0604020202020204" pitchFamily="34" charset="0"/>
                <a:cs typeface="Arial" panose="020B0604020202020204" pitchFamily="34" charset="0"/>
              </a:rPr>
              <a:t> , τα </a:t>
            </a:r>
            <a:r>
              <a:rPr lang="el-GR" sz="2000" b="1" dirty="0">
                <a:latin typeface="Arial" panose="020B0604020202020204" pitchFamily="34" charset="0"/>
                <a:cs typeface="Arial" panose="020B0604020202020204" pitchFamily="34" charset="0"/>
              </a:rPr>
              <a:t>λοιμώδη νοσήματα </a:t>
            </a:r>
            <a:r>
              <a:rPr lang="el-GR" sz="2000" dirty="0">
                <a:latin typeface="Arial" panose="020B0604020202020204" pitchFamily="34" charset="0"/>
                <a:cs typeface="Arial" panose="020B0604020202020204" pitchFamily="34" charset="0"/>
              </a:rPr>
              <a:t>όπως η ερυθρά , τα </a:t>
            </a:r>
            <a:r>
              <a:rPr lang="el-GR" sz="2000" b="1" dirty="0">
                <a:latin typeface="Arial" panose="020B0604020202020204" pitchFamily="34" charset="0"/>
                <a:cs typeface="Arial" panose="020B0604020202020204" pitchFamily="34" charset="0"/>
              </a:rPr>
              <a:t>παρασιτικά νοσήματα</a:t>
            </a:r>
            <a:r>
              <a:rPr lang="el-GR" sz="2000" dirty="0">
                <a:latin typeface="Arial" panose="020B0604020202020204" pitchFamily="34" charset="0"/>
                <a:cs typeface="Arial" panose="020B0604020202020204" pitchFamily="34" charset="0"/>
              </a:rPr>
              <a:t> όπως η τοξοπλάσμωση.</a:t>
            </a:r>
          </a:p>
        </p:txBody>
      </p:sp>
    </p:spTree>
    <p:extLst>
      <p:ext uri="{BB962C8B-B14F-4D97-AF65-F5344CB8AC3E}">
        <p14:creationId xmlns:p14="http://schemas.microsoft.com/office/powerpoint/2010/main" val="2628648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3"/>
          </p:nvPr>
        </p:nvSpPr>
        <p:spPr>
          <a:xfrm>
            <a:off x="395536" y="1484784"/>
            <a:ext cx="8229600" cy="4525963"/>
          </a:xfrm>
        </p:spPr>
        <p:txBody>
          <a:bodyPr vert="horz" lIns="91440" tIns="45720" rIns="91440" bIns="45720" rtlCol="0">
            <a:noAutofit/>
          </a:bodyPr>
          <a:lstStyle/>
          <a:p>
            <a:pPr algn="just">
              <a:lnSpc>
                <a:spcPct val="150000"/>
              </a:lnSpc>
              <a:buFont typeface="Wingdings" panose="05000000000000000000" pitchFamily="2" charset="2"/>
              <a:buChar char="q"/>
            </a:pPr>
            <a:r>
              <a:rPr lang="el-GR" sz="2000" dirty="0">
                <a:latin typeface="Arial" panose="020B0604020202020204" pitchFamily="34" charset="0"/>
                <a:cs typeface="Arial" panose="020B0604020202020204" pitchFamily="34" charset="0"/>
              </a:rPr>
              <a:t> Για πρακτικούς </a:t>
            </a:r>
            <a:r>
              <a:rPr lang="el-GR" sz="2000" dirty="0" smtClean="0">
                <a:latin typeface="Arial" panose="020B0604020202020204" pitchFamily="34" charset="0"/>
                <a:cs typeface="Arial" panose="020B0604020202020204" pitchFamily="34" charset="0"/>
              </a:rPr>
              <a:t> </a:t>
            </a:r>
            <a:r>
              <a:rPr lang="el-GR" sz="2000" dirty="0">
                <a:latin typeface="Arial" panose="020B0604020202020204" pitchFamily="34" charset="0"/>
                <a:cs typeface="Arial" panose="020B0604020202020204" pitchFamily="34" charset="0"/>
              </a:rPr>
              <a:t>λόγους ο όρος </a:t>
            </a:r>
            <a:r>
              <a:rPr lang="el-GR" sz="2000" b="1" dirty="0">
                <a:latin typeface="Arial" panose="020B0604020202020204" pitchFamily="34" charset="0"/>
                <a:cs typeface="Arial" panose="020B0604020202020204" pitchFamily="34" charset="0"/>
              </a:rPr>
              <a:t>αύξηση</a:t>
            </a:r>
            <a:r>
              <a:rPr lang="el-GR" sz="2000" dirty="0">
                <a:latin typeface="Arial" panose="020B0604020202020204" pitchFamily="34" charset="0"/>
                <a:cs typeface="Arial" panose="020B0604020202020204" pitchFamily="34" charset="0"/>
              </a:rPr>
              <a:t> αναφέρεται για να περιγράψει τις μεταβολές του ανθρώπινου σώματος που επιδέχονται μετρήσεις. </a:t>
            </a:r>
            <a:endParaRPr lang="el-GR" sz="2000" dirty="0" smtClean="0">
              <a:latin typeface="Arial" panose="020B0604020202020204" pitchFamily="34" charset="0"/>
              <a:cs typeface="Arial" panose="020B0604020202020204" pitchFamily="34" charset="0"/>
            </a:endParaRPr>
          </a:p>
          <a:p>
            <a:pPr marL="0" indent="0" algn="just">
              <a:lnSpc>
                <a:spcPct val="150000"/>
              </a:lnSpc>
              <a:buNone/>
            </a:pPr>
            <a:endParaRPr lang="el-GR" sz="2000" dirty="0" smtClean="0">
              <a:latin typeface="Arial" panose="020B0604020202020204" pitchFamily="34" charset="0"/>
              <a:cs typeface="Arial" panose="020B0604020202020204" pitchFamily="34" charset="0"/>
            </a:endParaRPr>
          </a:p>
          <a:p>
            <a:pPr algn="just">
              <a:lnSpc>
                <a:spcPct val="150000"/>
              </a:lnSpc>
              <a:buFont typeface="Wingdings" panose="05000000000000000000" pitchFamily="2" charset="2"/>
              <a:buChar char="q"/>
            </a:pPr>
            <a:r>
              <a:rPr lang="el-GR" sz="2000" dirty="0" smtClean="0">
                <a:latin typeface="Arial" panose="020B0604020202020204" pitchFamily="34" charset="0"/>
                <a:cs typeface="Arial" panose="020B0604020202020204" pitchFamily="34" charset="0"/>
              </a:rPr>
              <a:t>Ο </a:t>
            </a:r>
            <a:r>
              <a:rPr lang="el-GR" sz="2000" dirty="0">
                <a:latin typeface="Arial" panose="020B0604020202020204" pitchFamily="34" charset="0"/>
                <a:cs typeface="Arial" panose="020B0604020202020204" pitchFamily="34" charset="0"/>
              </a:rPr>
              <a:t>όρος </a:t>
            </a:r>
            <a:r>
              <a:rPr lang="el-GR" sz="2000" b="1" dirty="0">
                <a:latin typeface="Arial" panose="020B0604020202020204" pitchFamily="34" charset="0"/>
                <a:cs typeface="Arial" panose="020B0604020202020204" pitchFamily="34" charset="0"/>
              </a:rPr>
              <a:t>ανάπτυξη</a:t>
            </a:r>
            <a:r>
              <a:rPr lang="el-GR" sz="2000" dirty="0">
                <a:latin typeface="Arial" panose="020B0604020202020204" pitchFamily="34" charset="0"/>
                <a:cs typeface="Arial" panose="020B0604020202020204" pitchFamily="34" charset="0"/>
              </a:rPr>
              <a:t> περιλαμβάνει την λειτουργική διαφοροποίηση του οργανισμού κατά την διάρκεια της οποίας αποκτώνται συνεχώς νέες ικανότητες</a:t>
            </a:r>
            <a:r>
              <a:rPr lang="el-GR" sz="2000" dirty="0" smtClean="0">
                <a:latin typeface="Arial" panose="020B0604020202020204" pitchFamily="34" charset="0"/>
                <a:cs typeface="Arial" panose="020B0604020202020204" pitchFamily="34" charset="0"/>
              </a:rPr>
              <a:t>.</a:t>
            </a:r>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22552653"/>
      </p:ext>
    </p:extLst>
  </p:cSld>
  <p:clrMapOvr>
    <a:masterClrMapping/>
  </p:clrMapOvr>
</p:sld>
</file>

<file path=ppt/theme/theme1.xml><?xml version="1.0" encoding="utf-8"?>
<a:theme xmlns:a="http://schemas.openxmlformats.org/drawingml/2006/main" name="Πνοή">
  <a:themeElements>
    <a:clrScheme name="Πνοή">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Πνοή">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Πνοή">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258</TotalTime>
  <Words>2515</Words>
  <Application>Microsoft Office PowerPoint</Application>
  <PresentationFormat>Προβολή στην οθόνη (4:3)</PresentationFormat>
  <Paragraphs>167</Paragraphs>
  <Slides>29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29</vt:i4>
      </vt:variant>
    </vt:vector>
  </HeadingPairs>
  <TitlesOfParts>
    <vt:vector size="30" baseType="lpstr">
      <vt:lpstr>Πνοή</vt:lpstr>
      <vt:lpstr>Ειδικότητα : Βοηθός Φυσικοθεραπείας</vt:lpstr>
      <vt:lpstr>ΦΥΣΙΟΛΟΓΙΚΗ ΑΝΑΠΤΥΞΗ ΤΟΥ ΠΑΙΔΙΟΥ </vt:lpstr>
      <vt:lpstr>Βασικές αρχές που διέπουν την ανάπτυξη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dc:creator>
  <cp:lastModifiedBy>User</cp:lastModifiedBy>
  <cp:revision>63</cp:revision>
  <dcterms:created xsi:type="dcterms:W3CDTF">2025-02-16T17:40:04Z</dcterms:created>
  <dcterms:modified xsi:type="dcterms:W3CDTF">2025-02-22T22:28:19Z</dcterms:modified>
</cp:coreProperties>
</file>