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0" r:id="rId14"/>
    <p:sldId id="271" r:id="rId15"/>
    <p:sldId id="266" r:id="rId16"/>
    <p:sldId id="267" r:id="rId17"/>
    <p:sldId id="272" r:id="rId18"/>
    <p:sldId id="273" r:id="rId19"/>
    <p:sldId id="274" r:id="rId20"/>
    <p:sldId id="275" r:id="rId21"/>
    <p:sldId id="276"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AFF6C6AA-C671-452A-BEE1-DAAFC2DA74AA}" type="datetimeFigureOut">
              <a:rPr lang="el-GR" smtClean="0"/>
              <a:pPr/>
              <a:t>23/12/2022</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9510F3B-D44F-4FA0-A680-3E5DAAD32D0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FF6C6AA-C671-452A-BEE1-DAAFC2DA74AA}" type="datetimeFigureOut">
              <a:rPr lang="el-GR" smtClean="0"/>
              <a:pPr/>
              <a:t>23/12/2022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9510F3B-D44F-4FA0-A680-3E5DAAD32D0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FF6C6AA-C671-452A-BEE1-DAAFC2DA74AA}" type="datetimeFigureOut">
              <a:rPr lang="el-GR" smtClean="0"/>
              <a:pPr/>
              <a:t>23/12/2022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9510F3B-D44F-4FA0-A680-3E5DAAD32D0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AFF6C6AA-C671-452A-BEE1-DAAFC2DA74AA}" type="datetimeFigureOut">
              <a:rPr lang="el-GR" smtClean="0"/>
              <a:pPr/>
              <a:t>23/12/2022</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F9510F3B-D44F-4FA0-A680-3E5DAAD32D0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AFF6C6AA-C671-452A-BEE1-DAAFC2DA74AA}" type="datetimeFigureOut">
              <a:rPr lang="el-GR" smtClean="0"/>
              <a:pPr/>
              <a:t>23/12/2022</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F9510F3B-D44F-4FA0-A680-3E5DAAD32D0D}"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AFF6C6AA-C671-452A-BEE1-DAAFC2DA74AA}" type="datetimeFigureOut">
              <a:rPr lang="el-GR" smtClean="0"/>
              <a:pPr/>
              <a:t>23/12/2022</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F9510F3B-D44F-4FA0-A680-3E5DAAD32D0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AFF6C6AA-C671-452A-BEE1-DAAFC2DA74AA}" type="datetimeFigureOut">
              <a:rPr lang="el-GR" smtClean="0"/>
              <a:pPr/>
              <a:t>23/12/2022</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F9510F3B-D44F-4FA0-A680-3E5DAAD32D0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AFF6C6AA-C671-452A-BEE1-DAAFC2DA74AA}" type="datetimeFigureOut">
              <a:rPr lang="el-GR" smtClean="0"/>
              <a:pPr/>
              <a:t>23/12/2022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9510F3B-D44F-4FA0-A680-3E5DAAD32D0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AFF6C6AA-C671-452A-BEE1-DAAFC2DA74AA}" type="datetimeFigureOut">
              <a:rPr lang="el-GR" smtClean="0"/>
              <a:pPr/>
              <a:t>23/12/2022</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F9510F3B-D44F-4FA0-A680-3E5DAAD32D0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AFF6C6AA-C671-452A-BEE1-DAAFC2DA74AA}" type="datetimeFigureOut">
              <a:rPr lang="el-GR" smtClean="0"/>
              <a:pPr/>
              <a:t>23/12/2022</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F9510F3B-D44F-4FA0-A680-3E5DAAD32D0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AFF6C6AA-C671-452A-BEE1-DAAFC2DA74AA}" type="datetimeFigureOut">
              <a:rPr lang="el-GR" smtClean="0"/>
              <a:pPr/>
              <a:t>23/12/2022</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F9510F3B-D44F-4FA0-A680-3E5DAAD32D0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FF6C6AA-C671-452A-BEE1-DAAFC2DA74AA}" type="datetimeFigureOut">
              <a:rPr lang="el-GR" smtClean="0"/>
              <a:pPr/>
              <a:t>23/12/2022</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9510F3B-D44F-4FA0-A680-3E5DAAD32D0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2857496"/>
            <a:ext cx="8062912" cy="1438266"/>
          </a:xfrm>
        </p:spPr>
        <p:txBody>
          <a:bodyPr/>
          <a:lstStyle/>
          <a:p>
            <a:r>
              <a:rPr lang="el-GR" dirty="0" smtClean="0"/>
              <a:t>Νόσος </a:t>
            </a:r>
            <a:r>
              <a:rPr lang="en-US" dirty="0" smtClean="0"/>
              <a:t>Parkinson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ΙΣΟΡΡΟΠΙΑ</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Η ισορροπία και η στάση του σώματος συχνά επιδεινώνονται με την εξέλιξη της νόσου του Πάρκινσον, με αποτέλεσμα να δημιουργούνται προβλήματα με τη βάδιση, την στροφή, την αλλαγή θέσης στο κρεβάτι και τις απλές μετατοπίσεις, όπως το να καθίσει ή να σηκωθεί κανείς από μια καρέκλα. Συνεπώς, η διαταραχή της ισορροπίας θέσεως ορισμένες φορές αναφέρεται ως το τέταρτο βασικό σύμπτωμα.</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Δυστονία</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Πρόκειται για ανώμαλη σύσπαση ομάδας μυών, που οδηγεί σε ανώμαλη </a:t>
            </a:r>
            <a:r>
              <a:rPr lang="el-GR" dirty="0" err="1" smtClean="0"/>
              <a:t>συστροφική</a:t>
            </a:r>
            <a:r>
              <a:rPr lang="el-GR" dirty="0" smtClean="0"/>
              <a:t> κίνηση ή θέση μελών του σώματος. Συνηθέστερες μορφές είναι οι εστιακές δυστονίες, που παραμένουν εντοπισμένες, όπως το σπασμωδικό ραιβόκρανο, ο βλεφαρόσπασμος, ο σπασμός, κ.α.. Οι μορφές αυτές έχουν γενικά καλή ανταπόκριση σε τοπικές ενέσεις </a:t>
            </a:r>
            <a:r>
              <a:rPr lang="el-GR" dirty="0" err="1" smtClean="0"/>
              <a:t>αλλαντιοτοξίνης</a:t>
            </a:r>
            <a:r>
              <a:rPr lang="el-GR" dirty="0" smtClean="0"/>
              <a:t>.  Σπανιότερες είναι οι γενικευμένες δυστονίες, που συχνά είναι γενετικής αιτιολογίας, και μπορούν να αντιμετωπιστούν με φαρμακευτική αγωγή, ή, σε βαριές περιπτώσεις, με Εν τω </a:t>
            </a:r>
            <a:r>
              <a:rPr lang="el-GR" dirty="0" err="1" smtClean="0"/>
              <a:t>Βάθει</a:t>
            </a:r>
            <a:r>
              <a:rPr lang="el-GR" dirty="0" smtClean="0"/>
              <a:t> Εγκεφαλική Διέγερση (DBS).</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Υπερκινησίες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a:bodyPr>
          <a:lstStyle/>
          <a:p>
            <a:pPr>
              <a:buNone/>
            </a:pPr>
            <a:r>
              <a:rPr lang="el-GR" dirty="0" smtClean="0"/>
              <a:t>Πρόκειται για υπερβολικές ακούσιες κινήσεις που είτε εμφανίζονται στην ηρεμία, είτε παρεμβαίνουν κατά την διάρκεια εκουσίων κινήσεων.  Υπάρχουν διάφορες μορφές ανάλογα με την φαινομενολογία τους.  Στις </a:t>
            </a:r>
            <a:r>
              <a:rPr lang="el-GR" dirty="0" err="1" smtClean="0"/>
              <a:t>υπερκινησίες</a:t>
            </a:r>
            <a:r>
              <a:rPr lang="el-GR" dirty="0" smtClean="0"/>
              <a:t> κατατάσσονται κατά κύριο λόγο τα τικ, η χορεία, ο </a:t>
            </a:r>
            <a:r>
              <a:rPr lang="el-GR" dirty="0" err="1" smtClean="0"/>
              <a:t>μυόκλονος</a:t>
            </a:r>
            <a:r>
              <a:rPr lang="el-GR" dirty="0" smtClean="0"/>
              <a:t> και η δυστονία, και  σε αρκετές υπερκινητικές καταστάσεις, υπάρχει συνδυασμός των ανωτέρω κινητικών διαταραχών.   </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err="1" smtClean="0"/>
              <a:t>Μυόκλονος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Πρόκειται για αστραπιαία, σύντομη, απότομη κίνηση μέλους του σώματος, σαν τίναγμα. Μπορεί να εμφανίζεται μεμονωμένα ή κατά συρροή σε διάφορα μέρη του σώματος.  Μπορεί να είναι φυσιολογικός, αλλά μπορεί να υποδηλώνει και σοβαρά υποκείμενα νοσήματα, όπως βαριές μεταβολικές παρεκτροπές ή </a:t>
            </a:r>
            <a:r>
              <a:rPr lang="el-GR" dirty="0" err="1" smtClean="0"/>
              <a:t>νευροεκφυλιστικά</a:t>
            </a:r>
            <a:r>
              <a:rPr lang="el-GR" dirty="0" smtClean="0"/>
              <a:t> νοσήματα.  Η θεραπεία για την μείωση των κινήσεων βασίζεται στην αντιμετώπιση της υποκείμενης αιτίας, αλλά και σε συμπτωματική φαρμακευτική αγωγή.     </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Χορεία</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Πρόκειται για μια μορφή </a:t>
            </a:r>
            <a:r>
              <a:rPr lang="el-GR" dirty="0" err="1" smtClean="0"/>
              <a:t>υπερκινησίας</a:t>
            </a:r>
            <a:r>
              <a:rPr lang="el-GR" dirty="0" smtClean="0"/>
              <a:t> που χαρακτηρίζεται από επαναλαμβανόμενες ακούσιες κινήσεις, που μεταφέρονται από το ένα μέρος του σώματος σε άλλο, χωρίς να μπορεί να προβλεφθεί ακριβώς ποια θα είναι η επόμενη κίνηση.  Τα αίτια είναι ποικίλα, και διακυμαίνονται από γενετικά/κληρονομικά, όπως είναι η νόσος του </a:t>
            </a:r>
            <a:r>
              <a:rPr lang="el-GR" dirty="0" err="1" smtClean="0"/>
              <a:t>Huntington</a:t>
            </a:r>
            <a:r>
              <a:rPr lang="el-GR" dirty="0" smtClean="0"/>
              <a:t>, μέχρι φαρμακευτικά ή ανοσολογικά.  Η θεραπεία για την μείωση της χορείας βασίζεται στην αντιμετώπιση της υποκείμενης αιτίας, αλλά και σε συμπτωματική φαρμακευτική αγωγή.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Τα μη κινητικά χαρακτηριστικά όπως είναι τα προβλήματα ψυχικής υγείας?</a:t>
            </a:r>
            <a:endParaRPr lang="el-GR" dirty="0"/>
          </a:p>
        </p:txBody>
      </p:sp>
      <p:sp>
        <p:nvSpPr>
          <p:cNvPr id="3" name="2 - Θέση περιεχομένου"/>
          <p:cNvSpPr>
            <a:spLocks noGrp="1"/>
          </p:cNvSpPr>
          <p:nvPr>
            <p:ph idx="1"/>
          </p:nvPr>
        </p:nvSpPr>
        <p:spPr/>
        <p:txBody>
          <a:bodyPr>
            <a:normAutofit fontScale="55000" lnSpcReduction="20000"/>
          </a:bodyPr>
          <a:lstStyle/>
          <a:p>
            <a:pPr fontAlgn="base"/>
            <a:r>
              <a:rPr lang="el-GR" sz="4400" dirty="0" smtClean="0"/>
              <a:t>οι δυσκολίες στην επικοινωνία </a:t>
            </a:r>
            <a:endParaRPr lang="en-US" sz="4400" dirty="0" smtClean="0"/>
          </a:p>
          <a:p>
            <a:pPr fontAlgn="base"/>
            <a:r>
              <a:rPr lang="el-GR" sz="4400" dirty="0" smtClean="0"/>
              <a:t>διαταραχές ύπνου </a:t>
            </a:r>
            <a:endParaRPr lang="en-US" sz="4400" dirty="0" smtClean="0"/>
          </a:p>
          <a:p>
            <a:pPr fontAlgn="base"/>
            <a:r>
              <a:rPr lang="el-GR" sz="4400" dirty="0" smtClean="0"/>
              <a:t>επιπτώσεις και αυτονομικές και αισθητικές διαταραχές επηρεάζουν την ποιότητα ζωής.</a:t>
            </a:r>
            <a:endParaRPr lang="en-US" sz="4400" dirty="0" smtClean="0"/>
          </a:p>
          <a:p>
            <a:pPr fontAlgn="base"/>
            <a:r>
              <a:rPr lang="el-GR" sz="4400" dirty="0" smtClean="0"/>
              <a:t> Αλλαγή στη στάση του σώματος με καμπούριασμα</a:t>
            </a:r>
          </a:p>
          <a:p>
            <a:pPr fontAlgn="base"/>
            <a:r>
              <a:rPr lang="el-GR" sz="4400" dirty="0" smtClean="0"/>
              <a:t>Ανέκφραστο πρόσωπο (σαν μάσκα)</a:t>
            </a:r>
          </a:p>
          <a:p>
            <a:pPr fontAlgn="base"/>
            <a:r>
              <a:rPr lang="el-GR" sz="4400" dirty="0" smtClean="0"/>
              <a:t>Υπερβολική σιελόρροια</a:t>
            </a:r>
          </a:p>
          <a:p>
            <a:pPr fontAlgn="base"/>
            <a:r>
              <a:rPr lang="el-GR" sz="4400" dirty="0" smtClean="0"/>
              <a:t>Λιπαρότητα στην επιδερμίδα του προσώπου</a:t>
            </a:r>
          </a:p>
          <a:p>
            <a:pPr fontAlgn="base"/>
            <a:r>
              <a:rPr lang="el-GR" sz="4400" dirty="0" smtClean="0"/>
              <a:t>Δυσκολία στην κατάποση</a:t>
            </a:r>
          </a:p>
          <a:p>
            <a:pPr fontAlgn="base"/>
            <a:r>
              <a:rPr lang="el-GR" sz="4400" dirty="0" smtClean="0"/>
              <a:t>Κατάθλιψη</a:t>
            </a:r>
          </a:p>
          <a:p>
            <a:pPr fontAlgn="base"/>
            <a:r>
              <a:rPr lang="el-GR" sz="4400" dirty="0" smtClean="0"/>
              <a:t>Ορισμένοι ασθενείς αναπτύσσουν άνοια (3 στους 10)</a:t>
            </a:r>
          </a:p>
          <a:p>
            <a:endParaRPr lang="el-GR" sz="4400" dirty="0" smtClean="0"/>
          </a:p>
          <a:p>
            <a:pPr>
              <a:buNone/>
            </a:pPr>
            <a:endParaRPr lang="el-G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Να περιγράψετε την κλινική εικόνα του ασθενή με νόσο </a:t>
            </a:r>
            <a:r>
              <a:rPr lang="el-GR" dirty="0" err="1" smtClean="0"/>
              <a:t>Πάρκινσον.σος</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Τρόμος ηρεμίας είναι συνήθως η πρώτη εκδήλωση με τα άνω άκρα να προσβάλλονται </a:t>
            </a:r>
            <a:r>
              <a:rPr lang="el-GR" dirty="0" smtClean="0"/>
              <a:t>πιο</a:t>
            </a:r>
            <a:r>
              <a:rPr lang="en-US" dirty="0" smtClean="0"/>
              <a:t> </a:t>
            </a:r>
            <a:r>
              <a:rPr lang="el-GR" dirty="0" smtClean="0"/>
              <a:t>συχνά </a:t>
            </a:r>
            <a:r>
              <a:rPr lang="el-GR" dirty="0" smtClean="0"/>
              <a:t>ο τρόμος μπορεί να σταματά με τις σκόπιμες εκούσιες κινήσεις ενώ χειροτερεύει </a:t>
            </a:r>
            <a:r>
              <a:rPr lang="el-GR" dirty="0" smtClean="0"/>
              <a:t>με</a:t>
            </a:r>
            <a:r>
              <a:rPr lang="en-US" dirty="0" smtClean="0"/>
              <a:t> </a:t>
            </a:r>
            <a:r>
              <a:rPr lang="el-GR" dirty="0" smtClean="0"/>
              <a:t>το </a:t>
            </a:r>
            <a:r>
              <a:rPr lang="el-GR" dirty="0" smtClean="0"/>
              <a:t>στρες και το άγχος</a:t>
            </a:r>
          </a:p>
          <a:p>
            <a:r>
              <a:rPr lang="el-GR" dirty="0" smtClean="0"/>
              <a:t>Βραδυκινησία τη δυσκολία δηλαδή της έναρξης όσο και τη βραδύτητα κατά την </a:t>
            </a:r>
            <a:r>
              <a:rPr lang="el-GR" dirty="0" smtClean="0"/>
              <a:t>εκτέλεση</a:t>
            </a:r>
            <a:r>
              <a:rPr lang="en-US" dirty="0" smtClean="0"/>
              <a:t> </a:t>
            </a:r>
            <a:r>
              <a:rPr lang="el-GR" dirty="0" smtClean="0"/>
              <a:t>της </a:t>
            </a:r>
            <a:r>
              <a:rPr lang="el-GR" dirty="0" smtClean="0"/>
              <a:t>κίνησης </a:t>
            </a:r>
            <a:r>
              <a:rPr lang="el-GR" dirty="0" smtClean="0"/>
              <a:t>.</a:t>
            </a:r>
            <a:endParaRPr lang="en-US" dirty="0" smtClean="0"/>
          </a:p>
          <a:p>
            <a:r>
              <a:rPr lang="el-GR" dirty="0" smtClean="0"/>
              <a:t>Επίσης </a:t>
            </a:r>
            <a:r>
              <a:rPr lang="el-GR" dirty="0" smtClean="0"/>
              <a:t>προκαλεί δυσκολία στο κούμπωμα στο να φορεθούν οι κάλτσες </a:t>
            </a:r>
            <a:r>
              <a:rPr lang="el-GR" dirty="0" smtClean="0"/>
              <a:t>στη</a:t>
            </a:r>
            <a:r>
              <a:rPr lang="en-US" dirty="0" smtClean="0"/>
              <a:t> </a:t>
            </a:r>
            <a:r>
              <a:rPr lang="el-GR" dirty="0" smtClean="0"/>
              <a:t>χρήση </a:t>
            </a:r>
            <a:r>
              <a:rPr lang="el-GR" dirty="0" smtClean="0"/>
              <a:t>μαχαιριού και πιρουνιού όταν πάει να φάει την </a:t>
            </a:r>
            <a:r>
              <a:rPr lang="el-GR" dirty="0" smtClean="0"/>
              <a:t>τροφή </a:t>
            </a:r>
            <a:r>
              <a:rPr lang="el-GR" dirty="0" err="1" smtClean="0"/>
              <a:t>λεπτη</a:t>
            </a:r>
            <a:r>
              <a:rPr lang="el-GR" dirty="0" smtClean="0"/>
              <a:t> </a:t>
            </a:r>
            <a:r>
              <a:rPr lang="el-GR" dirty="0" err="1" smtClean="0"/>
              <a:t>κινητικοτητα</a:t>
            </a:r>
            <a:r>
              <a:rPr lang="el-GR" dirty="0" smtClean="0"/>
              <a:t> </a:t>
            </a:r>
            <a:endParaRPr lang="el-GR" dirty="0" smtClean="0"/>
          </a:p>
          <a:p>
            <a:r>
              <a:rPr lang="el-GR" dirty="0" smtClean="0"/>
              <a:t>Δυσκαμψία μάγκωμα και πόνος είτε διάχυτο είτε εντοπισμένο σε ένα άκρο ή στον κορμό</a:t>
            </a:r>
          </a:p>
          <a:p>
            <a:r>
              <a:rPr lang="el-GR" dirty="0" smtClean="0"/>
              <a:t>Διαταραχές </a:t>
            </a:r>
            <a:r>
              <a:rPr lang="el-GR" dirty="0" smtClean="0"/>
              <a:t>στάσεως αστάθεια, </a:t>
            </a:r>
            <a:r>
              <a:rPr lang="el-GR" dirty="0" err="1" smtClean="0"/>
              <a:t>πιθηκοείδες</a:t>
            </a:r>
            <a:r>
              <a:rPr lang="el-GR" dirty="0" smtClean="0"/>
              <a:t> βάδισμα κυριότερο αίτιο των πτώσεων </a:t>
            </a:r>
            <a:r>
              <a:rPr lang="el-GR" dirty="0" smtClean="0"/>
              <a:t>των </a:t>
            </a:r>
            <a:r>
              <a:rPr lang="el-GR" dirty="0" err="1" smtClean="0"/>
              <a:t>παρκινσονικών</a:t>
            </a:r>
            <a:r>
              <a:rPr lang="el-GR" dirty="0" smtClean="0"/>
              <a:t> </a:t>
            </a:r>
            <a:r>
              <a:rPr lang="el-GR" dirty="0" smtClean="0"/>
              <a:t>ασθενών (κυρίως στη στροφή).</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smtClean="0"/>
              <a:t>Να Αναφέρετε 5 από τις 8 παθήσεις του νευρικού συστήματος που προκαλούν</a:t>
            </a:r>
            <a:br>
              <a:rPr lang="el-GR" sz="2400" dirty="0" smtClean="0"/>
            </a:br>
            <a:r>
              <a:rPr lang="el-GR" sz="2400" dirty="0" smtClean="0"/>
              <a:t>διαταραχές ισορροπίας στον πάσχοντα από </a:t>
            </a:r>
            <a:r>
              <a:rPr lang="el-GR" sz="2400" dirty="0" err="1" smtClean="0"/>
              <a:t>αυτές?σος</a:t>
            </a:r>
            <a:endParaRPr lang="el-GR"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Αγγειακά εγκεφαλικά επεισόδια</a:t>
            </a:r>
          </a:p>
          <a:p>
            <a:r>
              <a:rPr lang="el-GR" dirty="0" smtClean="0"/>
              <a:t>Σκλήρυνση κατά πλάκας</a:t>
            </a:r>
          </a:p>
          <a:p>
            <a:r>
              <a:rPr lang="el-GR" dirty="0" smtClean="0"/>
              <a:t>Νόσος Πάρκινσον</a:t>
            </a:r>
          </a:p>
          <a:p>
            <a:r>
              <a:rPr lang="el-GR" dirty="0" err="1" smtClean="0"/>
              <a:t>Παρεγκεφαλιδικες</a:t>
            </a:r>
            <a:r>
              <a:rPr lang="el-GR" dirty="0" smtClean="0"/>
              <a:t> βλάβες</a:t>
            </a:r>
          </a:p>
          <a:p>
            <a:r>
              <a:rPr lang="el-GR" dirty="0" smtClean="0"/>
              <a:t>Καλοήθεις ή κακοήθεις όγκοι του κεντρικού νευρικού συστήματος</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Να περιγράψετε το </a:t>
            </a:r>
            <a:r>
              <a:rPr lang="el-GR" dirty="0" err="1" smtClean="0"/>
              <a:t>παρκινσονικό</a:t>
            </a:r>
            <a:r>
              <a:rPr lang="el-GR" dirty="0" smtClean="0"/>
              <a:t> βάδισμα σος</a:t>
            </a:r>
            <a:endParaRPr lang="el-GR" dirty="0"/>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Πάρκινσον τι είναι ?</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Η νόσος του Πάρκινσον είναι μια νευρολογική πάθηση με προϊούσα πορεία. Χαρακτηρίζεται κυρίως από προβλήματα με την κίνηση του σώματος, γνωστά και ως «κινητικά συμπτώματα» - εκ των οποίων το πιο αναγνωρίσιμο είναι μάλλον ο τρόμος. Καθώς επίσης τείνουν να εμφανιστούν και άλλα προβλήματα που δεν σχετίζονται με την κίνηση, όπως πόνος, διαταραχές ύπνου και κατάθλιψη, τα οποία ονομάζονται «μη- κινητικά συμπτώματα».</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Η βάδιση γίνεται με μικρά συρόμενα βήματα με το κεφάλι και τον κορμό να </a:t>
            </a:r>
            <a:r>
              <a:rPr lang="el-GR" dirty="0" smtClean="0"/>
              <a:t>γέρνουν μπροστά</a:t>
            </a:r>
            <a:r>
              <a:rPr lang="el-GR" dirty="0" smtClean="0"/>
              <a:t>. </a:t>
            </a:r>
            <a:endParaRPr lang="el-GR" dirty="0" smtClean="0"/>
          </a:p>
          <a:p>
            <a:r>
              <a:rPr lang="el-GR" dirty="0" smtClean="0"/>
              <a:t>Ο </a:t>
            </a:r>
            <a:r>
              <a:rPr lang="el-GR" dirty="0" err="1" smtClean="0"/>
              <a:t>πάρκισονίκος</a:t>
            </a:r>
            <a:r>
              <a:rPr lang="el-GR" dirty="0" smtClean="0"/>
              <a:t> ασθενής δυσκολεύεται στην έναρξη της βάδισης και </a:t>
            </a:r>
            <a:r>
              <a:rPr lang="el-GR" dirty="0" err="1" smtClean="0"/>
              <a:t>κάνειβήματα</a:t>
            </a:r>
            <a:r>
              <a:rPr lang="el-GR" dirty="0" smtClean="0"/>
              <a:t> </a:t>
            </a:r>
            <a:r>
              <a:rPr lang="el-GR" dirty="0" smtClean="0"/>
              <a:t>σημειωτόν (τραυλισμός του βαδίσματος) .</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Διαταραχέσ</a:t>
            </a:r>
            <a:r>
              <a:rPr lang="el-GR" dirty="0" smtClean="0"/>
              <a:t> του μυϊκού τόνου </a:t>
            </a:r>
            <a:r>
              <a:rPr lang="el-GR" dirty="0" err="1" smtClean="0"/>
              <a:t>σοσ</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t>Ο </a:t>
            </a:r>
            <a:r>
              <a:rPr lang="el-GR" dirty="0" err="1" smtClean="0"/>
              <a:t>μυικός</a:t>
            </a:r>
            <a:r>
              <a:rPr lang="el-GR" dirty="0" smtClean="0"/>
              <a:t> τόνος μπορεί να περιγραφεί ως η αντίσταση που γίνεται αισθητή </a:t>
            </a:r>
            <a:r>
              <a:rPr lang="el-GR" dirty="0" smtClean="0"/>
              <a:t>όταν</a:t>
            </a:r>
            <a:r>
              <a:rPr lang="en-US" dirty="0" smtClean="0"/>
              <a:t> </a:t>
            </a:r>
            <a:r>
              <a:rPr lang="el-GR" dirty="0" smtClean="0"/>
              <a:t>προσπαθούμε </a:t>
            </a:r>
            <a:r>
              <a:rPr lang="el-GR" dirty="0" smtClean="0"/>
              <a:t>να κινήσουμε ένα μέρος του σώματος παθητικά ο </a:t>
            </a:r>
            <a:r>
              <a:rPr lang="el-GR" dirty="0" smtClean="0"/>
              <a:t>φυσιολογικός</a:t>
            </a:r>
            <a:r>
              <a:rPr lang="en-US" dirty="0" smtClean="0"/>
              <a:t> o </a:t>
            </a:r>
            <a:r>
              <a:rPr lang="el-GR" dirty="0" smtClean="0"/>
              <a:t>μυϊκός </a:t>
            </a:r>
            <a:r>
              <a:rPr lang="el-GR" dirty="0" smtClean="0"/>
              <a:t>τόνος είναι το κατάλληλο μέγεθος της Αντίστασης που επιτρέπει </a:t>
            </a:r>
            <a:r>
              <a:rPr lang="el-GR" dirty="0" smtClean="0"/>
              <a:t>να</a:t>
            </a:r>
            <a:r>
              <a:rPr lang="en-US" dirty="0" smtClean="0"/>
              <a:t> </a:t>
            </a:r>
            <a:r>
              <a:rPr lang="el-GR" dirty="0" smtClean="0"/>
              <a:t>εκτελείτε </a:t>
            </a:r>
            <a:r>
              <a:rPr lang="el-GR" dirty="0" smtClean="0"/>
              <a:t>μία κίνηση φυσιολογικά και χωρίς διακοπή είναι κατά κάποιο τρόπο </a:t>
            </a:r>
            <a:r>
              <a:rPr lang="el-GR" dirty="0" smtClean="0"/>
              <a:t>μία</a:t>
            </a:r>
            <a:r>
              <a:rPr lang="en-US" dirty="0" smtClean="0"/>
              <a:t> </a:t>
            </a:r>
            <a:r>
              <a:rPr lang="el-GR" dirty="0" smtClean="0"/>
              <a:t>μόνιμη </a:t>
            </a:r>
            <a:r>
              <a:rPr lang="el-GR" dirty="0" smtClean="0"/>
              <a:t>μικρή σύσπαση απαραίτητη για να εκτελεσθεί η ζητούμενη </a:t>
            </a:r>
            <a:r>
              <a:rPr lang="el-GR" dirty="0" smtClean="0"/>
              <a:t>κίνηση</a:t>
            </a:r>
            <a:r>
              <a:rPr lang="en-US" dirty="0" smtClean="0"/>
              <a:t>.</a:t>
            </a:r>
          </a:p>
          <a:p>
            <a:r>
              <a:rPr lang="el-GR" dirty="0" smtClean="0"/>
              <a:t>όταν </a:t>
            </a:r>
            <a:r>
              <a:rPr lang="el-GR" dirty="0" smtClean="0"/>
              <a:t>η αντίσταση στην παθητική κίνηση είναι πολύ μικρή ή δεν υπάρχει </a:t>
            </a:r>
            <a:r>
              <a:rPr lang="el-GR" dirty="0" smtClean="0"/>
              <a:t>καθόλου</a:t>
            </a:r>
            <a:r>
              <a:rPr lang="en-US" dirty="0" smtClean="0"/>
              <a:t> </a:t>
            </a:r>
            <a:r>
              <a:rPr lang="el-GR" dirty="0" smtClean="0"/>
              <a:t>και </a:t>
            </a:r>
            <a:r>
              <a:rPr lang="el-GR" dirty="0" smtClean="0"/>
              <a:t>το άκρο είναι αφύσικα χαλαρό και βαρύ τότε λέμε ότι υπάρχει </a:t>
            </a:r>
            <a:r>
              <a:rPr lang="el-GR" dirty="0" smtClean="0"/>
              <a:t>υποτονία</a:t>
            </a:r>
            <a:r>
              <a:rPr lang="en-US" dirty="0" smtClean="0"/>
              <a:t>.</a:t>
            </a:r>
          </a:p>
          <a:p>
            <a:r>
              <a:rPr lang="el-GR" dirty="0" smtClean="0"/>
              <a:t>όταν η αντίσταση στην παθητική κίνηση είναι υπερβολική τότε έχουμε υπερτονία </a:t>
            </a:r>
            <a:r>
              <a:rPr lang="el-GR" dirty="0" smtClean="0"/>
              <a:t>ή</a:t>
            </a:r>
            <a:r>
              <a:rPr lang="en-US" smtClean="0"/>
              <a:t> </a:t>
            </a:r>
            <a:r>
              <a:rPr lang="el-GR" smtClean="0"/>
              <a:t>σπαστικότητα</a:t>
            </a:r>
            <a:r>
              <a:rPr lang="el-GR" dirty="0" smtClean="0"/>
              <a:t> </a:t>
            </a:r>
            <a:r>
              <a:rPr lang="el-GR" dirty="0" smtClean="0"/>
              <a:t>στην προσπάθειά μας να κινήσουμε το άκρο του ασθενούς </a:t>
            </a:r>
            <a:r>
              <a:rPr lang="el-GR" dirty="0" smtClean="0"/>
              <a:t>ενάντια</a:t>
            </a:r>
            <a:r>
              <a:rPr lang="en-US" dirty="0" smtClean="0"/>
              <a:t> </a:t>
            </a:r>
            <a:r>
              <a:rPr lang="el-GR" dirty="0" smtClean="0"/>
              <a:t>στο </a:t>
            </a:r>
            <a:r>
              <a:rPr lang="el-GR" dirty="0" smtClean="0"/>
              <a:t>πρότυπο της </a:t>
            </a:r>
            <a:r>
              <a:rPr lang="el-GR" dirty="0" err="1" smtClean="0"/>
              <a:t>σπαστικότητας</a:t>
            </a:r>
            <a:r>
              <a:rPr lang="el-GR" dirty="0" smtClean="0"/>
              <a:t> συναντάμε υπερβολική αντίσταση και </a:t>
            </a:r>
            <a:r>
              <a:rPr lang="el-GR" dirty="0" smtClean="0"/>
              <a:t>πολλές</a:t>
            </a:r>
            <a:r>
              <a:rPr lang="en-US" dirty="0" smtClean="0"/>
              <a:t>  </a:t>
            </a:r>
            <a:r>
              <a:rPr lang="el-GR" dirty="0" smtClean="0"/>
              <a:t>φορές </a:t>
            </a:r>
            <a:r>
              <a:rPr lang="el-GR" dirty="0" smtClean="0"/>
              <a:t>η κίνηση είναι αδύνατη για παράδειγμα στην προσπάθεια μας να </a:t>
            </a:r>
            <a:r>
              <a:rPr lang="el-GR" dirty="0" smtClean="0"/>
              <a:t>κάνουμε</a:t>
            </a:r>
            <a:r>
              <a:rPr lang="en-US" dirty="0" smtClean="0"/>
              <a:t> </a:t>
            </a:r>
            <a:r>
              <a:rPr lang="el-GR" dirty="0" smtClean="0"/>
              <a:t>έκταση </a:t>
            </a:r>
            <a:r>
              <a:rPr lang="el-GR" dirty="0" smtClean="0"/>
              <a:t>στον αγκώνα και τον καρπό του ασθενούς συναντάμε </a:t>
            </a:r>
            <a:r>
              <a:rPr lang="el-GR" dirty="0" smtClean="0"/>
              <a:t>υπερβολική</a:t>
            </a:r>
            <a:r>
              <a:rPr lang="en-US" dirty="0" smtClean="0"/>
              <a:t> </a:t>
            </a:r>
            <a:r>
              <a:rPr lang="el-GR" dirty="0" smtClean="0"/>
              <a:t>αντίσταση </a:t>
            </a:r>
            <a:r>
              <a:rPr lang="el-GR" dirty="0" smtClean="0"/>
              <a:t>που προέρχεται από </a:t>
            </a:r>
            <a:r>
              <a:rPr lang="el-GR" dirty="0" err="1" smtClean="0"/>
              <a:t>σπαστικότητα</a:t>
            </a:r>
            <a:r>
              <a:rPr lang="el-GR" dirty="0" smtClean="0"/>
              <a:t> </a:t>
            </a:r>
            <a:r>
              <a:rPr lang="el-GR" dirty="0" err="1" smtClean="0"/>
              <a:t>καμπτήρων</a:t>
            </a:r>
            <a:r>
              <a:rPr lang="el-GR" dirty="0" smtClean="0"/>
              <a:t> μυών.</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Πως προκαλείται;</a:t>
            </a:r>
            <a:endParaRPr lang="el-GR" dirty="0"/>
          </a:p>
        </p:txBody>
      </p:sp>
      <p:sp>
        <p:nvSpPr>
          <p:cNvPr id="3" name="2 - Θέση περιεχομένου"/>
          <p:cNvSpPr>
            <a:spLocks noGrp="1"/>
          </p:cNvSpPr>
          <p:nvPr>
            <p:ph idx="1"/>
          </p:nvPr>
        </p:nvSpPr>
        <p:spPr>
          <a:xfrm>
            <a:off x="457200" y="1643050"/>
            <a:ext cx="8229600" cy="4811758"/>
          </a:xfrm>
        </p:spPr>
        <p:txBody>
          <a:bodyPr>
            <a:normAutofit fontScale="77500" lnSpcReduction="20000"/>
          </a:bodyPr>
          <a:lstStyle/>
          <a:p>
            <a:r>
              <a:rPr lang="el-GR" dirty="0" smtClean="0"/>
              <a:t>Οι κινήσεις μας ελέγχονται από νευρικά κύτταρα στον εγκέφαλό μας. Για να ξεκινήσει μία κίνηση, τα κύτταρα μεταβιβάζουν σήματα το ένα στο άλλο χρησιμοποιώντας νευροδιαβιβαστές. Στη νόσο του Πάρκινσον, τα σήματα αυτά διαταράσσονται και δεν μεταβιβάζονται ομαλά στους μύες, με αποτέλεσμα διαταραχές στον έλεγχο των κινήσεων. Τα σήματα δεν καταφέρνουν να μεταβιβαστούν σωστά, λόγω έλλειψης </a:t>
            </a:r>
            <a:r>
              <a:rPr lang="el-GR" dirty="0" err="1" smtClean="0"/>
              <a:t>ντοπαμίνης</a:t>
            </a:r>
            <a:r>
              <a:rPr lang="el-GR" dirty="0" smtClean="0"/>
              <a:t>- ενός νευροδιαβιβαστή που συμμετέχει στον έλεγχο της κίνησης. Στους ανθρώπους που πάσχουν από τη νόσο του Πάρκινσον, το 70% με 80% των κυττάρων που παράγουν ντοπαμίνη έχουν εκφυλιστεί. Αυτό συμβαίνει κυρίως σε ένα μικρό τμήμα του εγκεφάλου που ονομάζεται μέλαινα ουσία.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Πως προκαλείται;</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Εάν υπάρχει ανεπαρκής ποσότητα ντοπαμίνης, τα νευρικά κύτταρα δεν λειτουργούν σωστά και δεν καταφέρνουν να μεταβιβάσουν τα σήματα του νευρικού συστήματος, με αποτέλεσμα την εμφάνιση των συμπτωμάτων της νόσου του Πάρκινσον. Η ντοπαμίνη είναι ο κύριος νευροδιαβιβαστής που προσβάλλεται, αλλά συμβαίνουν ανωμαλίες και σε άλλους νευροδιαβιβαστές. Οι ανωμαλίες που παρατηρούνται στους άλλους νευροδιαβιβαστές μπορεί επίσης να ερμηνεύσουν γιατί υπάρχουν τόσα πολλά μη κινητικά συμπτώματα στη νόσο του Πάρκινσον. Δεν είναι σαφής ο λόγος της εκφύλισης των κυττάρων που παράγουν ντοπαμίνη. Θεωρείται γενικά ότι συμμετέχουν πολλοί παράγοντες και η τρέχουσα έρευνα εστιάζει στη γήρανση, γενετικούς και περιβαλλοντικούς παράγοντες και ιούς. Είναι επίσης ασαφής ο λόγος που μερικοί άνθρωποι εκδηλώνουν τη νόσο του Πάρκινσον και όχι κάποιοι άλλοι.</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ΠΡΩΪΜΑ ΣΥΜΠΤΩΜΑΤΑ</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Ανησυχητικά συμπτώματα που σχετίζονται άμεσα με τη νόσο του Πάρκινσον και πρέπει να μας επαγρυπνούν οδηγώντας μας στον ειδικό γιατρό (νευρολόγο) σε περίπτωση που γίνονται αντιληπτά είναι τα εξής : •Αλλαγές στις εκφράσεις του προσώπου (απλανές βλέμμα, απουσία βλεφαρισμού) •Απουσία ταλάντωσης του ενός βραχίονα κατά το βάδισμα </a:t>
            </a:r>
          </a:p>
          <a:p>
            <a:pPr>
              <a:buNone/>
            </a:pPr>
            <a:r>
              <a:rPr lang="el-GR" dirty="0" smtClean="0"/>
              <a:t>•Λυγισμένη (γερτή) στάση του σώματος</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•Ο ώμος είναι ακινητοποιημένος και επώδυνος </a:t>
            </a:r>
          </a:p>
          <a:p>
            <a:pPr>
              <a:buNone/>
            </a:pPr>
            <a:r>
              <a:rPr lang="el-GR" dirty="0" smtClean="0"/>
              <a:t>•Χωλότητα ή σύρσιμο του ενός ποδιού •Μούδιασμα, μυρμήγκιασμα, πόνος ή δυσφορία </a:t>
            </a:r>
            <a:r>
              <a:rPr lang="el-GR" dirty="0" err="1" smtClean="0"/>
              <a:t>στo</a:t>
            </a:r>
            <a:r>
              <a:rPr lang="el-GR" dirty="0" smtClean="0"/>
              <a:t> λαιμό ή τα άκρα •Χαμηλός τόνος φωνής •Αίσθημα εσωτερικής τρεμούλας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Συμπτώματα της νόσου τρόμος </a:t>
            </a:r>
            <a:endParaRPr lang="el-GR" dirty="0"/>
          </a:p>
        </p:txBody>
      </p:sp>
      <p:sp>
        <p:nvSpPr>
          <p:cNvPr id="3" name="2 - Θέση περιεχομένου"/>
          <p:cNvSpPr>
            <a:spLocks noGrp="1"/>
          </p:cNvSpPr>
          <p:nvPr>
            <p:ph idx="1"/>
          </p:nvPr>
        </p:nvSpPr>
        <p:spPr/>
        <p:txBody>
          <a:bodyPr>
            <a:normAutofit/>
          </a:bodyPr>
          <a:lstStyle/>
          <a:p>
            <a:pPr>
              <a:buNone/>
            </a:pPr>
            <a:r>
              <a:rPr lang="el-GR" dirty="0" smtClean="0"/>
              <a:t>1. ΤΡΟΜΟΣ Μπορεί να προσβάλει τόσο τα χέρια όσο και τα πόδια. Ο τρόμος είναι πιο εμφανής κατά την ηρεμία, και ουσιαστικά βελτιώνεται κατά τη διάρκεια των κινήσεων. Επίσης είναι  δύσκολη η λεπτή κινητικότητα π.χ. (το  γράψιμο με μολύβι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Ακαμψία</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(αντίσταση στην παθητική κίνηση) επιφέρει σκληρότητα ή και πόνο Ο αυξημένος τόνος οδηγεί τη συνολική αντίσταση (ακαμψία μόλυβδο του σωλήνα )ο συνδυασμός αυξημένου τόνου και τρόμου προκαλεί την ακαμψία Οδοντωτού τροχού.</a:t>
            </a:r>
          </a:p>
          <a:p>
            <a:r>
              <a:rPr lang="el-GR" dirty="0" smtClean="0"/>
              <a:t>Οι ασθενείς μπορεί να δυσκολεύονται να στρέψουν το σώμα τους, να σηκωθούν από την καρέκλα, να αλλάξουν θέση στο κρεβάτι ή να εκτελέσουν λεπτές κινήσεις με τα δάκτυλά τους. Μπορεί να γέρνουν προς τα εμπρός όταν στέκονται και να δυσκολεύονται με τις εκφράσεις του προσώπου</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Βραδυκινησία </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κακή εκούσια κινητικότητα με αργή έναρξη και προοδευτική μείωση της ταχύτητας και του εύρους των  κινήσεων</a:t>
            </a:r>
            <a:r>
              <a:rPr lang="en-US" dirty="0" smtClean="0"/>
              <a:t> (</a:t>
            </a:r>
            <a:r>
              <a:rPr lang="el-GR" dirty="0" smtClean="0"/>
              <a:t>μικρά βήματα . Δυσκολία  στις λεπτές κινητικές δραστηριότητες, όπως το κούμπωμα μιας ζακέτας ή ενός πουκάμισου, το δέσιμο των κορδονιών ή το κόψιμο του φαγητού. Επίσης, η γραφή γίνεται μικρότερη σε μέγεθος και βραδύτερη.</a:t>
            </a:r>
          </a:p>
          <a:p>
            <a:r>
              <a:rPr lang="el-GR" dirty="0" smtClean="0"/>
              <a:t>Δεν μπορώ να χαμογελάσω εύκολα, το πρόσωπό μου είναι άκαμπτο και ανέκφραστο. Συχνά τα εγγόνια μου με παρεξηγούν όταν μου δείχνουν ένα βιβλίο ή μία εικόνα. Δεν μπορούν να καταλάβουν ότι χαμογελάω εσωτερικά. Είμαι περισσότερο άκαμπτος στη δεξιά πλευρά, από το κεφάλι έως τα πόδια. Αυτό είναι ένα από τα πολλά προβλήματα που αντιμετωπίζω στη νόσο του Πάρκινσον λιγότερο συχνά από τον τρόμο. Η δυσκαμψία και η έλλειψη ευλυγισίας, η αδυναμία να κινηθώ πλάγια και να σηκωθώ ή να καθίσω σε χαμηλή καρέκλα με δυσκολεύουν συνεχώς τις τελευταίες μέρες. </a:t>
            </a:r>
            <a:r>
              <a:rPr lang="el-GR" dirty="0" err="1" smtClean="0"/>
              <a:t>Gary</a:t>
            </a:r>
            <a:r>
              <a:rPr lang="el-GR" dirty="0" smtClean="0"/>
              <a:t> Λονδίνο, Μεγάλη Βρετανία</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912</TotalTime>
  <Words>1322</Words>
  <Application>Microsoft Office PowerPoint</Application>
  <PresentationFormat>Προβολή στην οθόνη (4:3)</PresentationFormat>
  <Paragraphs>60</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Ζωντάνια</vt:lpstr>
      <vt:lpstr>Νόσος Parkinson </vt:lpstr>
      <vt:lpstr>Πάρκινσον τι είναι ?</vt:lpstr>
      <vt:lpstr>Πως προκαλείται;</vt:lpstr>
      <vt:lpstr>Πως προκαλείται;</vt:lpstr>
      <vt:lpstr>ΠΡΩΪΜΑ ΣΥΜΠΤΩΜΑΤΑ</vt:lpstr>
      <vt:lpstr>Διαφάνεια 6</vt:lpstr>
      <vt:lpstr>Συμπτώματα της νόσου τρόμος </vt:lpstr>
      <vt:lpstr>Ακαμψία</vt:lpstr>
      <vt:lpstr>Βραδυκινησία </vt:lpstr>
      <vt:lpstr>ΙΣΟΡΡΟΠΙΑ</vt:lpstr>
      <vt:lpstr>Δυστονία</vt:lpstr>
      <vt:lpstr>Υπερκινησίες </vt:lpstr>
      <vt:lpstr>Μυόκλονος</vt:lpstr>
      <vt:lpstr>Χορεία</vt:lpstr>
      <vt:lpstr>Τα μη κινητικά χαρακτηριστικά όπως είναι τα προβλήματα ψυχικής υγείας?</vt:lpstr>
      <vt:lpstr>Να περιγράψετε την κλινική εικόνα του ασθενή με νόσο Πάρκινσον.σος</vt:lpstr>
      <vt:lpstr>Να Αναφέρετε 5 από τις 8 παθήσεις του νευρικού συστήματος που προκαλούν διαταραχές ισορροπίας στον πάσχοντα από αυτές?σος</vt:lpstr>
      <vt:lpstr>Διαφάνεια 18</vt:lpstr>
      <vt:lpstr>Να περιγράψετε το παρκινσονικό βάδισμα σος</vt:lpstr>
      <vt:lpstr>Διαφάνεια 20</vt:lpstr>
      <vt:lpstr>Διαταραχέσ του μυϊκού τόνου σοσ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Νόσος Parkinson</dc:title>
  <dc:creator>user</dc:creator>
  <cp:lastModifiedBy>user</cp:lastModifiedBy>
  <cp:revision>4</cp:revision>
  <dcterms:created xsi:type="dcterms:W3CDTF">2022-11-06T09:36:06Z</dcterms:created>
  <dcterms:modified xsi:type="dcterms:W3CDTF">2022-12-23T11:02:33Z</dcterms:modified>
</cp:coreProperties>
</file>