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75" r:id="rId5"/>
    <p:sldId id="271" r:id="rId6"/>
    <p:sldId id="272" r:id="rId7"/>
    <p:sldId id="273" r:id="rId8"/>
    <p:sldId id="274" r:id="rId9"/>
    <p:sldId id="263" r:id="rId10"/>
    <p:sldId id="264" r:id="rId11"/>
    <p:sldId id="265" r:id="rId12"/>
    <p:sldId id="266" r:id="rId13"/>
    <p:sldId id="267" r:id="rId14"/>
    <p:sldId id="259" r:id="rId15"/>
    <p:sldId id="268" r:id="rId16"/>
    <p:sldId id="269" r:id="rId17"/>
    <p:sldId id="260" r:id="rId18"/>
    <p:sldId id="270" r:id="rId19"/>
    <p:sldId id="278" r:id="rId20"/>
    <p:sldId id="276" r:id="rId21"/>
    <p:sldId id="261" r:id="rId22"/>
    <p:sldId id="277" r:id="rId23"/>
    <p:sldId id="280" r:id="rId24"/>
    <p:sldId id="279" r:id="rId25"/>
    <p:sldId id="281" r:id="rId26"/>
    <p:sldId id="283" r:id="rId27"/>
    <p:sldId id="284" r:id="rId28"/>
    <p:sldId id="285" r:id="rId29"/>
    <p:sldId id="286" r:id="rId30"/>
    <p:sldId id="287" r:id="rId31"/>
    <p:sldId id="289" r:id="rId32"/>
    <p:sldId id="288" r:id="rId33"/>
    <p:sldId id="291" r:id="rId34"/>
    <p:sldId id="290" r:id="rId35"/>
    <p:sldId id="262" r:id="rId36"/>
    <p:sldId id="282" r:id="rId37"/>
    <p:sldId id="292" r:id="rId38"/>
    <p:sldId id="294" r:id="rId39"/>
    <p:sldId id="293" r:id="rId40"/>
    <p:sldId id="295" r:id="rId4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CF6-A7F3-42F5-8F0D-2A5C89A381EC}" type="datetimeFigureOut">
              <a:rPr lang="el-GR" smtClean="0"/>
              <a:t>23/10/2022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6B39-F2C5-4CD9-A10D-845A6CAFBF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7835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CF6-A7F3-42F5-8F0D-2A5C89A381EC}" type="datetimeFigureOut">
              <a:rPr lang="el-GR" smtClean="0"/>
              <a:t>23/10/2022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6B39-F2C5-4CD9-A10D-845A6CAFBF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6394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CF6-A7F3-42F5-8F0D-2A5C89A381EC}" type="datetimeFigureOut">
              <a:rPr lang="el-GR" smtClean="0"/>
              <a:t>23/10/2022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6B39-F2C5-4CD9-A10D-845A6CAFBF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0681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CF6-A7F3-42F5-8F0D-2A5C89A381EC}" type="datetimeFigureOut">
              <a:rPr lang="el-GR" smtClean="0"/>
              <a:t>23/10/2022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6B39-F2C5-4CD9-A10D-845A6CAFBF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0337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CF6-A7F3-42F5-8F0D-2A5C89A381EC}" type="datetimeFigureOut">
              <a:rPr lang="el-GR" smtClean="0"/>
              <a:t>23/10/2022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6B39-F2C5-4CD9-A10D-845A6CAFBF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6608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CF6-A7F3-42F5-8F0D-2A5C89A381EC}" type="datetimeFigureOut">
              <a:rPr lang="el-GR" smtClean="0"/>
              <a:t>23/10/2022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6B39-F2C5-4CD9-A10D-845A6CAFBF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05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CF6-A7F3-42F5-8F0D-2A5C89A381EC}" type="datetimeFigureOut">
              <a:rPr lang="el-GR" smtClean="0"/>
              <a:t>23/10/2022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6B39-F2C5-4CD9-A10D-845A6CAFBF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4707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CF6-A7F3-42F5-8F0D-2A5C89A381EC}" type="datetimeFigureOut">
              <a:rPr lang="el-GR" smtClean="0"/>
              <a:t>23/10/2022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6B39-F2C5-4CD9-A10D-845A6CAFBF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5050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CF6-A7F3-42F5-8F0D-2A5C89A381EC}" type="datetimeFigureOut">
              <a:rPr lang="el-GR" smtClean="0"/>
              <a:t>23/10/2022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6B39-F2C5-4CD9-A10D-845A6CAFBF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3601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CF6-A7F3-42F5-8F0D-2A5C89A381EC}" type="datetimeFigureOut">
              <a:rPr lang="el-GR" smtClean="0"/>
              <a:t>23/10/2022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6B39-F2C5-4CD9-A10D-845A6CAFBF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5539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CF6-A7F3-42F5-8F0D-2A5C89A381EC}" type="datetimeFigureOut">
              <a:rPr lang="el-GR" smtClean="0"/>
              <a:t>23/10/2022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6B39-F2C5-4CD9-A10D-845A6CAFBF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516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17CF6-A7F3-42F5-8F0D-2A5C89A381EC}" type="datetimeFigureOut">
              <a:rPr lang="el-GR" smtClean="0"/>
              <a:t>23/10/2022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66B39-F2C5-4CD9-A10D-845A6CAFBF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738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/index.php?title=%CE%A3%CE%B7%CE%BC%CE%B5%CE%AF%CE%B1&amp;action=edit&amp;redlink=1" TargetMode="External"/><Relationship Id="rId2" Type="http://schemas.openxmlformats.org/officeDocument/2006/relationships/hyperlink" Target="https://el.wikipedia.org/w/index.php?title=%CE%A3%CF%85%CE%BC%CF%80%CF%84%CF%8E%CE%BC%CE%B1%CF%84%CE%B1&amp;action=edit&amp;redlink=1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A3%CF%85%CE%BD%CE%BF%CF%85%CF%83%CE%AF%CE%B1" TargetMode="External"/><Relationship Id="rId2" Type="http://schemas.openxmlformats.org/officeDocument/2006/relationships/hyperlink" Target="https://el.wikipedia.org/wiki/%CE%91%CE%BD%CE%B1%CF%80%CE%B1%CF%81%CE%B1%CE%B3%CF%89%CE%B3%CE%A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l.wikipedia.org/wiki/%CE%91%CE%BD%CE%B1%CF%84%CE%BF%CE%BC%CE%AF%CE%B1" TargetMode="External"/><Relationship Id="rId4" Type="http://schemas.openxmlformats.org/officeDocument/2006/relationships/hyperlink" Target="https://el.wikipedia.org/w/index.php?title=%CE%A3%CE%B5%CE%BE%CE%BF%CF%85%CE%B1%CE%BB%CE%B9%CE%BA%CE%AD%CF%82_%CF%83%CF%87%CE%AD%CF%83%CE%B5%CE%B9%CF%82&amp;action=edit&amp;redlink=1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uffingtonpost.gr/news/sexoealike-ekmetalleese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el.wikipedia.org/wiki/%CE%9D%CE%B5%CF%81%CF%8C" TargetMode="External"/><Relationship Id="rId13" Type="http://schemas.openxmlformats.org/officeDocument/2006/relationships/hyperlink" Target="https://el.wikipedia.org/w/index.php?title=%CE%9B%CE%B5%CE%BC%CF%86%CE%BF%CE%BA%CF%8D%CF%84%CF%84%CE%B1%CF%81%CE%B1&amp;action=edit&amp;redlink=1" TargetMode="External"/><Relationship Id="rId3" Type="http://schemas.openxmlformats.org/officeDocument/2006/relationships/hyperlink" Target="https://el.wikipedia.org/wiki/%CE%9B%CE%B5%CE%BC%CF%86%CE%B9%CE%BA%CF%8C_%CF%83%CF%8D%CF%83%CF%84%CE%B7%CE%BC%CE%B1" TargetMode="External"/><Relationship Id="rId7" Type="http://schemas.openxmlformats.org/officeDocument/2006/relationships/hyperlink" Target="https://el.wikipedia.org/wiki/%CE%91%CE%B9%CE%BC%CE%BF%CF%80%CE%B5%CF%84%CE%AC%CE%BB%CE%B9%CE%B1" TargetMode="External"/><Relationship Id="rId12" Type="http://schemas.openxmlformats.org/officeDocument/2006/relationships/hyperlink" Target="https://el.wikipedia.org/wiki/%CE%9B%CE%B5%CF%85%CE%BA%CF%8C_%CE%B1%CE%B9%CE%BC%CE%BF%CF%83%CF%86%CE%B1%CE%AF%CF%81%CE%B9%CE%BF" TargetMode="External"/><Relationship Id="rId2" Type="http://schemas.openxmlformats.org/officeDocument/2006/relationships/hyperlink" Target="https://el.wikipedia.org/wiki/%CE%9C%CE%B5%CF%83%CE%BF%CE%BA%CF%85%CF%84%CF%84%CE%AC%CF%81%CE%B9%CE%BF_%CF%85%CE%B3%CF%81%CF%8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.wikipedia.org/wiki/%CE%9B%CE%B5%CE%BC%CF%86%CE%B1%CE%B3%CE%B3%CE%B5%CE%AF%CE%B1" TargetMode="External"/><Relationship Id="rId11" Type="http://schemas.openxmlformats.org/officeDocument/2006/relationships/hyperlink" Target="https://el.wikipedia.org/wiki/%CE%86%CE%BB%CE%B1%CF%84%CE%B1" TargetMode="External"/><Relationship Id="rId5" Type="http://schemas.openxmlformats.org/officeDocument/2006/relationships/hyperlink" Target="https://el.wikipedia.org/wiki/%CE%9B%CE%AF%CF%84%CF%81%CE%BF" TargetMode="External"/><Relationship Id="rId10" Type="http://schemas.openxmlformats.org/officeDocument/2006/relationships/hyperlink" Target="https://el.wikipedia.org/wiki/%CE%93%CE%BB%CF%85%CE%BA%CF%8C%CE%B6%CE%B7" TargetMode="External"/><Relationship Id="rId4" Type="http://schemas.openxmlformats.org/officeDocument/2006/relationships/hyperlink" Target="https://el.wikipedia.org/wiki/%CE%A3%CF%80%CE%BF%CE%BD%CE%B4%CF%85%CE%BB%CF%89%CF%84%CE%AC" TargetMode="External"/><Relationship Id="rId9" Type="http://schemas.openxmlformats.org/officeDocument/2006/relationships/hyperlink" Target="https://el.wikipedia.org/wiki/%CE%A0%CF%81%CF%89%CF%84%CE%B5%CE%90%CE%BD%CE%B5%CF%82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91%CE%BD%CE%BF%CF%83%CE%BF%CF%80%CE%BF%CE%B9%CE%B7%CF%84%CE%B9%CE%BA%CF%8C_%CF%83%CF%8D%CF%83%CF%84%CE%B7%CE%BC%CE%B1" TargetMode="External"/><Relationship Id="rId7" Type="http://schemas.openxmlformats.org/officeDocument/2006/relationships/hyperlink" Target="https://el.wikipedia.org/wiki/%CE%91%CF%80%CF%8C%CF%80%CF%84%CF%89%CF%83%CE%B7" TargetMode="External"/><Relationship Id="rId2" Type="http://schemas.openxmlformats.org/officeDocument/2006/relationships/hyperlink" Target="https://sotiropoulos-georgios.gr/lemfokittar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.wikipedia.org/wiki/%CE%A0%CF%81%CF%89%CF%84%CE%B5%CE%90%CE%BD%CE%B5%CF%82" TargetMode="External"/><Relationship Id="rId5" Type="http://schemas.openxmlformats.org/officeDocument/2006/relationships/hyperlink" Target="https://el.wikipedia.org/wiki/%CE%91%CE%BD%CF%84%CE%B9%CE%B3%CF%8C%CE%BD%CE%BF" TargetMode="External"/><Relationship Id="rId4" Type="http://schemas.openxmlformats.org/officeDocument/2006/relationships/hyperlink" Target="https://el.wikipedia.org/wiki/%CE%93%CE%BF%CE%BD%CE%AF%CE%B4%CE%B9%CE%BF" TargetMode="Externa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s://el.wikipedia.org/wiki/%CE%9A%CF%85%CE%BA%CE%BB%CE%BF%CF%86%CE%BF%CF%81%CE%B9%CE%BA%CF%8C_%CF%83%CF%8D%CF%83%CF%84%CE%B7%CE%BC%CE%B1" TargetMode="External"/><Relationship Id="rId3" Type="http://schemas.openxmlformats.org/officeDocument/2006/relationships/hyperlink" Target="https://el.wikipedia.org/wiki/%CE%9F%CF%83%CF%84%CF%8C" TargetMode="External"/><Relationship Id="rId7" Type="http://schemas.openxmlformats.org/officeDocument/2006/relationships/hyperlink" Target="https://el.wikipedia.org/wiki/%CE%91%CE%AF%CE%BC%CE%B1" TargetMode="External"/><Relationship Id="rId2" Type="http://schemas.openxmlformats.org/officeDocument/2006/relationships/hyperlink" Target="https://el.wikipedia.org/wiki/%CE%99%CF%83%CF%84%CF%8C%CF%82_(%CE%B2%CE%B9%CE%BF%CE%BB%CE%BF%CE%B3%CE%AF%CE%B1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.wikipedia.org/w/index.php?title=%CE%9A%CF%8D%CF%84%CF%84%CE%B1%CF%81%CE%BF_%CF%84%CE%BF%CF%85_%CE%B1%CE%AF%CE%BC%CE%B1%CF%84%CE%BF%CF%82&amp;action=edit&amp;redlink=1" TargetMode="External"/><Relationship Id="rId11" Type="http://schemas.openxmlformats.org/officeDocument/2006/relationships/hyperlink" Target="https://el.wikipedia.org/wiki/%CE%9C%CF%85%CE%B5%CE%BB%CF%8C%CF%82_%CF%84%CF%89%CE%BD_%CE%BF%CF%83%CF%84%CF%8E%CE%BD#cite_note-AllOnHealthLymph-2" TargetMode="External"/><Relationship Id="rId5" Type="http://schemas.openxmlformats.org/officeDocument/2006/relationships/hyperlink" Target="https://el.wikipedia.org/wiki/%CE%91%CE%B9%CE%BC%CE%BF%CF%80%CE%BF%CE%AF%CE%B7%CF%83%CE%B7" TargetMode="External"/><Relationship Id="rId10" Type="http://schemas.openxmlformats.org/officeDocument/2006/relationships/hyperlink" Target="https://el.wikipedia.org/wiki/%CE%9B%CE%B5%CE%BC%CF%86%CE%B9%CE%BA%CF%8C_%CF%83%CF%8D%CF%83%CF%84%CE%B7%CE%BC%CE%B1" TargetMode="External"/><Relationship Id="rId4" Type="http://schemas.openxmlformats.org/officeDocument/2006/relationships/hyperlink" Target="https://el.wikipedia.org/wiki/%CE%86%CE%BD%CE%B8%CF%81%CF%89%CF%80%CE%BF%CF%82" TargetMode="External"/><Relationship Id="rId9" Type="http://schemas.openxmlformats.org/officeDocument/2006/relationships/hyperlink" Target="https://el.wikipedia.org/wiki/%CE%9C%CF%85%CE%B5%CE%BB%CF%8C%CF%82_%CF%84%CF%89%CE%BD_%CE%BF%CF%83%CF%84%CF%8E%CE%BD#cite_note-1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91%CE%BD%CF%84%CE%B9%CE%B3%CF%8C%CE%BD%CE%BF" TargetMode="External"/><Relationship Id="rId2" Type="http://schemas.openxmlformats.org/officeDocument/2006/relationships/hyperlink" Target="https://el.wikipedia.org/wiki/%CE%93%CE%BF%CE%BD%CE%AF%CE%B4%CE%B9%CE%B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l.wikipedia.org/wiki/%CE%91%CF%80%CF%8C%CF%80%CF%84%CF%89%CF%83%CE%B7" TargetMode="External"/><Relationship Id="rId4" Type="http://schemas.openxmlformats.org/officeDocument/2006/relationships/hyperlink" Target="https://el.wikipedia.org/wiki/%CE%A0%CF%81%CF%89%CF%84%CE%B5%CE%90%CE%BD%CE%B5%CF%82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03504"/>
            <a:ext cx="9144000" cy="168249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>Μάθημα</a:t>
            </a:r>
            <a:r>
              <a:rPr lang="en-US" dirty="0" smtClean="0"/>
              <a:t>:</a:t>
            </a:r>
            <a:r>
              <a:rPr lang="el-GR" dirty="0" smtClean="0"/>
              <a:t>  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57400"/>
            <a:ext cx="9144000" cy="3200400"/>
          </a:xfrm>
        </p:spPr>
        <p:txBody>
          <a:bodyPr>
            <a:noAutofit/>
          </a:bodyPr>
          <a:lstStyle/>
          <a:p>
            <a:r>
              <a:rPr lang="el-GR" sz="8000" dirty="0" smtClean="0">
                <a:solidFill>
                  <a:srgbClr val="002060"/>
                </a:solidFill>
              </a:rPr>
              <a:t>ΥΓΙΕΙΝΗ – ΜΙΚΡΟΒΙΟΛΟΓΙΑ (Α’ εξάμηνο)</a:t>
            </a:r>
            <a:endParaRPr lang="el-GR" sz="8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312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Ατομική Υγιεινή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b="1" dirty="0"/>
              <a:t>Ατομική Υγιεινή </a:t>
            </a:r>
            <a:r>
              <a:rPr lang="el-GR" dirty="0"/>
              <a:t>είναι κλάδος της Υγιεινής που ασχολείται με τους </a:t>
            </a:r>
            <a:r>
              <a:rPr lang="el-GR" dirty="0" smtClean="0"/>
              <a:t>παράγοντες οι </a:t>
            </a:r>
            <a:r>
              <a:rPr lang="el-GR" dirty="0"/>
              <a:t>οποίοι επιδρούν στην υγεία του ατόμου και διατυπώνει αρχές, για να </a:t>
            </a:r>
            <a:r>
              <a:rPr lang="el-GR" dirty="0" smtClean="0"/>
              <a:t>εφαρμοστούν </a:t>
            </a:r>
            <a:r>
              <a:rPr lang="el-GR" dirty="0"/>
              <a:t>από το άτομο, ώστε να υπάρξει </a:t>
            </a:r>
            <a:r>
              <a:rPr lang="el-GR" b="1" dirty="0">
                <a:solidFill>
                  <a:srgbClr val="FF0000"/>
                </a:solidFill>
              </a:rPr>
              <a:t>πρόληψη, διατήρηση και προαγωγή της </a:t>
            </a:r>
            <a:r>
              <a:rPr lang="el-GR" b="1" dirty="0" smtClean="0">
                <a:solidFill>
                  <a:srgbClr val="FF0000"/>
                </a:solidFill>
              </a:rPr>
              <a:t>υγείας του.</a:t>
            </a:r>
          </a:p>
          <a:p>
            <a:r>
              <a:rPr lang="el-GR" dirty="0"/>
              <a:t>Υπό την ευρύτερη έννοια της Ατομικής Υγιεινής εννοούμε </a:t>
            </a:r>
            <a:r>
              <a:rPr lang="el-GR" b="1" dirty="0">
                <a:solidFill>
                  <a:srgbClr val="FF0000"/>
                </a:solidFill>
              </a:rPr>
              <a:t>το σύνολο των </a:t>
            </a:r>
            <a:r>
              <a:rPr lang="el-GR" b="1" dirty="0" smtClean="0">
                <a:solidFill>
                  <a:srgbClr val="FF0000"/>
                </a:solidFill>
              </a:rPr>
              <a:t>μέσων και </a:t>
            </a:r>
            <a:r>
              <a:rPr lang="el-GR" b="1" dirty="0">
                <a:solidFill>
                  <a:srgbClr val="FF0000"/>
                </a:solidFill>
              </a:rPr>
              <a:t>πρακτικών που χρησιμοποιεί κάθε άτομο προαιρετικά για την πρόληψη, </a:t>
            </a:r>
            <a:r>
              <a:rPr lang="el-GR" b="1" dirty="0" smtClean="0">
                <a:solidFill>
                  <a:srgbClr val="FF0000"/>
                </a:solidFill>
              </a:rPr>
              <a:t>διατήρηση </a:t>
            </a:r>
            <a:r>
              <a:rPr lang="el-GR" b="1" dirty="0">
                <a:solidFill>
                  <a:srgbClr val="FF0000"/>
                </a:solidFill>
              </a:rPr>
              <a:t>και προαγωγή της υγείας του.</a:t>
            </a:r>
            <a:r>
              <a:rPr lang="el-GR" dirty="0"/>
              <a:t> Τα μέσα που χρησιμοποιεί κάθε άτομο είναι </a:t>
            </a:r>
            <a:r>
              <a:rPr lang="el-GR" dirty="0" smtClean="0"/>
              <a:t>το νερό</a:t>
            </a:r>
            <a:r>
              <a:rPr lang="el-GR" dirty="0"/>
              <a:t>, το σαπούνι, η οδοντόβουρτσα, η οδοντόπαστα, τα ενδύματα, οι </a:t>
            </a:r>
            <a:r>
              <a:rPr lang="el-GR" dirty="0" smtClean="0"/>
              <a:t>σωματικές ασκήσεις</a:t>
            </a:r>
            <a:r>
              <a:rPr lang="el-GR" dirty="0"/>
              <a:t>, η κατοικία, η διατροφή, η ψυχαγωγία, η ανάπαυση, ο ύπνος, η </a:t>
            </a:r>
            <a:r>
              <a:rPr lang="el-GR" dirty="0" smtClean="0"/>
              <a:t>εργασία κ.ά</a:t>
            </a:r>
            <a:r>
              <a:rPr lang="el-GR" dirty="0"/>
              <a:t>.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68664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Δημόσια Υγιεινή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είναι το σύνολο των μέτρων που </a:t>
            </a:r>
            <a:r>
              <a:rPr lang="el-GR" b="1" dirty="0">
                <a:solidFill>
                  <a:srgbClr val="FF0000"/>
                </a:solidFill>
              </a:rPr>
              <a:t>εφαρμόζονται από το </a:t>
            </a:r>
            <a:r>
              <a:rPr lang="el-GR" b="1" dirty="0" smtClean="0">
                <a:solidFill>
                  <a:srgbClr val="FF0000"/>
                </a:solidFill>
              </a:rPr>
              <a:t>κράτος </a:t>
            </a:r>
            <a:r>
              <a:rPr lang="el-GR" dirty="0" smtClean="0"/>
              <a:t>με </a:t>
            </a:r>
            <a:r>
              <a:rPr lang="el-GR" dirty="0"/>
              <a:t>σκοπό την πρόληψη, διατήρηση και προαγωγή της υγείας του πληθυσμού. </a:t>
            </a:r>
            <a:r>
              <a:rPr lang="el-GR" dirty="0" smtClean="0"/>
              <a:t>Αυτό επιτυγχάνεται </a:t>
            </a:r>
            <a:r>
              <a:rPr lang="el-GR" dirty="0"/>
              <a:t>με την </a:t>
            </a:r>
            <a:r>
              <a:rPr lang="el-GR" b="1" dirty="0"/>
              <a:t>εξυγίανση του περιβάλλοντος, τον έλεγχο των λοιμωδών </a:t>
            </a:r>
            <a:r>
              <a:rPr lang="el-GR" b="1" dirty="0" smtClean="0"/>
              <a:t>νοσημάτων</a:t>
            </a:r>
            <a:r>
              <a:rPr lang="el-GR" b="1" dirty="0"/>
              <a:t>, την αγωγή υγείας ομάδων πληθυσμού, την οργάνωση των </a:t>
            </a:r>
            <a:r>
              <a:rPr lang="el-GR" b="1" dirty="0" smtClean="0"/>
              <a:t>υγειονομικών και </a:t>
            </a:r>
            <a:r>
              <a:rPr lang="el-GR" b="1" dirty="0"/>
              <a:t>νοσηλευτικών υπηρεσιών.</a:t>
            </a:r>
          </a:p>
        </p:txBody>
      </p:sp>
    </p:spTree>
    <p:extLst>
      <p:ext uri="{BB962C8B-B14F-4D97-AF65-F5344CB8AC3E}">
        <p14:creationId xmlns:p14="http://schemas.microsoft.com/office/powerpoint/2010/main" val="967367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Κοινωνική Υγιεινή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είναι κλάδος της Υγιεινής, ο οποίος ασχολείται με </a:t>
            </a:r>
            <a:r>
              <a:rPr lang="el-GR" dirty="0" smtClean="0"/>
              <a:t>τους κοινωνικούς </a:t>
            </a:r>
            <a:r>
              <a:rPr lang="el-GR" dirty="0"/>
              <a:t>και οικονομικούς παράγοντες που επιδρούν βλαπτικά στην υγεία </a:t>
            </a:r>
            <a:r>
              <a:rPr lang="el-GR" dirty="0" smtClean="0"/>
              <a:t>του πληθυσμού</a:t>
            </a:r>
            <a:r>
              <a:rPr lang="el-GR" dirty="0"/>
              <a:t>, με σκοπό την εξουδετέρωσή τους και την ενίσχυση των </a:t>
            </a:r>
            <a:r>
              <a:rPr lang="el-GR" dirty="0" smtClean="0"/>
              <a:t>ευεργετικών παραγόντων</a:t>
            </a:r>
            <a:r>
              <a:rPr lang="el-GR" dirty="0"/>
              <a:t>.</a:t>
            </a:r>
          </a:p>
          <a:p>
            <a:r>
              <a:rPr lang="el-GR" dirty="0"/>
              <a:t>Υπάρχουν νοσήματα που καλούνται </a:t>
            </a:r>
            <a:r>
              <a:rPr lang="el-GR" b="1" i="1" dirty="0">
                <a:solidFill>
                  <a:srgbClr val="FF0000"/>
                </a:solidFill>
              </a:rPr>
              <a:t>κοινωνικά νοσήματα </a:t>
            </a:r>
            <a:r>
              <a:rPr lang="el-GR" b="1" dirty="0"/>
              <a:t>(φυματίωση, </a:t>
            </a:r>
            <a:r>
              <a:rPr lang="el-GR" b="1" dirty="0" smtClean="0"/>
              <a:t>ψυχικά νοσήματα</a:t>
            </a:r>
            <a:r>
              <a:rPr lang="el-GR" b="1" dirty="0"/>
              <a:t>, τοξικομανία, αλκοολισμός, κάπνισμα κ.λπ.), </a:t>
            </a:r>
            <a:r>
              <a:rPr lang="el-GR" b="1" dirty="0">
                <a:solidFill>
                  <a:srgbClr val="FF0000"/>
                </a:solidFill>
              </a:rPr>
              <a:t>γιατί στην εμφάνισή </a:t>
            </a:r>
            <a:r>
              <a:rPr lang="el-GR" b="1" dirty="0" smtClean="0">
                <a:solidFill>
                  <a:srgbClr val="FF0000"/>
                </a:solidFill>
              </a:rPr>
              <a:t>τους και </a:t>
            </a:r>
            <a:r>
              <a:rPr lang="el-GR" b="1" dirty="0">
                <a:solidFill>
                  <a:srgbClr val="FF0000"/>
                </a:solidFill>
              </a:rPr>
              <a:t>μετάδοσή τους συμβάλλουν οι δυσμενείς οικονομικοί και κοινωνικοί </a:t>
            </a:r>
            <a:r>
              <a:rPr lang="el-GR" b="1" dirty="0" smtClean="0">
                <a:solidFill>
                  <a:srgbClr val="FF0000"/>
                </a:solidFill>
              </a:rPr>
              <a:t>παράγοντες</a:t>
            </a:r>
            <a:r>
              <a:rPr lang="el-GR" b="1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3931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Ψυχική Υγιεινή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είναι κλάδος της Κοινωνικής Υγιεινής που εξετάζει τους </a:t>
            </a:r>
            <a:r>
              <a:rPr lang="el-GR" dirty="0" smtClean="0"/>
              <a:t>παράγοντες </a:t>
            </a:r>
            <a:r>
              <a:rPr lang="el-GR" dirty="0"/>
              <a:t>εκείνους, οι οποίοι επιδρούν στην </a:t>
            </a:r>
            <a:r>
              <a:rPr lang="el-GR" b="1" dirty="0">
                <a:solidFill>
                  <a:srgbClr val="FF0000"/>
                </a:solidFill>
              </a:rPr>
              <a:t>ψυχική υγεία του ανθρώπου με σκοπό </a:t>
            </a:r>
            <a:r>
              <a:rPr lang="el-GR" b="1" dirty="0" smtClean="0">
                <a:solidFill>
                  <a:srgbClr val="FF0000"/>
                </a:solidFill>
              </a:rPr>
              <a:t>την πρόληψη</a:t>
            </a:r>
            <a:r>
              <a:rPr lang="el-GR" b="1" dirty="0">
                <a:solidFill>
                  <a:srgbClr val="FF0000"/>
                </a:solidFill>
              </a:rPr>
              <a:t>, τη διατήρηση και προαγωγή της ψυχικής του υγείας.</a:t>
            </a:r>
          </a:p>
        </p:txBody>
      </p:sp>
    </p:spTree>
    <p:extLst>
      <p:ext uri="{BB962C8B-B14F-4D97-AF65-F5344CB8AC3E}">
        <p14:creationId xmlns:p14="http://schemas.microsoft.com/office/powerpoint/2010/main" val="2663695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Αρωγή υγείας σχετικά με την πρόληψη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Ορισμός</a:t>
            </a:r>
            <a:r>
              <a:rPr lang="en-US" dirty="0" smtClean="0"/>
              <a:t>:</a:t>
            </a:r>
            <a:r>
              <a:rPr lang="el-GR" dirty="0" smtClean="0"/>
              <a:t>  </a:t>
            </a:r>
            <a:r>
              <a:rPr lang="el-GR" b="1" dirty="0"/>
              <a:t>Αγωγή Υγείας </a:t>
            </a:r>
            <a:r>
              <a:rPr lang="el-GR" dirty="0"/>
              <a:t>είναι η </a:t>
            </a:r>
            <a:r>
              <a:rPr lang="el-GR" dirty="0" smtClean="0"/>
              <a:t>διαδικασία που </a:t>
            </a:r>
            <a:r>
              <a:rPr lang="el-GR" b="1" dirty="0">
                <a:solidFill>
                  <a:srgbClr val="FF0000"/>
                </a:solidFill>
              </a:rPr>
              <a:t>βοηθάει τα άτομα να παίρνουν αποφάσεις και να υιοθετούν συμπεριφορές με </a:t>
            </a:r>
            <a:r>
              <a:rPr lang="el-GR" b="1" dirty="0" smtClean="0">
                <a:solidFill>
                  <a:srgbClr val="FF0000"/>
                </a:solidFill>
              </a:rPr>
              <a:t>τις οποίες </a:t>
            </a:r>
            <a:r>
              <a:rPr lang="el-GR" b="1" dirty="0">
                <a:solidFill>
                  <a:srgbClr val="FF0000"/>
                </a:solidFill>
              </a:rPr>
              <a:t>προασπίζουν και προάγουν την υγεία τους</a:t>
            </a:r>
            <a:r>
              <a:rPr lang="el-GR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Στόχοι</a:t>
            </a:r>
            <a:r>
              <a:rPr lang="en-US" dirty="0" smtClean="0"/>
              <a:t>:  </a:t>
            </a:r>
            <a:endParaRPr lang="el-GR" dirty="0" smtClean="0"/>
          </a:p>
          <a:p>
            <a:pPr lvl="1"/>
            <a:r>
              <a:rPr lang="el-GR" b="1" dirty="0" smtClean="0">
                <a:solidFill>
                  <a:srgbClr val="FF0000"/>
                </a:solidFill>
              </a:rPr>
              <a:t>1</a:t>
            </a:r>
            <a:r>
              <a:rPr lang="el-GR" b="1" dirty="0">
                <a:solidFill>
                  <a:srgbClr val="FF0000"/>
                </a:solidFill>
              </a:rPr>
              <a:t>. Αλλαγή των πεποιθήσεων.</a:t>
            </a:r>
          </a:p>
          <a:p>
            <a:pPr lvl="1"/>
            <a:r>
              <a:rPr lang="el-GR" b="1" dirty="0">
                <a:solidFill>
                  <a:srgbClr val="FF0000"/>
                </a:solidFill>
              </a:rPr>
              <a:t>2. Αλλαγή της διάθεσης.</a:t>
            </a:r>
          </a:p>
          <a:p>
            <a:pPr lvl="1"/>
            <a:r>
              <a:rPr lang="el-GR" b="1" dirty="0">
                <a:solidFill>
                  <a:srgbClr val="FF0000"/>
                </a:solidFill>
              </a:rPr>
              <a:t>3. Αλλαγή της συμπεριφοράς με στόχο πάντα τη διατήρηση και προαγωγή </a:t>
            </a:r>
            <a:r>
              <a:rPr lang="el-GR" b="1" dirty="0" smtClean="0">
                <a:solidFill>
                  <a:srgbClr val="FF0000"/>
                </a:solidFill>
              </a:rPr>
              <a:t>της υγείας</a:t>
            </a:r>
            <a:r>
              <a:rPr lang="el-GR" b="1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9104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Αρωγή υγείας σχετικά με την πρόληψη (συνέχεια)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Αντικείμενα της Αρωγής της υγείας</a:t>
            </a:r>
            <a:r>
              <a:rPr lang="en-US" dirty="0" smtClean="0"/>
              <a:t>:</a:t>
            </a:r>
          </a:p>
          <a:p>
            <a:r>
              <a:rPr lang="el-GR" dirty="0"/>
              <a:t>Η Αγωγή Υγείας αναπτύσσει το περιεχόμενό της ανάλογα με τα </a:t>
            </a:r>
            <a:r>
              <a:rPr lang="el-GR" dirty="0" smtClean="0"/>
              <a:t>υγειονομικά</a:t>
            </a:r>
            <a:r>
              <a:rPr lang="en-US" dirty="0" smtClean="0"/>
              <a:t> </a:t>
            </a:r>
            <a:r>
              <a:rPr lang="el-GR" dirty="0" smtClean="0"/>
              <a:t>προβλήματα </a:t>
            </a:r>
            <a:r>
              <a:rPr lang="el-GR" dirty="0"/>
              <a:t>της χώρας. </a:t>
            </a:r>
            <a:endParaRPr lang="en-US" dirty="0" smtClean="0"/>
          </a:p>
          <a:p>
            <a:r>
              <a:rPr lang="el-GR" dirty="0" smtClean="0"/>
              <a:t>Μερικά </a:t>
            </a:r>
            <a:r>
              <a:rPr lang="el-GR" dirty="0"/>
              <a:t>από τα </a:t>
            </a:r>
            <a:r>
              <a:rPr lang="el-GR" b="1" dirty="0">
                <a:solidFill>
                  <a:srgbClr val="FF0000"/>
                </a:solidFill>
              </a:rPr>
              <a:t>βασικά της αντικείμενα είναι η υγιεινή </a:t>
            </a:r>
            <a:r>
              <a:rPr lang="el-GR" b="1" dirty="0" smtClean="0">
                <a:solidFill>
                  <a:srgbClr val="FF0000"/>
                </a:solidFill>
              </a:rPr>
              <a:t>της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ατομικής </a:t>
            </a:r>
            <a:r>
              <a:rPr lang="el-GR" b="1" dirty="0">
                <a:solidFill>
                  <a:srgbClr val="FF0000"/>
                </a:solidFill>
              </a:rPr>
              <a:t>καθαριότητας, της ενδυμασίας, της κατοικίας, της εργασίας, της </a:t>
            </a:r>
            <a:r>
              <a:rPr lang="el-GR" b="1" dirty="0" smtClean="0">
                <a:solidFill>
                  <a:srgbClr val="FF0000"/>
                </a:solidFill>
              </a:rPr>
              <a:t>σωματικής </a:t>
            </a:r>
            <a:r>
              <a:rPr lang="el-GR" b="1" dirty="0">
                <a:solidFill>
                  <a:srgbClr val="FF0000"/>
                </a:solidFill>
              </a:rPr>
              <a:t>άσκησης, του περιβάλλοντος, της διατροφής, του οικογενειακού </a:t>
            </a:r>
            <a:r>
              <a:rPr lang="el-GR" b="1" dirty="0" smtClean="0">
                <a:solidFill>
                  <a:srgbClr val="FF0000"/>
                </a:solidFill>
              </a:rPr>
              <a:t>προγραμματισμού</a:t>
            </a:r>
            <a:r>
              <a:rPr lang="el-GR" b="1" dirty="0">
                <a:solidFill>
                  <a:srgbClr val="FF0000"/>
                </a:solidFill>
              </a:rPr>
              <a:t>, των σχέσεων με το άλλο φύλο, η πρόληψη ατυχημάτων, το κάπνισμα, </a:t>
            </a:r>
            <a:r>
              <a:rPr lang="el-GR" b="1" dirty="0" smtClean="0">
                <a:solidFill>
                  <a:srgbClr val="FF0000"/>
                </a:solidFill>
              </a:rPr>
              <a:t>ο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αλκοολισμός</a:t>
            </a:r>
            <a:r>
              <a:rPr lang="el-GR" b="1" dirty="0">
                <a:solidFill>
                  <a:srgbClr val="FF0000"/>
                </a:solidFill>
              </a:rPr>
              <a:t>, η χρήση τοξικών ουσιών κ.ά.</a:t>
            </a:r>
          </a:p>
        </p:txBody>
      </p:sp>
    </p:spTree>
    <p:extLst>
      <p:ext uri="{BB962C8B-B14F-4D97-AF65-F5344CB8AC3E}">
        <p14:creationId xmlns:p14="http://schemas.microsoft.com/office/powerpoint/2010/main" val="34473997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Έννοια υγείας - νόσος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u="sng" dirty="0" smtClean="0">
                <a:solidFill>
                  <a:srgbClr val="00B050"/>
                </a:solidFill>
              </a:rPr>
              <a:t>Ορισμός υγείας</a:t>
            </a:r>
            <a:r>
              <a:rPr lang="en-US" b="1" u="sng" dirty="0" smtClean="0">
                <a:solidFill>
                  <a:srgbClr val="00B050"/>
                </a:solidFill>
              </a:rPr>
              <a:t>:</a:t>
            </a:r>
            <a:r>
              <a:rPr lang="el-GR" b="1" u="sng" dirty="0" smtClean="0">
                <a:solidFill>
                  <a:srgbClr val="00B050"/>
                </a:solidFill>
              </a:rPr>
              <a:t>  </a:t>
            </a:r>
            <a:r>
              <a:rPr lang="el-GR" dirty="0"/>
              <a:t>Κατά τον Παγκόσμιο Οργανισμό Υγείας (Π.Ο.Υ.), </a:t>
            </a:r>
            <a:r>
              <a:rPr lang="el-GR" b="1" dirty="0"/>
              <a:t>υγεία </a:t>
            </a:r>
            <a:r>
              <a:rPr lang="el-GR" i="1" u="sng" dirty="0"/>
              <a:t>είναι η κατάσταση </a:t>
            </a:r>
            <a:r>
              <a:rPr lang="el-GR" i="1" u="sng" dirty="0" smtClean="0"/>
              <a:t>της πλήρους </a:t>
            </a:r>
            <a:r>
              <a:rPr lang="el-GR" i="1" u="sng" dirty="0"/>
              <a:t>σωματικής, ψυχικής και κοινωνικής ευεξίας του ανθρώπου και όχι μόνο </a:t>
            </a:r>
            <a:r>
              <a:rPr lang="el-GR" i="1" u="sng" dirty="0" smtClean="0"/>
              <a:t>η απουσία </a:t>
            </a:r>
            <a:r>
              <a:rPr lang="el-GR" i="1" u="sng" dirty="0"/>
              <a:t>νόσου ή αναπηρίας</a:t>
            </a:r>
            <a:r>
              <a:rPr lang="el-GR" i="1" u="sng" dirty="0" smtClean="0"/>
              <a:t>.</a:t>
            </a:r>
          </a:p>
          <a:p>
            <a:endParaRPr lang="el-GR" dirty="0"/>
          </a:p>
          <a:p>
            <a:r>
              <a:rPr lang="el-GR" b="1" u="sng" dirty="0" smtClean="0">
                <a:solidFill>
                  <a:srgbClr val="FF0000"/>
                </a:solidFill>
              </a:rPr>
              <a:t>Νόσος – ορισμός</a:t>
            </a:r>
            <a:r>
              <a:rPr lang="en-US" b="1" u="sng" dirty="0" smtClean="0">
                <a:solidFill>
                  <a:srgbClr val="FF0000"/>
                </a:solidFill>
              </a:rPr>
              <a:t>:</a:t>
            </a:r>
            <a:r>
              <a:rPr lang="el-GR" b="1" u="sng" dirty="0" smtClean="0">
                <a:solidFill>
                  <a:srgbClr val="FF0000"/>
                </a:solidFill>
              </a:rPr>
              <a:t>  </a:t>
            </a:r>
            <a:r>
              <a:rPr lang="el-GR" b="1" dirty="0" smtClean="0"/>
              <a:t>Νόσος</a:t>
            </a:r>
            <a:r>
              <a:rPr lang="el-GR" dirty="0" smtClean="0"/>
              <a:t> είναι παθολογική κατάσταση ή μία διαταραχή με χαρακτηριστικά όμως </a:t>
            </a:r>
            <a:r>
              <a:rPr lang="el-GR" dirty="0" smtClean="0">
                <a:hlinkClick r:id="rId2" tooltip="Συμπτώματα (δεν έχει γραφτεί ακόμα)"/>
              </a:rPr>
              <a:t>συμπτώματα</a:t>
            </a:r>
            <a:r>
              <a:rPr lang="el-GR" dirty="0" smtClean="0"/>
              <a:t> και </a:t>
            </a:r>
            <a:r>
              <a:rPr lang="el-GR" dirty="0" smtClean="0">
                <a:hlinkClick r:id="rId3" tooltip="Σημεία (δεν έχει γραφτεί ακόμα)"/>
              </a:rPr>
              <a:t>σημεία</a:t>
            </a:r>
            <a:r>
              <a:rPr lang="el-GR" dirty="0" smtClean="0"/>
              <a:t> (εννοείται κλινικά) τα οποία επηρεάζουν το σώμα (περιλαμβάνεται και η ψυχική κατάσταση), η οποία μπορεί να περιλαμβάνει γνωστή η άγνωστη αιτιολογία.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228490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Σεξουαλική αγωγή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b="1" dirty="0" smtClean="0"/>
              <a:t>Σεξουαλική διαπαιδαγώγηση</a:t>
            </a:r>
            <a:r>
              <a:rPr lang="el-GR" dirty="0" smtClean="0"/>
              <a:t> είναι η διαδικασία ενημέρωσης των νέων αλλά και των μεγαλυτέρων ανθρώπων σχετικά με την </a:t>
            </a:r>
            <a:r>
              <a:rPr lang="el-GR" dirty="0" smtClean="0">
                <a:hlinkClick r:id="rId2" tooltip="Αναπαραγωγή"/>
              </a:rPr>
              <a:t>αναπαραγωγή</a:t>
            </a:r>
            <a:r>
              <a:rPr lang="el-GR" dirty="0" smtClean="0"/>
              <a:t>, τη </a:t>
            </a:r>
            <a:r>
              <a:rPr lang="el-GR" dirty="0" smtClean="0">
                <a:hlinkClick r:id="rId3" tooltip="Συνουσία"/>
              </a:rPr>
              <a:t>συνουσία</a:t>
            </a:r>
            <a:r>
              <a:rPr lang="el-GR" dirty="0" smtClean="0"/>
              <a:t> και τις </a:t>
            </a:r>
            <a:r>
              <a:rPr lang="el-GR" dirty="0" smtClean="0">
                <a:hlinkClick r:id="rId4" tooltip="Σεξουαλικές σχέσεις (δεν έχει γραφτεί ακόμα)"/>
              </a:rPr>
              <a:t>σεξουαλικές σχέσεις</a:t>
            </a:r>
            <a:r>
              <a:rPr lang="el-GR" dirty="0" smtClean="0"/>
              <a:t>. </a:t>
            </a:r>
          </a:p>
          <a:p>
            <a:r>
              <a:rPr lang="el-GR" dirty="0" smtClean="0"/>
              <a:t>Η σεξουαλική διαπαιδαγώγηση αφορά συνήθως ζητήματα </a:t>
            </a:r>
            <a:r>
              <a:rPr lang="el-GR" dirty="0" smtClean="0">
                <a:hlinkClick r:id="rId5" tooltip="Ανατομία"/>
              </a:rPr>
              <a:t>ανατομίας</a:t>
            </a:r>
            <a:r>
              <a:rPr lang="el-GR" dirty="0" smtClean="0"/>
              <a:t>, αναπαραγωγής όπως η ανάπτυξη των εμβρύων και η γέννηση, διαφορών των φύλων και υγιεινής. Ασχολείται επίσης με την περιγραφή της συνουσίας αλλά και τεχνικές για αυτήν. </a:t>
            </a:r>
          </a:p>
          <a:p>
            <a:r>
              <a:rPr lang="el-GR" dirty="0" smtClean="0"/>
              <a:t>Απαραίτητο κομμάτι της διαπαιδαγώγησης είναι και η αναφορά </a:t>
            </a:r>
            <a:r>
              <a:rPr lang="el-GR" b="1" dirty="0" smtClean="0"/>
              <a:t>στους κινδύνους για την υγεία που μπορεί να προκύψουν από τις σεξουαλικές σχέσεις, η πρόληψη ανεπιθύμητης εγκυμοσύνης και τεχνικές για να επιτευχθεί γονιμοποίηση όταν αυτή είναι επιθυμητή, αλλά δεν συμβαίνει. </a:t>
            </a:r>
          </a:p>
          <a:p>
            <a:r>
              <a:rPr lang="el-GR" b="1" dirty="0" smtClean="0"/>
              <a:t>Φορείς</a:t>
            </a:r>
            <a:r>
              <a:rPr lang="el-GR" dirty="0" smtClean="0"/>
              <a:t> σεξουαλικής διαπαιδαγώγησης είναι οι </a:t>
            </a:r>
            <a:r>
              <a:rPr lang="el-GR" b="1" dirty="0" smtClean="0">
                <a:solidFill>
                  <a:srgbClr val="FF0000"/>
                </a:solidFill>
              </a:rPr>
              <a:t>φίλοι, οι γονείς, το σχολείο, τα μέσα μαζικής ενημέρωσης, το διαδίκτυο αλλά και εξειδικευμένοι επιστήμονες.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914325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Σεξουαλική αγωγή στα σχολεία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σεξουαλική διαπαιδαγώγηση εισάγεται στο πρόγραμμα των σχολικών σπουδών ως μια σταθερή θεματική ενότητα της νέας διδακτικής περιοχής των Εργαστηρίων Δεξιοτήτων (ΕΔ). Για την αντιμετώπιση της </a:t>
            </a:r>
            <a:r>
              <a:rPr lang="el-GR" b="1" u="sng" dirty="0" smtClean="0">
                <a:solidFill>
                  <a:srgbClr val="FF0000"/>
                </a:solidFill>
              </a:rPr>
              <a:t>αύξησης της έμφυλης βίας, της σεξουαλικής κακοποίησης, της </a:t>
            </a:r>
            <a:r>
              <a:rPr lang="el-GR" b="1" u="sng" dirty="0" smtClean="0">
                <a:solidFill>
                  <a:srgbClr val="FF0000"/>
                </a:solidFill>
                <a:hlinkClick r:id="rId2"/>
              </a:rPr>
              <a:t>σεξουαλικής εκμετάλλευσης</a:t>
            </a:r>
            <a:r>
              <a:rPr lang="el-GR" b="1" u="sng" dirty="0" smtClean="0">
                <a:solidFill>
                  <a:srgbClr val="FF0000"/>
                </a:solidFill>
              </a:rPr>
              <a:t> και της παραβίασης της γενετήσιας αξιοπρέπειας των παιδιών, </a:t>
            </a:r>
            <a:r>
              <a:rPr lang="el-GR" dirty="0" smtClean="0"/>
              <a:t>η εισαγωγή του μαθήματος γίνεται αρχικά στην Γ΄ Δημοτικού, την Στ΄ Δημοτικού και την Β΄ Γυμνασίου κατά την διάρκεια πέντε ως επτά εβδομαδιαίων συναντήσεων διάρκειας μίας ώρας.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652495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438779"/>
          </a:xfrm>
        </p:spPr>
        <p:txBody>
          <a:bodyPr>
            <a:noAutofit/>
          </a:bodyPr>
          <a:lstStyle/>
          <a:p>
            <a:pPr algn="ctr"/>
            <a:r>
              <a:rPr lang="el-GR" sz="9600" b="1" i="1" u="sng" dirty="0" smtClean="0">
                <a:solidFill>
                  <a:srgbClr val="FF0000"/>
                </a:solidFill>
              </a:rPr>
              <a:t>Λεμφικό σύστημα</a:t>
            </a:r>
            <a:endParaRPr lang="el-GR" sz="9600" b="1" i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69663"/>
            <a:ext cx="10515600" cy="2007299"/>
          </a:xfrm>
        </p:spPr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94199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1</a:t>
            </a:r>
            <a:r>
              <a:rPr lang="el-GR" b="1" baseline="30000" dirty="0" smtClean="0"/>
              <a:t>ο</a:t>
            </a:r>
            <a:r>
              <a:rPr lang="el-GR" b="1" dirty="0" smtClean="0"/>
              <a:t> Μάθημα</a:t>
            </a:r>
            <a:endParaRPr lang="el-GR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l-GR" sz="4800" b="1" u="sng" dirty="0" smtClean="0">
                <a:solidFill>
                  <a:srgbClr val="FF0000"/>
                </a:solidFill>
              </a:rPr>
              <a:t>ΕΝΟΤΗΤΑ ΥΓΙΕΙΝΗ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i="1" dirty="0" smtClean="0"/>
              <a:t>Αρχές υγιεινής (ορισμός, σκοποί, έννοια)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i="1" dirty="0" smtClean="0"/>
              <a:t>Αρωγή υγείας σχετικά με την πρόληψη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i="1" dirty="0" smtClean="0"/>
              <a:t>Έννοια της υγείας – νόσος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i="1" dirty="0" smtClean="0"/>
              <a:t>Σεξουαλική αγωγή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i="1" dirty="0" smtClean="0"/>
              <a:t>Λεμφικό σύστημα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i="1" dirty="0" smtClean="0"/>
              <a:t>Τρόπος δράσης Β κα Τ λεμφοκυττάρων</a:t>
            </a:r>
            <a:endParaRPr lang="el-GR" i="1" dirty="0"/>
          </a:p>
        </p:txBody>
      </p:sp>
    </p:spTree>
    <p:extLst>
      <p:ext uri="{BB962C8B-B14F-4D97-AF65-F5344CB8AC3E}">
        <p14:creationId xmlns:p14="http://schemas.microsoft.com/office/powerpoint/2010/main" val="29765132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4723"/>
          </a:xfrm>
        </p:spPr>
        <p:txBody>
          <a:bodyPr/>
          <a:lstStyle/>
          <a:p>
            <a:r>
              <a:rPr lang="el-GR" dirty="0" smtClean="0"/>
              <a:t>Λεμφικό σύστημα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9320" y="539496"/>
            <a:ext cx="5166360" cy="6203886"/>
          </a:xfrm>
        </p:spPr>
      </p:pic>
    </p:spTree>
    <p:extLst>
      <p:ext uri="{BB962C8B-B14F-4D97-AF65-F5344CB8AC3E}">
        <p14:creationId xmlns:p14="http://schemas.microsoft.com/office/powerpoint/2010/main" val="12273186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Λεμφικό σύστημα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Είναι το αρμόδιο σύστημα </a:t>
            </a:r>
            <a:r>
              <a:rPr lang="el-GR" b="1" i="1" u="sng" dirty="0">
                <a:solidFill>
                  <a:srgbClr val="FF0000"/>
                </a:solidFill>
              </a:rPr>
              <a:t>για την παραγωγή κυττάρων της ειδικής ανοσίας</a:t>
            </a:r>
            <a:r>
              <a:rPr lang="el-GR" dirty="0"/>
              <a:t> </a:t>
            </a:r>
            <a:r>
              <a:rPr lang="el-GR" dirty="0" smtClean="0"/>
              <a:t>και περιλαμβάνει</a:t>
            </a:r>
            <a:r>
              <a:rPr lang="el-GR" dirty="0"/>
              <a:t>:</a:t>
            </a:r>
          </a:p>
          <a:p>
            <a:r>
              <a:rPr lang="el-GR" b="1" dirty="0"/>
              <a:t>Α) Κεντρικά λεμφικά όργανα. </a:t>
            </a:r>
            <a:r>
              <a:rPr lang="el-GR" dirty="0"/>
              <a:t>Στα όργανα αυτά ανήκουν:</a:t>
            </a:r>
          </a:p>
          <a:p>
            <a:r>
              <a:rPr lang="el-GR" dirty="0"/>
              <a:t>♦ Ο θύμος αδένας.</a:t>
            </a:r>
          </a:p>
          <a:p>
            <a:r>
              <a:rPr lang="el-GR" dirty="0"/>
              <a:t>♦ Ο μυελός των οστών.</a:t>
            </a:r>
          </a:p>
          <a:p>
            <a:r>
              <a:rPr lang="el-GR" b="1" dirty="0"/>
              <a:t>Β) Περιφερικά λεμφικά όργανα. </a:t>
            </a:r>
            <a:r>
              <a:rPr lang="el-GR" dirty="0"/>
              <a:t>Στα όργανα αυτά ανήκουν:</a:t>
            </a:r>
          </a:p>
          <a:p>
            <a:r>
              <a:rPr lang="el-GR" dirty="0"/>
              <a:t>• Ο σπλήνας.</a:t>
            </a:r>
          </a:p>
          <a:p>
            <a:r>
              <a:rPr lang="el-GR" dirty="0"/>
              <a:t>• Οι λεμφαδένες.</a:t>
            </a:r>
          </a:p>
          <a:p>
            <a:r>
              <a:rPr lang="el-GR" dirty="0"/>
              <a:t>• Τα λεμφοζίδια.</a:t>
            </a:r>
          </a:p>
        </p:txBody>
      </p:sp>
    </p:spTree>
    <p:extLst>
      <p:ext uri="{BB962C8B-B14F-4D97-AF65-F5344CB8AC3E}">
        <p14:creationId xmlns:p14="http://schemas.microsoft.com/office/powerpoint/2010/main" val="31751131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4723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Λεμφικό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 σύστημα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256" y="585216"/>
            <a:ext cx="6473951" cy="5879592"/>
          </a:xfrm>
        </p:spPr>
      </p:pic>
      <p:sp>
        <p:nvSpPr>
          <p:cNvPr id="6" name="Rectangle 5"/>
          <p:cNvSpPr/>
          <p:nvPr/>
        </p:nvSpPr>
        <p:spPr>
          <a:xfrm>
            <a:off x="5208481" y="3244334"/>
            <a:ext cx="17750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Ο θύμος αδένας.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425122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(Λέμφος)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b="1" dirty="0" smtClean="0"/>
              <a:t>λέμφος</a:t>
            </a:r>
            <a:r>
              <a:rPr lang="el-GR" dirty="0" smtClean="0"/>
              <a:t> (</a:t>
            </a:r>
            <a:r>
              <a:rPr lang="el-GR" i="1" dirty="0" smtClean="0"/>
              <a:t>lymph</a:t>
            </a:r>
            <a:r>
              <a:rPr lang="el-GR" dirty="0" smtClean="0"/>
              <a:t>) είναι το </a:t>
            </a:r>
            <a:r>
              <a:rPr lang="el-GR" dirty="0" smtClean="0">
                <a:hlinkClick r:id="rId2" tooltip="Μεσοκυττάριο υγρό"/>
              </a:rPr>
              <a:t>μεσοκυττάριο υγρό</a:t>
            </a:r>
            <a:r>
              <a:rPr lang="el-GR" dirty="0" smtClean="0"/>
              <a:t> που βρίσκεται στο </a:t>
            </a:r>
            <a:r>
              <a:rPr lang="el-GR" dirty="0" smtClean="0">
                <a:hlinkClick r:id="rId3" tooltip="Λεμφικό σύστημα"/>
              </a:rPr>
              <a:t>λεμφικό σύστημα</a:t>
            </a:r>
            <a:r>
              <a:rPr lang="el-GR" dirty="0" smtClean="0"/>
              <a:t> και γύρω από τους ιστούς των </a:t>
            </a:r>
            <a:r>
              <a:rPr lang="el-GR" dirty="0" smtClean="0">
                <a:hlinkClick r:id="rId4" tooltip="Σπονδυλωτά"/>
              </a:rPr>
              <a:t>σπονδυλωτών</a:t>
            </a:r>
            <a:r>
              <a:rPr lang="el-GR" dirty="0" smtClean="0"/>
              <a:t>. Ο συνολικός όγκος της λέμφου σ' ένα ενήλικα άνθρωπο υπολογίζεται στα 1 - 2 </a:t>
            </a:r>
            <a:r>
              <a:rPr lang="el-GR" dirty="0" smtClean="0">
                <a:hlinkClick r:id="rId5" tooltip="Λίτρο"/>
              </a:rPr>
              <a:t>λίτρα</a:t>
            </a:r>
            <a:r>
              <a:rPr lang="el-GR" dirty="0" smtClean="0"/>
              <a:t>. </a:t>
            </a:r>
          </a:p>
          <a:p>
            <a:r>
              <a:rPr lang="el-GR" dirty="0" smtClean="0"/>
              <a:t>Η λέμφος τυπικά είναι ένα διαυγές υγρό, το οποίο πήζει, όταν εξέρχεται από τα </a:t>
            </a:r>
            <a:r>
              <a:rPr lang="el-GR" dirty="0" smtClean="0">
                <a:hlinkClick r:id="rId6" tooltip="Λεμφαγγεία"/>
              </a:rPr>
              <a:t>λεμφαγγεία</a:t>
            </a:r>
            <a:r>
              <a:rPr lang="el-GR" dirty="0" smtClean="0"/>
              <a:t>, επειδή περιέχει πηκτικούς παράγοντες παρόμοιους με του αίματος (εκτός από </a:t>
            </a:r>
            <a:r>
              <a:rPr lang="el-GR" dirty="0" smtClean="0">
                <a:hlinkClick r:id="rId7" tooltip="Αιμοπετάλια"/>
              </a:rPr>
              <a:t>αιμοπετάλια</a:t>
            </a:r>
            <a:r>
              <a:rPr lang="el-GR" dirty="0" smtClean="0"/>
              <a:t>). Η σύστασή της, αν και ποικίλλει ανάλογα με το σημείο του σώματος όπου βρίσκεται, είναι: 95% </a:t>
            </a:r>
            <a:r>
              <a:rPr lang="el-GR" dirty="0" smtClean="0">
                <a:hlinkClick r:id="rId8" tooltip="Νερό"/>
              </a:rPr>
              <a:t>νερό</a:t>
            </a:r>
            <a:r>
              <a:rPr lang="el-GR" dirty="0" smtClean="0"/>
              <a:t>, </a:t>
            </a:r>
            <a:r>
              <a:rPr lang="el-GR" dirty="0" smtClean="0">
                <a:hlinkClick r:id="rId9" tooltip="Πρωτεΐνες"/>
              </a:rPr>
              <a:t>πρωτεΐνες</a:t>
            </a:r>
            <a:r>
              <a:rPr lang="el-GR" dirty="0" smtClean="0"/>
              <a:t>, </a:t>
            </a:r>
            <a:r>
              <a:rPr lang="el-GR" dirty="0" smtClean="0">
                <a:hlinkClick r:id="rId10" tooltip="Γλυκόζη"/>
              </a:rPr>
              <a:t>γλυκόζη</a:t>
            </a:r>
            <a:r>
              <a:rPr lang="el-GR" dirty="0" smtClean="0"/>
              <a:t> και </a:t>
            </a:r>
            <a:r>
              <a:rPr lang="el-GR" dirty="0" smtClean="0">
                <a:hlinkClick r:id="rId11" tooltip="Άλατα"/>
              </a:rPr>
              <a:t>άλατα</a:t>
            </a:r>
            <a:r>
              <a:rPr lang="el-GR" dirty="0" smtClean="0"/>
              <a:t> με μεγάλους αριθμούς </a:t>
            </a:r>
            <a:r>
              <a:rPr lang="el-GR" dirty="0" smtClean="0">
                <a:hlinkClick r:id="rId12" tooltip="Λευκό αιμοσφαίριο"/>
              </a:rPr>
              <a:t>λευκοκυττάρων</a:t>
            </a:r>
            <a:r>
              <a:rPr lang="el-GR" dirty="0" smtClean="0"/>
              <a:t> και κυρίως </a:t>
            </a:r>
            <a:r>
              <a:rPr lang="el-GR" dirty="0" smtClean="0">
                <a:hlinkClick r:id="rId13" tooltip="Λεμφοκύτταρα (δεν έχει γραφτεί ακόμα)"/>
              </a:rPr>
              <a:t>λεμφοκύτταρα</a:t>
            </a:r>
            <a:r>
              <a:rPr lang="el-GR" dirty="0" smtClean="0"/>
              <a:t>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102916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u="sng" dirty="0" smtClean="0"/>
              <a:t>Θύμος αδένας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152" y="1554480"/>
            <a:ext cx="6922008" cy="4151376"/>
          </a:xfrm>
        </p:spPr>
      </p:pic>
    </p:spTree>
    <p:extLst>
      <p:ext uri="{BB962C8B-B14F-4D97-AF65-F5344CB8AC3E}">
        <p14:creationId xmlns:p14="http://schemas.microsoft.com/office/powerpoint/2010/main" val="41276773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u="sng" dirty="0" smtClean="0"/>
              <a:t>Θύμος αδένας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Ο θύμος αδένας είναι ένα εξειδικευμένο όργανο του ανοσοποιητικού συστήματος </a:t>
            </a:r>
            <a:r>
              <a:rPr lang="el-GR" b="1" u="sng" dirty="0" smtClean="0">
                <a:solidFill>
                  <a:srgbClr val="FF0000"/>
                </a:solidFill>
              </a:rPr>
              <a:t>που «εκπαιδεύει» Τ κύτταρα ή </a:t>
            </a:r>
            <a:r>
              <a:rPr lang="el-GR" b="1" u="sng" dirty="0" smtClean="0">
                <a:solidFill>
                  <a:srgbClr val="FF0000"/>
                </a:solidFill>
                <a:hlinkClick r:id="rId2" tooltip="Λεμφοκύτταρα και ιστοί"/>
              </a:rPr>
              <a:t>Τ λεμφοκύτταρα</a:t>
            </a:r>
            <a:r>
              <a:rPr lang="el-GR" dirty="0" smtClean="0"/>
              <a:t>, τα οποία αποτελούν μέρος του προσαρμοστικού ανοσοποιητικού συστήματος.</a:t>
            </a:r>
          </a:p>
          <a:p>
            <a:r>
              <a:rPr lang="el-GR" dirty="0" smtClean="0"/>
              <a:t>Στο θύμο </a:t>
            </a:r>
            <a:r>
              <a:rPr lang="el-GR" b="1" u="sng" dirty="0" smtClean="0">
                <a:solidFill>
                  <a:srgbClr val="FF0000"/>
                </a:solidFill>
              </a:rPr>
              <a:t>ωριμάζουν τα Τ-λεμφοκύτταρα </a:t>
            </a:r>
            <a:r>
              <a:rPr lang="el-GR" dirty="0" smtClean="0"/>
              <a:t>(Τ-κύτταρα), τα οποία είναι σημαντικά για το </a:t>
            </a:r>
            <a:r>
              <a:rPr lang="el-GR" dirty="0" smtClean="0">
                <a:hlinkClick r:id="rId3" tooltip="Ανοσοποιητικό σύστημα"/>
              </a:rPr>
              <a:t>ανοσοποιητικό σύστημα</a:t>
            </a:r>
            <a:r>
              <a:rPr lang="el-GR" dirty="0" smtClean="0"/>
              <a:t>. Ονομάζονται δε Τ-λεμφοκύτταρα, λόγω του ότι ωριμάζουν στον θύμο αδένα («thymus» στα Αγγλικά). Συγκεκριμένα ο θύμος αδένας παρέχει ένα επαγωγικό περιβάλλον για την ανάπτυξη των Τ-λεμφοκυττάρων από τα προγονικά αιμοποιητικά κύτταρα. Κάθε Τ-λεμφοκύτταρο επιτίθεται σε μία ξένη ουσία την οποία περιορίζει μέσω του υποδοχέα του. Τα Τ-κύτταρα έχουν υποδοχείς, οι οποίοι ενεργοποιούνται με τυχαία ανακατάταξη τμημάτων του </a:t>
            </a:r>
            <a:r>
              <a:rPr lang="el-GR" dirty="0" smtClean="0">
                <a:hlinkClick r:id="rId4" tooltip="Γονίδιο"/>
              </a:rPr>
              <a:t>γονιδίου</a:t>
            </a:r>
            <a:r>
              <a:rPr lang="el-GR" dirty="0" smtClean="0"/>
              <a:t>. Κάθε Τ-κύτταρο επιτίθεται σε ένα διαφορετικό </a:t>
            </a:r>
            <a:r>
              <a:rPr lang="el-GR" dirty="0" smtClean="0">
                <a:hlinkClick r:id="rId5" tooltip="Αντιγόνο"/>
              </a:rPr>
              <a:t>αντιγόνο</a:t>
            </a:r>
            <a:r>
              <a:rPr lang="el-GR" dirty="0" smtClean="0"/>
              <a:t>. Τα Τ-κύτταρα τα οποία επιτίθενται στις </a:t>
            </a:r>
            <a:r>
              <a:rPr lang="el-GR" dirty="0" smtClean="0">
                <a:hlinkClick r:id="rId6" tooltip="Πρωτεΐνες"/>
              </a:rPr>
              <a:t>πρωτεΐνες</a:t>
            </a:r>
            <a:r>
              <a:rPr lang="el-GR" dirty="0" smtClean="0"/>
              <a:t> του σώματος αποβάλλονται στον θύμο αδένα μέσω του προγραμματισμένου κυτταρικού θανάτου (</a:t>
            </a:r>
            <a:r>
              <a:rPr lang="el-GR" dirty="0" smtClean="0">
                <a:hlinkClick r:id="rId7" tooltip="Απόπτωση"/>
              </a:rPr>
              <a:t>απόπτωση</a:t>
            </a:r>
            <a:r>
              <a:rPr lang="el-GR" dirty="0" smtClean="0"/>
              <a:t>).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415484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Μυελός των οστών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Ο </a:t>
            </a:r>
            <a:r>
              <a:rPr lang="el-GR" b="1" dirty="0" smtClean="0"/>
              <a:t>μυελός των οστών</a:t>
            </a:r>
            <a:r>
              <a:rPr lang="el-GR" dirty="0" smtClean="0"/>
              <a:t> είναι ρευστός </a:t>
            </a:r>
            <a:r>
              <a:rPr lang="el-GR" dirty="0" smtClean="0">
                <a:hlinkClick r:id="rId2" tooltip="Ιστός (βιολογία)"/>
              </a:rPr>
              <a:t>ιστός</a:t>
            </a:r>
            <a:r>
              <a:rPr lang="el-GR" dirty="0" smtClean="0"/>
              <a:t> που βρίσκεται στο εσωτερικό των </a:t>
            </a:r>
            <a:r>
              <a:rPr lang="el-GR" dirty="0" smtClean="0">
                <a:hlinkClick r:id="rId3" tooltip="Οστό"/>
              </a:rPr>
              <a:t>οστών</a:t>
            </a:r>
            <a:r>
              <a:rPr lang="el-GR" dirty="0" smtClean="0"/>
              <a:t>. </a:t>
            </a:r>
          </a:p>
          <a:p>
            <a:r>
              <a:rPr lang="el-GR" dirty="0" smtClean="0"/>
              <a:t>Στον ενήλικα </a:t>
            </a:r>
            <a:r>
              <a:rPr lang="el-GR" dirty="0" smtClean="0">
                <a:hlinkClick r:id="rId4" tooltip="Άνθρωπος"/>
              </a:rPr>
              <a:t>άνθρωπο</a:t>
            </a:r>
            <a:r>
              <a:rPr lang="el-GR" dirty="0" smtClean="0"/>
              <a:t>, ο μυελός των οστών αποτελεί το κύριο </a:t>
            </a:r>
            <a:r>
              <a:rPr lang="el-GR" dirty="0" smtClean="0">
                <a:hlinkClick r:id="rId5" tooltip="Αιμοποίηση"/>
              </a:rPr>
              <a:t>αιμοποιητικό όργανο</a:t>
            </a:r>
            <a:r>
              <a:rPr lang="el-GR" dirty="0" smtClean="0"/>
              <a:t>, καθώς εκεί παράγονται τα περισσότερα </a:t>
            </a:r>
            <a:r>
              <a:rPr lang="el-GR" dirty="0" smtClean="0">
                <a:hlinkClick r:id="rId6" tooltip="Κύτταρο του αίματος (δεν έχει γραφτεί ακόμα)"/>
              </a:rPr>
              <a:t>κύτταρα του αίματος</a:t>
            </a:r>
            <a:r>
              <a:rPr lang="el-GR" dirty="0" smtClean="0"/>
              <a:t> του οργανισμού. Ο μυελός των οστών αποτελεί περίπου το 4% του βάρους ενός ανθρώπου (έτσι για παράδειγμα σε έναν ενήλικα βάρους 75kg, ο μυελός των οστών ζυγίζει 3kg). Ο μυελός των οστών παράγει περίπου 500 δισεκατομμύρια κύτταρα του </a:t>
            </a:r>
            <a:r>
              <a:rPr lang="el-GR" dirty="0" smtClean="0">
                <a:hlinkClick r:id="rId7" tooltip="Αίμα"/>
              </a:rPr>
              <a:t>αίματος</a:t>
            </a:r>
            <a:r>
              <a:rPr lang="el-GR" dirty="0" smtClean="0"/>
              <a:t> την ημέρα, τα οποία μέσω της αγγείωσης του μυελού εισέρχονται στην </a:t>
            </a:r>
            <a:r>
              <a:rPr lang="el-GR" dirty="0" smtClean="0">
                <a:hlinkClick r:id="rId8" tooltip="Κυκλοφορικό σύστημα"/>
              </a:rPr>
              <a:t>κυκλοφορία</a:t>
            </a:r>
            <a:r>
              <a:rPr lang="el-GR" dirty="0" smtClean="0"/>
              <a:t>.</a:t>
            </a:r>
            <a:r>
              <a:rPr lang="el-GR" baseline="30000" dirty="0" smtClean="0">
                <a:hlinkClick r:id="rId9"/>
              </a:rPr>
              <a:t>[1]</a:t>
            </a:r>
            <a:r>
              <a:rPr lang="el-GR" dirty="0" smtClean="0"/>
              <a:t> Ο μυελός των οστών αποτελεί επίσης τμήμα του </a:t>
            </a:r>
            <a:r>
              <a:rPr lang="el-GR" dirty="0" smtClean="0">
                <a:hlinkClick r:id="rId10" tooltip="Λεμφικό σύστημα"/>
              </a:rPr>
              <a:t>λεμφικού συστήματος</a:t>
            </a:r>
            <a:r>
              <a:rPr lang="el-GR" dirty="0" smtClean="0"/>
              <a:t> που με τη σειρά του αποτελεί τμήμα του ανοσοποιητικού συστήματος.</a:t>
            </a:r>
            <a:r>
              <a:rPr lang="el-GR" baseline="30000" dirty="0" smtClean="0">
                <a:hlinkClick r:id="rId11"/>
              </a:rPr>
              <a:t>[2]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34268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Μυελός των οστών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353" y="1825625"/>
            <a:ext cx="5131294" cy="4351338"/>
          </a:xfrm>
        </p:spPr>
      </p:pic>
    </p:spTree>
    <p:extLst>
      <p:ext uri="{BB962C8B-B14F-4D97-AF65-F5344CB8AC3E}">
        <p14:creationId xmlns:p14="http://schemas.microsoft.com/office/powerpoint/2010/main" val="5974066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u="sng" dirty="0" smtClean="0"/>
              <a:t>Σπλήνας</a:t>
            </a:r>
            <a:endParaRPr lang="el-GR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σπλήνας ή η σπλήνα είναι ένα μικρό σε μέγεθος όργανο που βρίσκεται αριστερά στην περιοχή της κοιλιάς, </a:t>
            </a:r>
            <a:r>
              <a:rPr lang="el-GR" b="1" dirty="0" smtClean="0"/>
              <a:t>ακριβώς δίπλα από το στομάχι και πάνω από το παχύ έντερο. </a:t>
            </a:r>
          </a:p>
          <a:p>
            <a:r>
              <a:rPr lang="el-GR" dirty="0" smtClean="0"/>
              <a:t>Ο σπλήνας </a:t>
            </a:r>
            <a:r>
              <a:rPr lang="el-GR" b="1" u="sng" dirty="0" smtClean="0">
                <a:solidFill>
                  <a:srgbClr val="FF0000"/>
                </a:solidFill>
              </a:rPr>
              <a:t>αποτελεί τμήμα του λεμφικού συστήματος </a:t>
            </a:r>
            <a:r>
              <a:rPr lang="el-GR" dirty="0" smtClean="0"/>
              <a:t>του οργανισμού.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786968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Σπλήνας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Ο σπλήνας είναι ένα όργανο της κοιλίας που ανήκει στο </a:t>
            </a:r>
            <a:r>
              <a:rPr lang="el-GR" b="1" dirty="0" smtClean="0">
                <a:solidFill>
                  <a:srgbClr val="FF0000"/>
                </a:solidFill>
              </a:rPr>
              <a:t>αμυντικό / αιμοποιητικό σύστημα του οργανισμού.</a:t>
            </a:r>
            <a:r>
              <a:rPr lang="el-GR" dirty="0" smtClean="0"/>
              <a:t> Είναι ένα σημαντικό μέρος του λεμφικού συστήματος και </a:t>
            </a:r>
            <a:r>
              <a:rPr lang="el-GR" b="1" dirty="0" smtClean="0"/>
              <a:t>λειτουργεί ως «ασπίδα» απέναντι στις μολύνσεις</a:t>
            </a:r>
            <a:r>
              <a:rPr lang="el-GR" dirty="0" smtClean="0"/>
              <a:t>. Ο σπλήνας λειτουργεί </a:t>
            </a:r>
            <a:r>
              <a:rPr lang="el-GR" b="1" dirty="0" smtClean="0"/>
              <a:t>ως “φίλτρο</a:t>
            </a:r>
            <a:r>
              <a:rPr lang="en-US" b="1" dirty="0" smtClean="0"/>
              <a:t>”</a:t>
            </a:r>
            <a:r>
              <a:rPr lang="el-GR" b="1" dirty="0" smtClean="0"/>
              <a:t> στο σώμα μας.</a:t>
            </a:r>
            <a:r>
              <a:rPr lang="el-GR" dirty="0" smtClean="0"/>
              <a:t> Από εκεί περνά το αίμα και ανακυκλώνονται τα παλαιά ερυθρά αιμοσφαίρια και εκεί αποθηκεύονται αιμοπετάλια και λευκά αιμοσφαίρια. Ο σπλήνας φιλτράρει, συγκεντρώνει και καταστρέφει τα γερασμένα και αλλοιωμένα ερυθρά αιμοσφαίρια του αίματος που διέρχεται δια μέσου της. Επιτελεί έτσι ένα σημαντικό έργο κάθαρσης του αίματος. Επίσης, ο σπλήνας </a:t>
            </a:r>
            <a:r>
              <a:rPr lang="el-GR" b="1" dirty="0" smtClean="0">
                <a:solidFill>
                  <a:srgbClr val="FF0000"/>
                </a:solidFill>
              </a:rPr>
              <a:t>βοηθά τον οργανισμό να αντιμετωπίσει ορισμένα είδη βακτηρίων που προκαλούν πνευμονία και μηνιγγίτιδα. Η σπλήνα συμβάλλει στην άμυνα του οργανισμού διότι παράγει λεμφοκύτταρα. </a:t>
            </a:r>
            <a:r>
              <a:rPr lang="el-GR" dirty="0" smtClean="0"/>
              <a:t>Τα λεμφοκύτταρα είναι ομάδα λευκών αιμοσφαιρίων και έχουν καθοριστικό ρόλο στην προστασία του οργανισμού από μικρόβια που εισβάλλουν και τον απειλούν.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76527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u="sng" dirty="0" smtClean="0">
                <a:solidFill>
                  <a:srgbClr val="FF0000"/>
                </a:solidFill>
              </a:rPr>
              <a:t>Αρχές υγιεινής </a:t>
            </a:r>
            <a:endParaRPr lang="el-GR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Ορισμός</a:t>
            </a:r>
            <a:r>
              <a:rPr lang="en-US" dirty="0" smtClean="0"/>
              <a:t>:</a:t>
            </a:r>
            <a:r>
              <a:rPr lang="el-GR" dirty="0" smtClean="0"/>
              <a:t>  </a:t>
            </a:r>
            <a:r>
              <a:rPr lang="en-US" dirty="0" smtClean="0"/>
              <a:t>  </a:t>
            </a:r>
            <a:r>
              <a:rPr lang="el-GR" dirty="0" smtClean="0"/>
              <a:t>Υγιεινή είναι </a:t>
            </a:r>
            <a:r>
              <a:rPr lang="el-GR" dirty="0"/>
              <a:t>ο </a:t>
            </a:r>
            <a:r>
              <a:rPr lang="el-GR" b="1" i="1" dirty="0"/>
              <a:t>κλάδος της Ιατρικής Επιστήμης </a:t>
            </a:r>
            <a:r>
              <a:rPr lang="el-GR" dirty="0"/>
              <a:t>που μελετά τους </a:t>
            </a:r>
            <a:r>
              <a:rPr lang="el-GR" b="1" u="sng" dirty="0"/>
              <a:t>παράγοντες</a:t>
            </a:r>
            <a:r>
              <a:rPr lang="el-GR" dirty="0"/>
              <a:t>, </a:t>
            </a:r>
            <a:r>
              <a:rPr lang="el-GR" dirty="0" smtClean="0"/>
              <a:t>οι οποίοι </a:t>
            </a:r>
            <a:r>
              <a:rPr lang="el-GR" dirty="0"/>
              <a:t>επιδρούν στην υγεία του </a:t>
            </a:r>
            <a:r>
              <a:rPr lang="el-GR" dirty="0" smtClean="0"/>
              <a:t>ανθρώπου</a:t>
            </a:r>
            <a:endParaRPr lang="en-US" dirty="0" smtClean="0"/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Σκοποί</a:t>
            </a:r>
            <a:r>
              <a:rPr lang="en-US" dirty="0" smtClean="0"/>
              <a:t>: </a:t>
            </a:r>
            <a:r>
              <a:rPr lang="el-GR" sz="3200" b="1" i="1" u="sng" dirty="0">
                <a:solidFill>
                  <a:srgbClr val="FF0000"/>
                </a:solidFill>
              </a:rPr>
              <a:t>Π</a:t>
            </a:r>
            <a:r>
              <a:rPr lang="el-GR" sz="3200" b="1" i="1" u="sng" dirty="0" smtClean="0">
                <a:solidFill>
                  <a:srgbClr val="FF0000"/>
                </a:solidFill>
              </a:rPr>
              <a:t>ρόληψη, διατήρηση και προαγωγή της υγείας</a:t>
            </a:r>
          </a:p>
          <a:p>
            <a:endParaRPr lang="el-GR" sz="3200" b="1" i="1" u="sng" dirty="0" smtClean="0">
              <a:solidFill>
                <a:srgbClr val="FF0000"/>
              </a:solidFill>
            </a:endParaRPr>
          </a:p>
          <a:p>
            <a:r>
              <a:rPr lang="el-GR" dirty="0" smtClean="0"/>
              <a:t>Έννοια</a:t>
            </a:r>
            <a:r>
              <a:rPr lang="en-US" dirty="0" smtClean="0"/>
              <a:t>: </a:t>
            </a:r>
            <a:r>
              <a:rPr lang="el-GR" dirty="0"/>
              <a:t>Υγιεινή καλύπτει όλες τις δραστηριότητες του ανθρώπου, </a:t>
            </a:r>
            <a:r>
              <a:rPr lang="el-GR" b="1" i="1" u="sng" dirty="0"/>
              <a:t>από τη στιγμή της </a:t>
            </a:r>
            <a:r>
              <a:rPr lang="el-GR" b="1" i="1" u="sng" dirty="0" smtClean="0"/>
              <a:t>γονιμοποίησής </a:t>
            </a:r>
            <a:r>
              <a:rPr lang="el-GR" b="1" i="1" u="sng" dirty="0"/>
              <a:t>του μέχρι και το θάνατό του.</a:t>
            </a:r>
          </a:p>
        </p:txBody>
      </p:sp>
    </p:spTree>
    <p:extLst>
      <p:ext uri="{BB962C8B-B14F-4D97-AF65-F5344CB8AC3E}">
        <p14:creationId xmlns:p14="http://schemas.microsoft.com/office/powerpoint/2010/main" val="8223306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Σπλήνας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84" y="557784"/>
            <a:ext cx="7040880" cy="6053328"/>
          </a:xfrm>
        </p:spPr>
      </p:pic>
    </p:spTree>
    <p:extLst>
      <p:ext uri="{BB962C8B-B14F-4D97-AF65-F5344CB8AC3E}">
        <p14:creationId xmlns:p14="http://schemas.microsoft.com/office/powerpoint/2010/main" val="5852316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Οι λεμφαδένες</a:t>
            </a:r>
            <a:endParaRPr lang="el-GR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2112" y="1027906"/>
            <a:ext cx="8695944" cy="5559552"/>
          </a:xfrm>
        </p:spPr>
      </p:pic>
    </p:spTree>
    <p:extLst>
      <p:ext uri="{BB962C8B-B14F-4D97-AF65-F5344CB8AC3E}">
        <p14:creationId xmlns:p14="http://schemas.microsoft.com/office/powerpoint/2010/main" val="4877680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λεμφαδένες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Ένας λεμφαδένας είναι ένα όργανο </a:t>
            </a:r>
            <a:r>
              <a:rPr lang="el-GR" b="1" dirty="0" smtClean="0"/>
              <a:t>σε σχήμα νεφρού </a:t>
            </a:r>
            <a:r>
              <a:rPr lang="el-GR" dirty="0" smtClean="0"/>
              <a:t>του λεμφικού συστήματος. Ένας μεγάλος αριθμός λεμφαδένων συνδέεται σε όλο το σώμα με τα λεμφικά αγγεία. </a:t>
            </a:r>
            <a:r>
              <a:rPr lang="el-GR" b="1" u="sng" dirty="0" smtClean="0"/>
              <a:t>Είναι σημαντικές τοποθεσίες λεμφοκυττάρων που περιλαμβάνουν Β και Τ κύτταρα. </a:t>
            </a:r>
            <a:r>
              <a:rPr lang="el-GR" dirty="0" smtClean="0"/>
              <a:t>Οι λεμφαδένες είναι σημαντικοί για τη σωστή λειτουργία του ανοσοποιητικού συστήματος , </a:t>
            </a:r>
            <a:r>
              <a:rPr lang="el-GR" b="1" u="sng" dirty="0" smtClean="0">
                <a:solidFill>
                  <a:srgbClr val="FF0000"/>
                </a:solidFill>
              </a:rPr>
              <a:t>ενεργώντας ως φίλτρα για ξένα σωματίδια συμπεριλαμβανομένων των καρκινικών κυττάρων</a:t>
            </a:r>
            <a:r>
              <a:rPr lang="el-GR" dirty="0" smtClean="0"/>
              <a:t>, αλλά δεν έχουν καμία λειτουργία αποτοξίνωσης.</a:t>
            </a:r>
          </a:p>
          <a:p>
            <a:r>
              <a:rPr lang="el-GR" dirty="0" smtClean="0"/>
              <a:t>Στο λεμφικό σύστημα ένας λεμφαδένας είναι ένα δευτερεύον λεμφοειδές όργανο. Ένας λεμφαδένας περικλείεται σε μια ινώδη κάψουλα και αποτελείται από έναν εξωτερικό φλοιό και έναν εσωτερικό μυελό.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614859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λεμφοζίδια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Είναι μικρότερες συλλογές λεμφικού ιστού.</a:t>
            </a:r>
          </a:p>
          <a:p>
            <a:r>
              <a:rPr lang="el-GR" dirty="0" smtClean="0"/>
              <a:t>Βρίσκονται στον βλεννογόνο του γαστρεντερικού σωλήνα, του αναπνευστικού, του αναπαραγωγικού και του ουροποιητικού συστήματος.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98541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Λεμφαδένες</a:t>
            </a:r>
            <a:br>
              <a:rPr lang="el-GR" dirty="0" smtClean="0"/>
            </a:br>
            <a:r>
              <a:rPr lang="el-GR" dirty="0" smtClean="0"/>
              <a:t>και λέμφος</a:t>
            </a:r>
            <a:endParaRPr lang="el-GR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566928"/>
            <a:ext cx="7239000" cy="6291072"/>
          </a:xfrm>
        </p:spPr>
      </p:pic>
    </p:spTree>
    <p:extLst>
      <p:ext uri="{BB962C8B-B14F-4D97-AF65-F5344CB8AC3E}">
        <p14:creationId xmlns:p14="http://schemas.microsoft.com/office/powerpoint/2010/main" val="8362060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Τρόπος δράσης Β και Τ λεμφοκυττάρων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Όταν σε έναν οργανισμό γίνει η είσοδος ενός αντιγόνου, ενεργοποιείται ο </a:t>
            </a:r>
            <a:r>
              <a:rPr lang="el-GR" dirty="0" smtClean="0"/>
              <a:t>ανοσολογικός </a:t>
            </a:r>
            <a:r>
              <a:rPr lang="el-GR" dirty="0"/>
              <a:t>μηχανισμός του με </a:t>
            </a:r>
            <a:r>
              <a:rPr lang="el-GR" b="1" dirty="0"/>
              <a:t>κυτταρική </a:t>
            </a:r>
            <a:r>
              <a:rPr lang="el-GR" dirty="0"/>
              <a:t>και </a:t>
            </a:r>
            <a:r>
              <a:rPr lang="el-GR" b="1" dirty="0"/>
              <a:t>χυμική </a:t>
            </a:r>
            <a:r>
              <a:rPr lang="el-GR" dirty="0"/>
              <a:t>απάντηση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Για την κυτταρική απάντηση του οργανισμού αρμόδια είναι </a:t>
            </a:r>
            <a:r>
              <a:rPr lang="el-GR" dirty="0">
                <a:solidFill>
                  <a:srgbClr val="FF0000"/>
                </a:solidFill>
              </a:rPr>
              <a:t>τα </a:t>
            </a:r>
            <a:r>
              <a:rPr lang="el-GR" b="1" dirty="0" smtClean="0">
                <a:solidFill>
                  <a:srgbClr val="FF0000"/>
                </a:solidFill>
              </a:rPr>
              <a:t>Τ-λεμφοκύτταρα</a:t>
            </a:r>
            <a:r>
              <a:rPr lang="el-GR" b="1" dirty="0">
                <a:solidFill>
                  <a:srgbClr val="FF0000"/>
                </a:solidFill>
              </a:rPr>
              <a:t>. </a:t>
            </a:r>
            <a:r>
              <a:rPr lang="el-GR" dirty="0"/>
              <a:t>Τα κύτταρα αυτά είναι υπεύθυνα για την </a:t>
            </a:r>
            <a:r>
              <a:rPr lang="el-GR" dirty="0">
                <a:solidFill>
                  <a:srgbClr val="FF0000"/>
                </a:solidFill>
              </a:rPr>
              <a:t>αναγνώριση και καταστροφή </a:t>
            </a:r>
            <a:r>
              <a:rPr lang="el-GR" dirty="0" smtClean="0">
                <a:solidFill>
                  <a:srgbClr val="FF0000"/>
                </a:solidFill>
              </a:rPr>
              <a:t>του εισβολέα-αντιγόνου.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Τα </a:t>
            </a:r>
            <a:r>
              <a:rPr lang="el-GR" b="1" dirty="0">
                <a:solidFill>
                  <a:srgbClr val="FF0000"/>
                </a:solidFill>
              </a:rPr>
              <a:t>Β-λεμφοκύτταρα </a:t>
            </a:r>
            <a:r>
              <a:rPr lang="el-GR" dirty="0"/>
              <a:t>συνθέτουν </a:t>
            </a:r>
            <a:r>
              <a:rPr lang="el-GR" b="1" dirty="0">
                <a:solidFill>
                  <a:srgbClr val="FF0000"/>
                </a:solidFill>
              </a:rPr>
              <a:t>και εκκρίνουν αντισώματα</a:t>
            </a:r>
            <a:r>
              <a:rPr lang="el-GR" dirty="0"/>
              <a:t>, όταν </a:t>
            </a:r>
            <a:r>
              <a:rPr lang="el-GR" dirty="0" smtClean="0"/>
              <a:t>επιδράσει στον </a:t>
            </a:r>
            <a:r>
              <a:rPr lang="el-GR" dirty="0"/>
              <a:t>οργανισμό το ανάλογο αντιγόνο. Όταν παραχθούν τα αντισώματα </a:t>
            </a:r>
            <a:r>
              <a:rPr lang="el-GR" dirty="0" smtClean="0"/>
              <a:t>σχηματίζουν με </a:t>
            </a:r>
            <a:r>
              <a:rPr lang="el-GR" dirty="0"/>
              <a:t>τα αντιγόνα ένα ανοσοσύμπλεγμα και έτσι έχουμε καθήλωση του αντιγόνου </a:t>
            </a:r>
            <a:r>
              <a:rPr lang="el-GR" b="1" i="1" u="sng" dirty="0" smtClean="0">
                <a:solidFill>
                  <a:srgbClr val="FF0000"/>
                </a:solidFill>
              </a:rPr>
              <a:t>με αποτέλεσμα </a:t>
            </a:r>
            <a:r>
              <a:rPr lang="el-GR" b="1" i="1" u="sng" dirty="0">
                <a:solidFill>
                  <a:srgbClr val="FF0000"/>
                </a:solidFill>
              </a:rPr>
              <a:t>να μην εμφανισθεί η νόσος ή να εμφανισθεί με ελαττωμένα και </a:t>
            </a:r>
            <a:r>
              <a:rPr lang="el-GR" b="1" i="1" u="sng" dirty="0" smtClean="0">
                <a:solidFill>
                  <a:srgbClr val="FF0000"/>
                </a:solidFill>
              </a:rPr>
              <a:t>ήπια συμπτώματα.</a:t>
            </a:r>
            <a:endParaRPr lang="el-GR" b="1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9988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Τ-λεμφοκύτταρα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Τ-κύτταρα έχουν υποδοχείς, οι οποίοι ενεργοποιούνται με τυχαία ανακατάταξη τμημάτων του </a:t>
            </a:r>
            <a:r>
              <a:rPr lang="el-GR" dirty="0" smtClean="0">
                <a:hlinkClick r:id="rId2" tooltip="Γονίδιο"/>
              </a:rPr>
              <a:t>γονιδίου</a:t>
            </a:r>
            <a:r>
              <a:rPr lang="el-GR" dirty="0" smtClean="0"/>
              <a:t>. Κάθε Τ-κύτταρο επιτίθεται σε ένα διαφορετικό </a:t>
            </a:r>
            <a:r>
              <a:rPr lang="el-GR" dirty="0" smtClean="0">
                <a:hlinkClick r:id="rId3" tooltip="Αντιγόνο"/>
              </a:rPr>
              <a:t>αντιγόνο</a:t>
            </a:r>
            <a:r>
              <a:rPr lang="el-GR" dirty="0" smtClean="0"/>
              <a:t>. Τα Τ-κύτταρα τα οποία επιτίθενται στις </a:t>
            </a:r>
            <a:r>
              <a:rPr lang="el-GR" dirty="0" smtClean="0">
                <a:hlinkClick r:id="rId4" tooltip="Πρωτεΐνες"/>
              </a:rPr>
              <a:t>πρωτεΐνες</a:t>
            </a:r>
            <a:r>
              <a:rPr lang="el-GR" dirty="0" smtClean="0"/>
              <a:t> του σώματος αποβάλλονται στον θύμο αδένα μέσω του προγραμματισμένου κυτταρικού θανάτου (</a:t>
            </a:r>
            <a:r>
              <a:rPr lang="el-GR" dirty="0" smtClean="0">
                <a:hlinkClick r:id="rId5" tooltip="Απόπτωση"/>
              </a:rPr>
              <a:t>απόπτωση</a:t>
            </a:r>
            <a:r>
              <a:rPr lang="el-GR" dirty="0" smtClean="0"/>
              <a:t>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949437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 Λεμφοκύτταρα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b="1" dirty="0"/>
              <a:t>προέρχονται από αρχέγονα λεμφικά κύτταρα </a:t>
            </a:r>
            <a:r>
              <a:rPr lang="el-GR" b="1" dirty="0" smtClean="0"/>
              <a:t>του ήπατος </a:t>
            </a:r>
            <a:r>
              <a:rPr lang="el-GR" b="1" dirty="0"/>
              <a:t>και του μυελού των οστών</a:t>
            </a:r>
            <a:r>
              <a:rPr lang="el-GR" b="1" dirty="0" smtClean="0"/>
              <a:t>,</a:t>
            </a:r>
            <a:r>
              <a:rPr lang="el-GR" dirty="0" smtClean="0"/>
              <a:t>  </a:t>
            </a:r>
            <a:r>
              <a:rPr lang="el-GR" b="1" i="1" u="sng" dirty="0">
                <a:solidFill>
                  <a:srgbClr val="FF0000"/>
                </a:solidFill>
              </a:rPr>
              <a:t>μεταναστεύουν στα λεμφικά όργανα (</a:t>
            </a:r>
            <a:r>
              <a:rPr lang="el-GR" b="1" i="1" u="sng" dirty="0" smtClean="0">
                <a:solidFill>
                  <a:srgbClr val="FF0000"/>
                </a:solidFill>
              </a:rPr>
              <a:t>λεμφαδένες,σπλήνας</a:t>
            </a:r>
            <a:r>
              <a:rPr lang="el-GR" b="1" i="1" u="sng" dirty="0">
                <a:solidFill>
                  <a:srgbClr val="FF0000"/>
                </a:solidFill>
              </a:rPr>
              <a:t>, βλεννογόνος εντέρου</a:t>
            </a:r>
            <a:r>
              <a:rPr lang="el-GR" b="1" i="1" u="sng" dirty="0" smtClean="0">
                <a:solidFill>
                  <a:srgbClr val="FF0000"/>
                </a:solidFill>
              </a:rPr>
              <a:t>)</a:t>
            </a:r>
            <a:r>
              <a:rPr lang="el-GR" dirty="0" smtClean="0"/>
              <a:t>, </a:t>
            </a:r>
            <a:r>
              <a:rPr lang="el-GR" b="1" i="1" u="sng" dirty="0">
                <a:solidFill>
                  <a:srgbClr val="FF0000"/>
                </a:solidFill>
              </a:rPr>
              <a:t>διεγείρονται από αντιγόνα, </a:t>
            </a:r>
            <a:r>
              <a:rPr lang="el-GR" dirty="0"/>
              <a:t>μέσω σύνδεσής τους </a:t>
            </a:r>
            <a:r>
              <a:rPr lang="el-GR" dirty="0" smtClean="0"/>
              <a:t>με κύτταρα </a:t>
            </a:r>
            <a:r>
              <a:rPr lang="el-GR" dirty="0"/>
              <a:t>IgM στην επιφάνειά τους και </a:t>
            </a:r>
            <a:r>
              <a:rPr lang="el-GR" dirty="0" smtClean="0"/>
              <a:t>μετατρέπονται σε </a:t>
            </a:r>
            <a:r>
              <a:rPr lang="el-GR" b="1" dirty="0"/>
              <a:t>πλασματοκύτταρα </a:t>
            </a:r>
            <a:r>
              <a:rPr lang="el-GR" dirty="0"/>
              <a:t>που </a:t>
            </a:r>
            <a:r>
              <a:rPr lang="el-GR" sz="4000" b="1" i="1" u="sng" dirty="0" smtClean="0">
                <a:solidFill>
                  <a:srgbClr val="FF0000"/>
                </a:solidFill>
              </a:rPr>
              <a:t>εκκρίνουν ανοσοσφαιρίνες </a:t>
            </a:r>
            <a:r>
              <a:rPr lang="el-GR" sz="4000" b="1" i="1" u="sng" dirty="0">
                <a:solidFill>
                  <a:srgbClr val="FF0000"/>
                </a:solidFill>
              </a:rPr>
              <a:t>(αντισώματα</a:t>
            </a:r>
            <a:r>
              <a:rPr lang="el-GR" sz="4000" b="1" i="1" u="sng" dirty="0" smtClean="0">
                <a:solidFill>
                  <a:srgbClr val="FF0000"/>
                </a:solidFill>
              </a:rPr>
              <a:t>), </a:t>
            </a:r>
            <a:r>
              <a:rPr lang="el-GR" sz="4000" b="1" i="1" u="sng" dirty="0">
                <a:solidFill>
                  <a:srgbClr val="FF0000"/>
                </a:solidFill>
              </a:rPr>
              <a:t>ορισμένα εξελίσσονται σε Β κύτταρα μνήμης</a:t>
            </a:r>
            <a:r>
              <a:rPr lang="el-GR" sz="4000" b="1" i="1" u="sng" dirty="0" smtClean="0">
                <a:solidFill>
                  <a:srgbClr val="FF0000"/>
                </a:solidFill>
              </a:rPr>
              <a:t>, </a:t>
            </a:r>
            <a:r>
              <a:rPr lang="el-GR" sz="4000" b="1" i="1" u="sng" dirty="0">
                <a:solidFill>
                  <a:srgbClr val="FF0000"/>
                </a:solidFill>
              </a:rPr>
              <a:t>συμμετέχουν στη χυμική ανοσολογική απάντηση</a:t>
            </a:r>
          </a:p>
        </p:txBody>
      </p:sp>
    </p:spTree>
    <p:extLst>
      <p:ext uri="{BB962C8B-B14F-4D97-AF65-F5344CB8AC3E}">
        <p14:creationId xmlns:p14="http://schemas.microsoft.com/office/powerpoint/2010/main" val="34605599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Αντιγόνο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αντιγόνο είναι μόριο που υπάρχει στο εξωτερικό ενός παθογόνου οργανισμού.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956050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Αντισώματα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αντισώματα είναι πρωτεινικά μόρια που παράγονται από τα Β-λεμφοκύτταρα και επιτίθονται σε ιούς και βακτήρια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15684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u="sng" dirty="0" smtClean="0">
                <a:solidFill>
                  <a:srgbClr val="FF0000"/>
                </a:solidFill>
              </a:rPr>
              <a:t>Αρχές υγιεινής (συνέχεια) </a:t>
            </a:r>
            <a:endParaRPr lang="el-GR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Οι </a:t>
            </a:r>
            <a:r>
              <a:rPr lang="el-GR" b="1" dirty="0"/>
              <a:t>Αρχές και οι </a:t>
            </a:r>
            <a:r>
              <a:rPr lang="el-GR" b="1" dirty="0" smtClean="0"/>
              <a:t>σκοποί της </a:t>
            </a:r>
            <a:r>
              <a:rPr lang="el-GR" b="1" dirty="0"/>
              <a:t>Υγιεινής </a:t>
            </a:r>
            <a:r>
              <a:rPr lang="el-GR" dirty="0"/>
              <a:t>είναι σύμφωνα με τον ορισμό της οι εξής</a:t>
            </a:r>
            <a:r>
              <a:rPr lang="el-GR" dirty="0" smtClean="0"/>
              <a:t>:</a:t>
            </a:r>
          </a:p>
          <a:p>
            <a:pPr marL="0" indent="0">
              <a:buNone/>
            </a:pPr>
            <a:endParaRPr lang="el-GR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  Η </a:t>
            </a:r>
            <a:r>
              <a:rPr lang="el-GR" dirty="0"/>
              <a:t>πρόληψη της ασθένειας.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  Η </a:t>
            </a:r>
            <a:r>
              <a:rPr lang="el-GR" dirty="0"/>
              <a:t>διατήρηση και προαγωγή της υγείας.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 </a:t>
            </a:r>
            <a:r>
              <a:rPr lang="el-GR" dirty="0" smtClean="0"/>
              <a:t> Η </a:t>
            </a:r>
            <a:r>
              <a:rPr lang="el-GR" dirty="0"/>
              <a:t>αύξηση του μέσου όρου ζωής του ανθρώπου.</a:t>
            </a:r>
          </a:p>
        </p:txBody>
      </p:sp>
    </p:spTree>
    <p:extLst>
      <p:ext uri="{BB962C8B-B14F-4D97-AF65-F5344CB8AC3E}">
        <p14:creationId xmlns:p14="http://schemas.microsoft.com/office/powerpoint/2010/main" val="12503181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Μνημονικά κύτταρα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Όταν ένα αντιγόνο εισέλθει στον οργανισμό, παράγονται και τα </a:t>
            </a:r>
            <a:r>
              <a:rPr lang="el-GR" b="1" dirty="0"/>
              <a:t>μνημονικά </a:t>
            </a:r>
            <a:r>
              <a:rPr lang="el-GR" b="1" dirty="0" smtClean="0"/>
              <a:t>κύτταρα</a:t>
            </a:r>
            <a:r>
              <a:rPr lang="el-GR" b="1" dirty="0"/>
              <a:t>. </a:t>
            </a:r>
            <a:endParaRPr lang="el-GR" b="1" dirty="0" smtClean="0"/>
          </a:p>
          <a:p>
            <a:r>
              <a:rPr lang="el-GR" dirty="0" smtClean="0"/>
              <a:t>Τα </a:t>
            </a:r>
            <a:r>
              <a:rPr lang="el-GR" dirty="0"/>
              <a:t>κύτταρα αυτά βρίσκονται στον οργανισμό σε πολύ μεγάλο αριθμό, </a:t>
            </a:r>
            <a:r>
              <a:rPr lang="el-GR" dirty="0" smtClean="0"/>
              <a:t>έχουν πολύ </a:t>
            </a:r>
            <a:r>
              <a:rPr lang="el-GR" dirty="0"/>
              <a:t>μεγάλο χρόνο ζωής και σε περίπτωση που θα εισέλθει στον οργανισμό το </a:t>
            </a:r>
            <a:r>
              <a:rPr lang="el-GR" dirty="0" smtClean="0"/>
              <a:t>ίδιο αντιγόνο </a:t>
            </a:r>
            <a:r>
              <a:rPr lang="el-GR" dirty="0"/>
              <a:t>αυξάνεται ο ρυθμός πολλαπλασιασμού τους, προσφέροντας </a:t>
            </a:r>
            <a:r>
              <a:rPr lang="el-GR" dirty="0" smtClean="0"/>
              <a:t>ταυτόχρονα μεγάλο </a:t>
            </a:r>
            <a:r>
              <a:rPr lang="el-GR" dirty="0"/>
              <a:t>αριθμό αντισωμάτων.</a:t>
            </a:r>
          </a:p>
        </p:txBody>
      </p:sp>
    </p:spTree>
    <p:extLst>
      <p:ext uri="{BB962C8B-B14F-4D97-AF65-F5344CB8AC3E}">
        <p14:creationId xmlns:p14="http://schemas.microsoft.com/office/powerpoint/2010/main" val="3649216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>
                <a:solidFill>
                  <a:schemeClr val="accent6">
                    <a:lumMod val="50000"/>
                  </a:schemeClr>
                </a:solidFill>
              </a:rPr>
              <a:t>Πρόληψη</a:t>
            </a:r>
            <a:endParaRPr lang="el-GR" b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Ορισμός</a:t>
            </a:r>
            <a:r>
              <a:rPr lang="en-US" dirty="0" smtClean="0"/>
              <a:t>:</a:t>
            </a:r>
            <a:r>
              <a:rPr lang="el-GR" dirty="0" smtClean="0"/>
              <a:t>  Είναι </a:t>
            </a:r>
            <a:r>
              <a:rPr lang="el-GR" dirty="0"/>
              <a:t>η λήψη μέτρων για την </a:t>
            </a:r>
            <a:r>
              <a:rPr lang="el-GR" b="1" dirty="0"/>
              <a:t>προστασία της υγείας </a:t>
            </a:r>
            <a:r>
              <a:rPr lang="el-GR" dirty="0"/>
              <a:t>και την </a:t>
            </a:r>
            <a:r>
              <a:rPr lang="el-GR" b="1" dirty="0" smtClean="0"/>
              <a:t>αναστολή εξέλιξης </a:t>
            </a:r>
            <a:r>
              <a:rPr lang="el-GR" b="1" dirty="0"/>
              <a:t>της αρρώστιας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Διακρίνεται σε </a:t>
            </a:r>
            <a:r>
              <a:rPr lang="en-US" dirty="0" smtClean="0"/>
              <a:t>:</a:t>
            </a:r>
            <a:r>
              <a:rPr lang="el-GR" dirty="0" smtClean="0"/>
              <a:t>  Πρωτοβάθμια</a:t>
            </a:r>
            <a:r>
              <a:rPr lang="el-GR" dirty="0"/>
              <a:t>, Δευτεροβάθμια και Τριτοβάθμια.</a:t>
            </a:r>
          </a:p>
        </p:txBody>
      </p:sp>
    </p:spTree>
    <p:extLst>
      <p:ext uri="{BB962C8B-B14F-4D97-AF65-F5344CB8AC3E}">
        <p14:creationId xmlns:p14="http://schemas.microsoft.com/office/powerpoint/2010/main" val="3715825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Πρωτοβάθμια πρόληψη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Είναι </a:t>
            </a:r>
            <a:r>
              <a:rPr lang="el-GR" dirty="0"/>
              <a:t>η </a:t>
            </a:r>
            <a:r>
              <a:rPr lang="el-GR" dirty="0" smtClean="0"/>
              <a:t>εφαρμογή </a:t>
            </a:r>
            <a:r>
              <a:rPr lang="el-GR" dirty="0"/>
              <a:t>προληπτικών μέτρων για την </a:t>
            </a:r>
            <a:r>
              <a:rPr lang="el-GR" b="1" i="1" dirty="0" smtClean="0"/>
              <a:t>αποφυγή </a:t>
            </a:r>
            <a:r>
              <a:rPr lang="el-GR" b="1" i="1" dirty="0"/>
              <a:t>της ασθένειας</a:t>
            </a:r>
            <a:r>
              <a:rPr lang="el-GR" dirty="0"/>
              <a:t>. Κλασικό </a:t>
            </a:r>
            <a:r>
              <a:rPr lang="el-GR" dirty="0" smtClean="0"/>
              <a:t>παράδειγμα αποτελεί </a:t>
            </a:r>
            <a:r>
              <a:rPr lang="el-GR" b="1" dirty="0"/>
              <a:t>ο εμβολιασμός, </a:t>
            </a:r>
            <a:r>
              <a:rPr lang="el-GR" dirty="0"/>
              <a:t>όπου ο </a:t>
            </a:r>
            <a:r>
              <a:rPr lang="el-GR" dirty="0" smtClean="0"/>
              <a:t>άνθρωπος εμβολιάζεται </a:t>
            </a:r>
            <a:r>
              <a:rPr lang="el-GR" dirty="0"/>
              <a:t>για να προστατευθεί από </a:t>
            </a:r>
            <a:r>
              <a:rPr lang="el-GR" dirty="0" smtClean="0"/>
              <a:t>τις αντίστοιχες </a:t>
            </a:r>
            <a:r>
              <a:rPr lang="el-GR" dirty="0"/>
              <a:t>ασθένειες.</a:t>
            </a:r>
          </a:p>
        </p:txBody>
      </p:sp>
    </p:spTree>
    <p:extLst>
      <p:ext uri="{BB962C8B-B14F-4D97-AF65-F5344CB8AC3E}">
        <p14:creationId xmlns:p14="http://schemas.microsoft.com/office/powerpoint/2010/main" val="3479472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Δευτεροβάθμια πρόληψη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Είναι η </a:t>
            </a:r>
            <a:r>
              <a:rPr lang="el-GR" b="1" i="1" dirty="0" smtClean="0"/>
              <a:t>έγκαιρη </a:t>
            </a:r>
            <a:r>
              <a:rPr lang="el-GR" b="1" i="1" dirty="0"/>
              <a:t>διάγνωση </a:t>
            </a:r>
            <a:r>
              <a:rPr lang="el-GR" dirty="0"/>
              <a:t>της ασθένειας, πριν </a:t>
            </a:r>
            <a:r>
              <a:rPr lang="el-GR" dirty="0" smtClean="0"/>
              <a:t>εμφανισθούν </a:t>
            </a:r>
            <a:r>
              <a:rPr lang="el-GR" dirty="0"/>
              <a:t>τα συμπτώματα με σκοπό </a:t>
            </a:r>
            <a:r>
              <a:rPr lang="el-GR" dirty="0" smtClean="0"/>
              <a:t>την έγκαιρη </a:t>
            </a:r>
            <a:r>
              <a:rPr lang="el-GR" dirty="0"/>
              <a:t>θεραπεία και αναστολή της </a:t>
            </a:r>
            <a:r>
              <a:rPr lang="el-GR" dirty="0" smtClean="0"/>
              <a:t>εξέλιξής </a:t>
            </a:r>
            <a:r>
              <a:rPr lang="el-GR" dirty="0"/>
              <a:t>της. Για παράδειγμα, η δοκιμασία </a:t>
            </a:r>
            <a:r>
              <a:rPr lang="el-GR" b="1" dirty="0"/>
              <a:t>(test</a:t>
            </a:r>
            <a:r>
              <a:rPr lang="el-GR" b="1" dirty="0" smtClean="0"/>
              <a:t>) Παπανικολάου</a:t>
            </a:r>
            <a:r>
              <a:rPr lang="el-GR" dirty="0"/>
              <a:t>, η μέτρηση της </a:t>
            </a:r>
            <a:r>
              <a:rPr lang="el-GR" dirty="0" smtClean="0"/>
              <a:t>αρτηριακής πίεσης </a:t>
            </a:r>
            <a:r>
              <a:rPr lang="el-GR" dirty="0"/>
              <a:t>κ.ά.</a:t>
            </a:r>
          </a:p>
        </p:txBody>
      </p:sp>
    </p:spTree>
    <p:extLst>
      <p:ext uri="{BB962C8B-B14F-4D97-AF65-F5344CB8AC3E}">
        <p14:creationId xmlns:p14="http://schemas.microsoft.com/office/powerpoint/2010/main" val="3816815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Τριτοβάθμια πρόληψη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είναι η </a:t>
            </a:r>
            <a:r>
              <a:rPr lang="el-GR" dirty="0" smtClean="0"/>
              <a:t>εφαρμογή </a:t>
            </a:r>
            <a:r>
              <a:rPr lang="el-GR" dirty="0"/>
              <a:t>προληπτικών μέτρων μετά την </a:t>
            </a:r>
            <a:r>
              <a:rPr lang="el-GR" dirty="0" smtClean="0"/>
              <a:t>εμφάνιση </a:t>
            </a:r>
            <a:r>
              <a:rPr lang="el-GR" dirty="0"/>
              <a:t>της ασθένειας, με σκοπό τη </a:t>
            </a:r>
            <a:r>
              <a:rPr lang="el-GR" b="1" i="1" dirty="0" smtClean="0"/>
              <a:t>μείωση των </a:t>
            </a:r>
            <a:r>
              <a:rPr lang="el-GR" b="1" i="1" dirty="0"/>
              <a:t>επιπλοκών </a:t>
            </a:r>
            <a:r>
              <a:rPr lang="el-GR" dirty="0"/>
              <a:t>κ.ά.</a:t>
            </a:r>
          </a:p>
        </p:txBody>
      </p:sp>
    </p:spTree>
    <p:extLst>
      <p:ext uri="{BB962C8B-B14F-4D97-AF65-F5344CB8AC3E}">
        <p14:creationId xmlns:p14="http://schemas.microsoft.com/office/powerpoint/2010/main" val="3416247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Υγιεινή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Διακρίνεται σε</a:t>
            </a:r>
            <a:r>
              <a:rPr lang="en-US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b="1" dirty="0"/>
              <a:t>Ατομική </a:t>
            </a:r>
            <a:r>
              <a:rPr lang="el-GR" b="1" dirty="0" smtClean="0"/>
              <a:t>Υγιεινή</a:t>
            </a:r>
            <a:endParaRPr lang="en-US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l-GR" b="1" dirty="0"/>
              <a:t>Δημόσια </a:t>
            </a:r>
            <a:r>
              <a:rPr lang="el-GR" b="1" dirty="0" smtClean="0"/>
              <a:t>Υγιεινή</a:t>
            </a:r>
            <a:endParaRPr lang="en-US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l-GR" b="1" dirty="0"/>
              <a:t>Κοινωνική </a:t>
            </a:r>
            <a:r>
              <a:rPr lang="el-GR" b="1" dirty="0" smtClean="0"/>
              <a:t>Υγιεινή</a:t>
            </a:r>
            <a:endParaRPr lang="en-US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l-GR" b="1" dirty="0"/>
              <a:t>Ψυχική </a:t>
            </a:r>
            <a:r>
              <a:rPr lang="el-GR" b="1" dirty="0" smtClean="0"/>
              <a:t>Υγιεινή</a:t>
            </a:r>
            <a:endParaRPr lang="en-US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31444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2048</Words>
  <Application>Microsoft Office PowerPoint</Application>
  <PresentationFormat>Widescreen</PresentationFormat>
  <Paragraphs>126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5" baseType="lpstr">
      <vt:lpstr>Arial</vt:lpstr>
      <vt:lpstr>Calibri</vt:lpstr>
      <vt:lpstr>Calibri Light</vt:lpstr>
      <vt:lpstr>Wingdings</vt:lpstr>
      <vt:lpstr>Office Theme</vt:lpstr>
      <vt:lpstr>  Μάθημα:   </vt:lpstr>
      <vt:lpstr>1ο Μάθημα</vt:lpstr>
      <vt:lpstr>Αρχές υγιεινής </vt:lpstr>
      <vt:lpstr>Αρχές υγιεινής (συνέχεια) </vt:lpstr>
      <vt:lpstr>Πρόληψη</vt:lpstr>
      <vt:lpstr>Πρωτοβάθμια πρόληψη</vt:lpstr>
      <vt:lpstr>Δευτεροβάθμια πρόληψη</vt:lpstr>
      <vt:lpstr>Τριτοβάθμια πρόληψη</vt:lpstr>
      <vt:lpstr>Υγιεινή</vt:lpstr>
      <vt:lpstr>Ατομική Υγιεινή </vt:lpstr>
      <vt:lpstr>Δημόσια Υγιεινή </vt:lpstr>
      <vt:lpstr>Κοινωνική Υγιεινή </vt:lpstr>
      <vt:lpstr>Ψυχική Υγιεινή</vt:lpstr>
      <vt:lpstr>Αρωγή υγείας σχετικά με την πρόληψη</vt:lpstr>
      <vt:lpstr>Αρωγή υγείας σχετικά με την πρόληψη (συνέχεια)</vt:lpstr>
      <vt:lpstr>Έννοια υγείας - νόσος</vt:lpstr>
      <vt:lpstr>Σεξουαλική αγωγή</vt:lpstr>
      <vt:lpstr>Σεξουαλική αγωγή στα σχολεία</vt:lpstr>
      <vt:lpstr>Λεμφικό σύστημα</vt:lpstr>
      <vt:lpstr>Λεμφικό σύστημα</vt:lpstr>
      <vt:lpstr>Λεμφικό σύστημα</vt:lpstr>
      <vt:lpstr>Λεμφικό  σύστημα</vt:lpstr>
      <vt:lpstr>(Λέμφος)</vt:lpstr>
      <vt:lpstr>Θύμος αδένας </vt:lpstr>
      <vt:lpstr>Θύμος αδένας</vt:lpstr>
      <vt:lpstr>Μυελός των οστών</vt:lpstr>
      <vt:lpstr>Μυελός των οστών</vt:lpstr>
      <vt:lpstr>Σπλήνας</vt:lpstr>
      <vt:lpstr>Σπλήνας</vt:lpstr>
      <vt:lpstr>Σπλήνας</vt:lpstr>
      <vt:lpstr>Οι λεμφαδένες</vt:lpstr>
      <vt:lpstr>Οι λεμφαδένες </vt:lpstr>
      <vt:lpstr>Τα λεμφοζίδια</vt:lpstr>
      <vt:lpstr>Λεμφαδένες και λέμφος</vt:lpstr>
      <vt:lpstr>Τρόπος δράσης Β και Τ λεμφοκυττάρων</vt:lpstr>
      <vt:lpstr>Τ-λεμφοκύτταρα</vt:lpstr>
      <vt:lpstr>Β Λεμφοκύτταρα</vt:lpstr>
      <vt:lpstr>Αντιγόνο</vt:lpstr>
      <vt:lpstr>Αντισώματα</vt:lpstr>
      <vt:lpstr>Μνημονικά κύτταρα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Μάθημα:   ΥΓΙΕΙΝΗ – ΜΙΚΡΟΒΙΟΛΟΓΙΑ (Α’ εξάμηνο)</dc:title>
  <dc:creator>Microsoft account</dc:creator>
  <cp:lastModifiedBy>Microsoft account</cp:lastModifiedBy>
  <cp:revision>23</cp:revision>
  <dcterms:created xsi:type="dcterms:W3CDTF">2022-10-23T05:21:00Z</dcterms:created>
  <dcterms:modified xsi:type="dcterms:W3CDTF">2022-10-23T21:21:54Z</dcterms:modified>
</cp:coreProperties>
</file>