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1" r:id="rId7"/>
    <p:sldId id="262" r:id="rId8"/>
    <p:sldId id="271" r:id="rId9"/>
    <p:sldId id="260" r:id="rId10"/>
    <p:sldId id="264" r:id="rId11"/>
    <p:sldId id="265" r:id="rId12"/>
    <p:sldId id="266" r:id="rId13"/>
    <p:sldId id="267"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68" r:id="rId32"/>
    <p:sldId id="269" r:id="rId33"/>
    <p:sldId id="270" r:id="rId34"/>
    <p:sldId id="289" r:id="rId35"/>
    <p:sldId id="290" r:id="rId36"/>
    <p:sldId id="291" r:id="rId37"/>
    <p:sldId id="292" r:id="rId38"/>
    <p:sldId id="293" r:id="rId3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B3B73919-566C-463A-9B6D-E6B8B0126B79}" type="datetimeFigureOut">
              <a:rPr lang="el-GR" smtClean="0"/>
              <a:t>9/1/2023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B07E371-13B0-44E6-A621-BB088AE86152}" type="slidenum">
              <a:rPr lang="el-GR" smtClean="0"/>
              <a:t>‹#›</a:t>
            </a:fld>
            <a:endParaRPr lang="el-GR"/>
          </a:p>
        </p:txBody>
      </p:sp>
    </p:spTree>
    <p:extLst>
      <p:ext uri="{BB962C8B-B14F-4D97-AF65-F5344CB8AC3E}">
        <p14:creationId xmlns:p14="http://schemas.microsoft.com/office/powerpoint/2010/main" val="342748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3B73919-566C-463A-9B6D-E6B8B0126B79}" type="datetimeFigureOut">
              <a:rPr lang="el-GR" smtClean="0"/>
              <a:t>9/1/2023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B07E371-13B0-44E6-A621-BB088AE86152}" type="slidenum">
              <a:rPr lang="el-GR" smtClean="0"/>
              <a:t>‹#›</a:t>
            </a:fld>
            <a:endParaRPr lang="el-GR"/>
          </a:p>
        </p:txBody>
      </p:sp>
    </p:spTree>
    <p:extLst>
      <p:ext uri="{BB962C8B-B14F-4D97-AF65-F5344CB8AC3E}">
        <p14:creationId xmlns:p14="http://schemas.microsoft.com/office/powerpoint/2010/main" val="3812894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3B73919-566C-463A-9B6D-E6B8B0126B79}" type="datetimeFigureOut">
              <a:rPr lang="el-GR" smtClean="0"/>
              <a:t>9/1/2023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B07E371-13B0-44E6-A621-BB088AE86152}" type="slidenum">
              <a:rPr lang="el-GR" smtClean="0"/>
              <a:t>‹#›</a:t>
            </a:fld>
            <a:endParaRPr lang="el-GR"/>
          </a:p>
        </p:txBody>
      </p:sp>
    </p:spTree>
    <p:extLst>
      <p:ext uri="{BB962C8B-B14F-4D97-AF65-F5344CB8AC3E}">
        <p14:creationId xmlns:p14="http://schemas.microsoft.com/office/powerpoint/2010/main" val="2456239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3B73919-566C-463A-9B6D-E6B8B0126B79}" type="datetimeFigureOut">
              <a:rPr lang="el-GR" smtClean="0"/>
              <a:t>9/1/2023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B07E371-13B0-44E6-A621-BB088AE86152}" type="slidenum">
              <a:rPr lang="el-GR" smtClean="0"/>
              <a:t>‹#›</a:t>
            </a:fld>
            <a:endParaRPr lang="el-GR"/>
          </a:p>
        </p:txBody>
      </p:sp>
    </p:spTree>
    <p:extLst>
      <p:ext uri="{BB962C8B-B14F-4D97-AF65-F5344CB8AC3E}">
        <p14:creationId xmlns:p14="http://schemas.microsoft.com/office/powerpoint/2010/main" val="3168358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B73919-566C-463A-9B6D-E6B8B0126B79}" type="datetimeFigureOut">
              <a:rPr lang="el-GR" smtClean="0"/>
              <a:t>9/1/2023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B07E371-13B0-44E6-A621-BB088AE86152}" type="slidenum">
              <a:rPr lang="el-GR" smtClean="0"/>
              <a:t>‹#›</a:t>
            </a:fld>
            <a:endParaRPr lang="el-GR"/>
          </a:p>
        </p:txBody>
      </p:sp>
    </p:spTree>
    <p:extLst>
      <p:ext uri="{BB962C8B-B14F-4D97-AF65-F5344CB8AC3E}">
        <p14:creationId xmlns:p14="http://schemas.microsoft.com/office/powerpoint/2010/main" val="3653858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B3B73919-566C-463A-9B6D-E6B8B0126B79}" type="datetimeFigureOut">
              <a:rPr lang="el-GR" smtClean="0"/>
              <a:t>9/1/2023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B07E371-13B0-44E6-A621-BB088AE86152}" type="slidenum">
              <a:rPr lang="el-GR" smtClean="0"/>
              <a:t>‹#›</a:t>
            </a:fld>
            <a:endParaRPr lang="el-GR"/>
          </a:p>
        </p:txBody>
      </p:sp>
    </p:spTree>
    <p:extLst>
      <p:ext uri="{BB962C8B-B14F-4D97-AF65-F5344CB8AC3E}">
        <p14:creationId xmlns:p14="http://schemas.microsoft.com/office/powerpoint/2010/main" val="4256562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B3B73919-566C-463A-9B6D-E6B8B0126B79}" type="datetimeFigureOut">
              <a:rPr lang="el-GR" smtClean="0"/>
              <a:t>9/1/2023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B07E371-13B0-44E6-A621-BB088AE86152}" type="slidenum">
              <a:rPr lang="el-GR" smtClean="0"/>
              <a:t>‹#›</a:t>
            </a:fld>
            <a:endParaRPr lang="el-GR"/>
          </a:p>
        </p:txBody>
      </p:sp>
    </p:spTree>
    <p:extLst>
      <p:ext uri="{BB962C8B-B14F-4D97-AF65-F5344CB8AC3E}">
        <p14:creationId xmlns:p14="http://schemas.microsoft.com/office/powerpoint/2010/main" val="3427833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B3B73919-566C-463A-9B6D-E6B8B0126B79}" type="datetimeFigureOut">
              <a:rPr lang="el-GR" smtClean="0"/>
              <a:t>9/1/2023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B07E371-13B0-44E6-A621-BB088AE86152}" type="slidenum">
              <a:rPr lang="el-GR" smtClean="0"/>
              <a:t>‹#›</a:t>
            </a:fld>
            <a:endParaRPr lang="el-GR"/>
          </a:p>
        </p:txBody>
      </p:sp>
    </p:spTree>
    <p:extLst>
      <p:ext uri="{BB962C8B-B14F-4D97-AF65-F5344CB8AC3E}">
        <p14:creationId xmlns:p14="http://schemas.microsoft.com/office/powerpoint/2010/main" val="4074664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B73919-566C-463A-9B6D-E6B8B0126B79}" type="datetimeFigureOut">
              <a:rPr lang="el-GR" smtClean="0"/>
              <a:t>9/1/2023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B07E371-13B0-44E6-A621-BB088AE86152}" type="slidenum">
              <a:rPr lang="el-GR" smtClean="0"/>
              <a:t>‹#›</a:t>
            </a:fld>
            <a:endParaRPr lang="el-GR"/>
          </a:p>
        </p:txBody>
      </p:sp>
    </p:spTree>
    <p:extLst>
      <p:ext uri="{BB962C8B-B14F-4D97-AF65-F5344CB8AC3E}">
        <p14:creationId xmlns:p14="http://schemas.microsoft.com/office/powerpoint/2010/main" val="472747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B73919-566C-463A-9B6D-E6B8B0126B79}" type="datetimeFigureOut">
              <a:rPr lang="el-GR" smtClean="0"/>
              <a:t>9/1/2023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B07E371-13B0-44E6-A621-BB088AE86152}" type="slidenum">
              <a:rPr lang="el-GR" smtClean="0"/>
              <a:t>‹#›</a:t>
            </a:fld>
            <a:endParaRPr lang="el-GR"/>
          </a:p>
        </p:txBody>
      </p:sp>
    </p:spTree>
    <p:extLst>
      <p:ext uri="{BB962C8B-B14F-4D97-AF65-F5344CB8AC3E}">
        <p14:creationId xmlns:p14="http://schemas.microsoft.com/office/powerpoint/2010/main" val="1500117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B73919-566C-463A-9B6D-E6B8B0126B79}" type="datetimeFigureOut">
              <a:rPr lang="el-GR" smtClean="0"/>
              <a:t>9/1/2023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B07E371-13B0-44E6-A621-BB088AE86152}" type="slidenum">
              <a:rPr lang="el-GR" smtClean="0"/>
              <a:t>‹#›</a:t>
            </a:fld>
            <a:endParaRPr lang="el-GR"/>
          </a:p>
        </p:txBody>
      </p:sp>
    </p:spTree>
    <p:extLst>
      <p:ext uri="{BB962C8B-B14F-4D97-AF65-F5344CB8AC3E}">
        <p14:creationId xmlns:p14="http://schemas.microsoft.com/office/powerpoint/2010/main" val="1053844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B73919-566C-463A-9B6D-E6B8B0126B79}" type="datetimeFigureOut">
              <a:rPr lang="el-GR" smtClean="0"/>
              <a:t>9/1/2023</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07E371-13B0-44E6-A621-BB088AE86152}" type="slidenum">
              <a:rPr lang="el-GR" smtClean="0"/>
              <a:t>‹#›</a:t>
            </a:fld>
            <a:endParaRPr lang="el-GR"/>
          </a:p>
        </p:txBody>
      </p:sp>
    </p:spTree>
    <p:extLst>
      <p:ext uri="{BB962C8B-B14F-4D97-AF65-F5344CB8AC3E}">
        <p14:creationId xmlns:p14="http://schemas.microsoft.com/office/powerpoint/2010/main" val="2266077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el.wikipedia.org/wiki/%CE%96%CF%8E%CE%BF" TargetMode="External"/><Relationship Id="rId13" Type="http://schemas.openxmlformats.org/officeDocument/2006/relationships/hyperlink" Target="https://el.wikipedia.org/wiki/%CE%99%CF%8C%CF%82" TargetMode="External"/><Relationship Id="rId3" Type="http://schemas.openxmlformats.org/officeDocument/2006/relationships/hyperlink" Target="https://el.wikipedia.org/wiki/%CE%99%CE%B1%CF%84%CF%81%CE%B9%CE%BA%CE%AE" TargetMode="External"/><Relationship Id="rId7" Type="http://schemas.openxmlformats.org/officeDocument/2006/relationships/hyperlink" Target="https://el.wikipedia.org/wiki/%CE%9F%CE%BC%CE%BF%CF%83%CE%B9%CF%84%CE%B9%CF%83%CE%BC%CF%8C%CF%82" TargetMode="External"/><Relationship Id="rId12" Type="http://schemas.openxmlformats.org/officeDocument/2006/relationships/hyperlink" Target="https://el.wikipedia.org/wiki/%CE%A0%CE%B1%CE%B8%CE%BF%CE%B3%CF%8C%CE%BD%CE%BF%CF%82_%CE%BC%CE%B9%CE%BA%CF%81%CE%BF%CE%BF%CF%81%CE%B3%CE%B1%CE%BD%CE%B9%CF%83%CE%BC%CF%8C%CF%82" TargetMode="External"/><Relationship Id="rId2" Type="http://schemas.openxmlformats.org/officeDocument/2006/relationships/hyperlink" Target="https://el.wikipedia.org/wiki/%CE%92%CE%B9%CE%BF%CE%BB%CE%BF%CE%B3%CE%AF%CE%B1" TargetMode="External"/><Relationship Id="rId1" Type="http://schemas.openxmlformats.org/officeDocument/2006/relationships/slideLayout" Target="../slideLayouts/slideLayout2.xml"/><Relationship Id="rId6" Type="http://schemas.openxmlformats.org/officeDocument/2006/relationships/hyperlink" Target="https://el.wikipedia.org/wiki/%CE%92%CE%B9%CE%BF%CE%BB%CE%BF%CE%B3%CE%B9%CE%BA%CE%AE_%CE%B1%CE%BC%CE%BF%CE%B9%CE%B2%CE%B1%CE%B9%CF%8C%CF%84%CE%B7%CF%84%CE%B1" TargetMode="External"/><Relationship Id="rId11" Type="http://schemas.openxmlformats.org/officeDocument/2006/relationships/hyperlink" Target="https://el.wikipedia.org/wiki/%CE%9A%CF%8D%CF%84%CF%84%CE%B1%CF%81%CE%BF" TargetMode="External"/><Relationship Id="rId5" Type="http://schemas.openxmlformats.org/officeDocument/2006/relationships/hyperlink" Target="https://el.wikipedia.org/wiki/%CE%A0%CE%B1%CF%81%CE%B1%CF%83%CE%B9%CF%84%CE%B9%CF%83%CE%BC%CF%8C%CF%82" TargetMode="External"/><Relationship Id="rId10" Type="http://schemas.openxmlformats.org/officeDocument/2006/relationships/hyperlink" Target="https://el.wikipedia.org/wiki/%CE%9D%CE%B7%CE%BC%CE%B1%CF%84%CF%8E%CE%B4%CE%B7" TargetMode="External"/><Relationship Id="rId4" Type="http://schemas.openxmlformats.org/officeDocument/2006/relationships/hyperlink" Target="https://el.wikipedia.org/wiki/%CE%9F%CF%81%CE%B3%CE%B1%CE%BD%CE%B9%CF%83%CE%BC%CF%8C%CF%82_(%CE%B2%CE%B9%CE%BF%CE%BB%CE%BF%CE%B3%CE%AF%CE%B1)" TargetMode="External"/><Relationship Id="rId9" Type="http://schemas.openxmlformats.org/officeDocument/2006/relationships/hyperlink" Target="https://el.wikipedia.org/wiki/%CE%A3%CE%BA%CE%BF%CF%85%CE%BB%CE%AE%CE%BA%CE%B9" TargetMode="External"/><Relationship Id="rId14" Type="http://schemas.openxmlformats.org/officeDocument/2006/relationships/hyperlink" Target="https://el.wikipedia.org/wiki/%CE%9E%CE%B5%CE%BD%CE%B9%CF%83%CF%84%CE%AE%CF%82_(%CE%B2%CE%B9%CE%BF%CE%BB%CE%BF%CE%B3%CE%AF%CE%B1)#cite_note-4"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b="1" u="sng" dirty="0" smtClean="0">
                <a:solidFill>
                  <a:srgbClr val="FF0000"/>
                </a:solidFill>
              </a:rPr>
              <a:t>Υγιεινή - Μικροβιολογία</a:t>
            </a:r>
            <a:endParaRPr lang="el-GR" dirty="0"/>
          </a:p>
        </p:txBody>
      </p:sp>
      <p:sp>
        <p:nvSpPr>
          <p:cNvPr id="3" name="Subtitle 2"/>
          <p:cNvSpPr>
            <a:spLocks noGrp="1"/>
          </p:cNvSpPr>
          <p:nvPr>
            <p:ph type="subTitle" idx="1"/>
          </p:nvPr>
        </p:nvSpPr>
        <p:spPr/>
        <p:txBody>
          <a:bodyPr/>
          <a:lstStyle/>
          <a:p>
            <a:pPr lvl="0"/>
            <a:r>
              <a:rPr lang="el-GR" sz="3600" b="1" dirty="0">
                <a:solidFill>
                  <a:srgbClr val="0070C0"/>
                </a:solidFill>
              </a:rPr>
              <a:t>Μάθημα </a:t>
            </a:r>
            <a:r>
              <a:rPr lang="el-GR" sz="3600" b="1" dirty="0" smtClean="0">
                <a:solidFill>
                  <a:srgbClr val="0070C0"/>
                </a:solidFill>
              </a:rPr>
              <a:t>1</a:t>
            </a:r>
            <a:r>
              <a:rPr lang="en-US" sz="3600" b="1" dirty="0" smtClean="0">
                <a:solidFill>
                  <a:srgbClr val="0070C0"/>
                </a:solidFill>
              </a:rPr>
              <a:t>1</a:t>
            </a:r>
            <a:r>
              <a:rPr lang="el-GR" sz="3600" b="1" baseline="30000" dirty="0" smtClean="0">
                <a:solidFill>
                  <a:srgbClr val="0070C0"/>
                </a:solidFill>
              </a:rPr>
              <a:t>ο</a:t>
            </a:r>
            <a:r>
              <a:rPr lang="el-GR" sz="3600" b="1" dirty="0" smtClean="0">
                <a:solidFill>
                  <a:srgbClr val="0070C0"/>
                </a:solidFill>
              </a:rPr>
              <a:t> </a:t>
            </a:r>
            <a:endParaRPr lang="el-GR" sz="3600" b="1" dirty="0">
              <a:solidFill>
                <a:srgbClr val="0070C0"/>
              </a:solidFill>
            </a:endParaRPr>
          </a:p>
        </p:txBody>
      </p:sp>
    </p:spTree>
    <p:extLst>
      <p:ext uri="{BB962C8B-B14F-4D97-AF65-F5344CB8AC3E}">
        <p14:creationId xmlns:p14="http://schemas.microsoft.com/office/powerpoint/2010/main" val="2122600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ΜΗΧΑΝΙΣΜΟΙ </a:t>
            </a:r>
            <a:r>
              <a:rPr lang="el-GR" b="1" dirty="0"/>
              <a:t>ΔΙΑΣΠΟΡΑΣ ΚΑΙ ΜΟΛΥΝΣΗΣ</a:t>
            </a:r>
            <a:endParaRPr lang="el-GR" dirty="0"/>
          </a:p>
        </p:txBody>
      </p:sp>
      <p:sp>
        <p:nvSpPr>
          <p:cNvPr id="3" name="Content Placeholder 2"/>
          <p:cNvSpPr>
            <a:spLocks noGrp="1"/>
          </p:cNvSpPr>
          <p:nvPr>
            <p:ph idx="1"/>
          </p:nvPr>
        </p:nvSpPr>
        <p:spPr/>
        <p:txBody>
          <a:bodyPr>
            <a:normAutofit fontScale="85000" lnSpcReduction="10000"/>
          </a:bodyPr>
          <a:lstStyle/>
          <a:p>
            <a:pPr marL="0" indent="0">
              <a:buNone/>
            </a:pPr>
            <a:r>
              <a:rPr lang="el-GR" dirty="0"/>
              <a:t>Η μετάδοση των μικροβίων στους μεγαλοοργανισμούς γίνεται με διάφορους τρό-</a:t>
            </a:r>
          </a:p>
          <a:p>
            <a:pPr marL="0" indent="0">
              <a:buNone/>
            </a:pPr>
            <a:r>
              <a:rPr lang="el-GR" dirty="0"/>
              <a:t>πους, οι κυριότεροι απ’ τους οποίους είναι:</a:t>
            </a:r>
          </a:p>
          <a:p>
            <a:pPr marL="0" indent="0">
              <a:buNone/>
            </a:pPr>
            <a:r>
              <a:rPr lang="el-GR" b="1" u="sng" dirty="0">
                <a:solidFill>
                  <a:srgbClr val="FF0000"/>
                </a:solidFill>
              </a:rPr>
              <a:t>1. Με άμεση επαφή</a:t>
            </a:r>
          </a:p>
          <a:p>
            <a:pPr marL="0" indent="0">
              <a:buNone/>
            </a:pPr>
            <a:r>
              <a:rPr lang="el-GR" dirty="0"/>
              <a:t>♦ με μολυσμένα χέρια στους βλεννογόνους ματιών, μύτης, στόματος,</a:t>
            </a:r>
          </a:p>
          <a:p>
            <a:pPr marL="0" indent="0">
              <a:buNone/>
            </a:pPr>
            <a:r>
              <a:rPr lang="el-GR" dirty="0"/>
              <a:t>♦ με το δέρμα και τις τρίχες,</a:t>
            </a:r>
          </a:p>
          <a:p>
            <a:pPr marL="0" indent="0">
              <a:buNone/>
            </a:pPr>
            <a:r>
              <a:rPr lang="el-GR" dirty="0"/>
              <a:t>♦ με το φίλημα (λοιμώδης μονοπυρήνωση),</a:t>
            </a:r>
          </a:p>
          <a:p>
            <a:pPr marL="0" indent="0">
              <a:buNone/>
            </a:pPr>
            <a:r>
              <a:rPr lang="el-GR" dirty="0"/>
              <a:t>♦ με τη συνουσία (Σεξουαλικά μεταδιδόμενα νοσήματα π.χ. σύφιλη, γονοκοκκι-</a:t>
            </a:r>
          </a:p>
          <a:p>
            <a:pPr marL="0" indent="0">
              <a:buNone/>
            </a:pPr>
            <a:r>
              <a:rPr lang="el-GR" dirty="0"/>
              <a:t>κή ουρηθρίτιδα, AIDS, ηπατίτιδα Β και C, έρπης γεννητικών οργάνων),</a:t>
            </a:r>
          </a:p>
          <a:p>
            <a:pPr marL="0" indent="0">
              <a:buNone/>
            </a:pPr>
            <a:r>
              <a:rPr lang="el-GR" dirty="0"/>
              <a:t>♦ μετά από τραυματισμό ή λύση της συνεχείας του δέρματος (τέτανος, λύσσα,</a:t>
            </a:r>
          </a:p>
          <a:p>
            <a:pPr marL="0" indent="0">
              <a:buNone/>
            </a:pPr>
            <a:r>
              <a:rPr lang="el-GR" dirty="0"/>
              <a:t>ενδογενείς λοιμώξεις).</a:t>
            </a:r>
          </a:p>
        </p:txBody>
      </p:sp>
    </p:spTree>
    <p:extLst>
      <p:ext uri="{BB962C8B-B14F-4D97-AF65-F5344CB8AC3E}">
        <p14:creationId xmlns:p14="http://schemas.microsoft.com/office/powerpoint/2010/main" val="3653532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marL="0" indent="0">
              <a:buNone/>
            </a:pPr>
            <a:r>
              <a:rPr lang="el-GR" b="1" u="sng" dirty="0">
                <a:solidFill>
                  <a:srgbClr val="FF0000"/>
                </a:solidFill>
              </a:rPr>
              <a:t>2. Με έμμεση επαφή</a:t>
            </a:r>
          </a:p>
          <a:p>
            <a:pPr marL="0" indent="0">
              <a:buNone/>
            </a:pPr>
            <a:r>
              <a:rPr lang="el-GR" dirty="0"/>
              <a:t>Επαφή με διάφορα μολυσμένα αντικείμενα προσωπικής χρήσεως (πετσέτες</a:t>
            </a:r>
            <a:r>
              <a:rPr lang="el-GR" dirty="0" smtClean="0"/>
              <a:t>, ξυριστικές </a:t>
            </a:r>
            <a:r>
              <a:rPr lang="el-GR" dirty="0"/>
              <a:t>μηχανές) ή κοινής χρήσεως (συσκευές τηλεφώνου, χειρολαβές</a:t>
            </a:r>
            <a:r>
              <a:rPr lang="el-GR" dirty="0" smtClean="0"/>
              <a:t>).</a:t>
            </a:r>
          </a:p>
          <a:p>
            <a:pPr marL="0" indent="0">
              <a:buNone/>
            </a:pPr>
            <a:r>
              <a:rPr lang="el-GR" dirty="0"/>
              <a:t>Είναι πολύ σημαντικός τρόπος διασποράς των μικροβίων και αποδεικνύεται από </a:t>
            </a:r>
            <a:r>
              <a:rPr lang="el-GR" dirty="0" smtClean="0"/>
              <a:t>τη διασπορά </a:t>
            </a:r>
            <a:r>
              <a:rPr lang="el-GR" dirty="0"/>
              <a:t>των νοσοκομειακών λοιμώξεων, που γίνεται με τα χέρια του ιατρικού </a:t>
            </a:r>
            <a:r>
              <a:rPr lang="el-GR" dirty="0" smtClean="0"/>
              <a:t>και νοσηλευτικού </a:t>
            </a:r>
            <a:r>
              <a:rPr lang="el-GR" dirty="0"/>
              <a:t>προσωπικού.</a:t>
            </a:r>
          </a:p>
        </p:txBody>
      </p:sp>
    </p:spTree>
    <p:extLst>
      <p:ext uri="{BB962C8B-B14F-4D97-AF65-F5344CB8AC3E}">
        <p14:creationId xmlns:p14="http://schemas.microsoft.com/office/powerpoint/2010/main" val="4284797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marL="0" indent="0">
              <a:buNone/>
            </a:pPr>
            <a:r>
              <a:rPr lang="el-GR" b="1" u="sng" dirty="0" smtClean="0">
                <a:solidFill>
                  <a:srgbClr val="FF0000"/>
                </a:solidFill>
              </a:rPr>
              <a:t>3.  Με </a:t>
            </a:r>
            <a:r>
              <a:rPr lang="el-GR" b="1" u="sng" dirty="0">
                <a:solidFill>
                  <a:srgbClr val="FF0000"/>
                </a:solidFill>
              </a:rPr>
              <a:t>τον αέρα</a:t>
            </a:r>
          </a:p>
          <a:p>
            <a:pPr marL="0" indent="0">
              <a:buNone/>
            </a:pPr>
            <a:r>
              <a:rPr lang="el-GR" dirty="0"/>
              <a:t>• Άμεση μετάδοση με τα μικρά σταγονίδια που εκπέμπονται με το βήχα, την </a:t>
            </a:r>
            <a:r>
              <a:rPr lang="el-GR" dirty="0" smtClean="0"/>
              <a:t>ομιλία </a:t>
            </a:r>
            <a:r>
              <a:rPr lang="el-GR" dirty="0"/>
              <a:t>και το φτάρνισμα (φυματίωση, γρίπη).</a:t>
            </a:r>
          </a:p>
          <a:p>
            <a:pPr marL="0" indent="0">
              <a:buNone/>
            </a:pPr>
            <a:r>
              <a:rPr lang="el-GR" dirty="0"/>
              <a:t>• Έμμεση μετάδοση με τη μολυσμένη σκόνη που προέρχεται από τα μεγάλα </a:t>
            </a:r>
            <a:r>
              <a:rPr lang="el-GR" dirty="0" smtClean="0"/>
              <a:t>σταγονίδια </a:t>
            </a:r>
            <a:r>
              <a:rPr lang="el-GR" dirty="0"/>
              <a:t>από το βήχα, από ούρα, κόπρανα ή μολυσμένα δάκρυα που πέφτουν </a:t>
            </a:r>
            <a:r>
              <a:rPr lang="el-GR" dirty="0" smtClean="0"/>
              <a:t>στο έδαφος</a:t>
            </a:r>
            <a:r>
              <a:rPr lang="el-GR" dirty="0"/>
              <a:t>. Οι μικροοργανισμοί αυτοί επανέρχονται στον αέρα με το </a:t>
            </a:r>
            <a:r>
              <a:rPr lang="el-GR" dirty="0" smtClean="0"/>
              <a:t>σκούπισμα του </a:t>
            </a:r>
            <a:r>
              <a:rPr lang="el-GR" dirty="0"/>
              <a:t>δωματίου.</a:t>
            </a:r>
          </a:p>
        </p:txBody>
      </p:sp>
    </p:spTree>
    <p:extLst>
      <p:ext uri="{BB962C8B-B14F-4D97-AF65-F5344CB8AC3E}">
        <p14:creationId xmlns:p14="http://schemas.microsoft.com/office/powerpoint/2010/main" val="1240758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marL="0" indent="0">
              <a:buNone/>
            </a:pPr>
            <a:r>
              <a:rPr lang="el-GR" b="1" u="sng" dirty="0">
                <a:solidFill>
                  <a:srgbClr val="FF0000"/>
                </a:solidFill>
              </a:rPr>
              <a:t>4. Με τρόφιμα, νερό, ποτά </a:t>
            </a:r>
            <a:r>
              <a:rPr lang="el-GR" dirty="0"/>
              <a:t>(τροφικές δηλητηριάσεις, τύφος κ.ά.).</a:t>
            </a:r>
          </a:p>
          <a:p>
            <a:pPr marL="0" indent="0">
              <a:buNone/>
            </a:pPr>
            <a:r>
              <a:rPr lang="el-GR" b="1" u="sng" dirty="0">
                <a:solidFill>
                  <a:srgbClr val="FF0000"/>
                </a:solidFill>
              </a:rPr>
              <a:t>5. Μέσω του πλακούντα </a:t>
            </a:r>
            <a:r>
              <a:rPr lang="el-GR" dirty="0"/>
              <a:t>(συγγενείς λοιμώξεις σύφιλη, ερυθρά, λοίμωξη </a:t>
            </a:r>
            <a:r>
              <a:rPr lang="el-GR" dirty="0" smtClean="0"/>
              <a:t>με κυτταρομεγαλοϊό</a:t>
            </a:r>
            <a:r>
              <a:rPr lang="el-GR" dirty="0"/>
              <a:t>).</a:t>
            </a:r>
          </a:p>
          <a:p>
            <a:pPr marL="0" indent="0">
              <a:buNone/>
            </a:pPr>
            <a:r>
              <a:rPr lang="el-GR" b="1" u="sng" dirty="0">
                <a:solidFill>
                  <a:srgbClr val="FF0000"/>
                </a:solidFill>
              </a:rPr>
              <a:t>6. Με το αίμα και μολυσμένες σύριγγες </a:t>
            </a:r>
            <a:r>
              <a:rPr lang="el-GR" dirty="0"/>
              <a:t>(AIDS, ηπατίτιδα Β).</a:t>
            </a:r>
          </a:p>
          <a:p>
            <a:pPr marL="0" indent="0">
              <a:buNone/>
            </a:pPr>
            <a:r>
              <a:rPr lang="el-GR" b="1" u="sng" dirty="0">
                <a:solidFill>
                  <a:srgbClr val="FF0000"/>
                </a:solidFill>
              </a:rPr>
              <a:t>7. Με τα έντομα και τα ζώα </a:t>
            </a:r>
            <a:r>
              <a:rPr lang="el-GR" dirty="0"/>
              <a:t>(κουνούπια - ελονοσία, ποντίκια - πανώλη, </a:t>
            </a:r>
            <a:r>
              <a:rPr lang="el-GR" dirty="0" smtClean="0"/>
              <a:t>γιδοπρόβατα </a:t>
            </a:r>
            <a:r>
              <a:rPr lang="el-GR" dirty="0"/>
              <a:t>- βρουκελλώσεις, σκύλος - λεϊσμανίαση κ.ά.).</a:t>
            </a:r>
          </a:p>
        </p:txBody>
      </p:sp>
    </p:spTree>
    <p:extLst>
      <p:ext uri="{BB962C8B-B14F-4D97-AF65-F5344CB8AC3E}">
        <p14:creationId xmlns:p14="http://schemas.microsoft.com/office/powerpoint/2010/main" val="1650478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86435"/>
          </a:xfrm>
        </p:spPr>
        <p:txBody>
          <a:bodyPr>
            <a:normAutofit fontScale="90000"/>
          </a:bodyPr>
          <a:lstStyle/>
          <a:p>
            <a:r>
              <a:rPr lang="el-GR" b="1" u="sng" dirty="0" smtClean="0">
                <a:solidFill>
                  <a:srgbClr val="FF0000"/>
                </a:solidFill>
              </a:rPr>
              <a:t>Ξενιστής</a:t>
            </a:r>
            <a:endParaRPr lang="el-GR" b="1" u="sng" dirty="0">
              <a:solidFill>
                <a:srgbClr val="FF0000"/>
              </a:solidFill>
            </a:endParaRPr>
          </a:p>
        </p:txBody>
      </p:sp>
      <p:sp>
        <p:nvSpPr>
          <p:cNvPr id="3" name="Content Placeholder 2"/>
          <p:cNvSpPr>
            <a:spLocks noGrp="1"/>
          </p:cNvSpPr>
          <p:nvPr>
            <p:ph idx="1"/>
          </p:nvPr>
        </p:nvSpPr>
        <p:spPr>
          <a:xfrm>
            <a:off x="838200" y="1252728"/>
            <a:ext cx="10515600" cy="4924235"/>
          </a:xfrm>
        </p:spPr>
        <p:txBody>
          <a:bodyPr>
            <a:normAutofit/>
          </a:bodyPr>
          <a:lstStyle/>
          <a:p>
            <a:r>
              <a:rPr lang="el-GR" b="1" dirty="0"/>
              <a:t>Ξενιστής</a:t>
            </a:r>
            <a:r>
              <a:rPr lang="el-GR" dirty="0"/>
              <a:t> στη </a:t>
            </a:r>
            <a:r>
              <a:rPr lang="el-GR" dirty="0">
                <a:hlinkClick r:id="rId2" tooltip="Βιολογία"/>
              </a:rPr>
              <a:t>βιολογία</a:t>
            </a:r>
            <a:r>
              <a:rPr lang="el-GR" dirty="0"/>
              <a:t> και την </a:t>
            </a:r>
            <a:r>
              <a:rPr lang="el-GR" dirty="0">
                <a:hlinkClick r:id="rId3" tooltip="Ιατρική"/>
              </a:rPr>
              <a:t>ιατρική</a:t>
            </a:r>
            <a:r>
              <a:rPr lang="el-GR" dirty="0"/>
              <a:t> είναι ένας </a:t>
            </a:r>
            <a:r>
              <a:rPr lang="el-GR" dirty="0">
                <a:hlinkClick r:id="rId4" tooltip="Οργανισμός (βιολογία)"/>
              </a:rPr>
              <a:t>οργανισμός</a:t>
            </a:r>
            <a:r>
              <a:rPr lang="el-GR" dirty="0"/>
              <a:t>, που φιλοξενεί έναν μικρότερο </a:t>
            </a:r>
            <a:r>
              <a:rPr lang="el-GR" dirty="0">
                <a:hlinkClick r:id="rId4" tooltip="Οργανισμός (βιολογία)"/>
              </a:rPr>
              <a:t>οργανισμό</a:t>
            </a:r>
            <a:r>
              <a:rPr lang="el-GR" dirty="0">
                <a:solidFill>
                  <a:srgbClr val="FF0000"/>
                </a:solidFill>
              </a:rPr>
              <a:t>, </a:t>
            </a:r>
            <a:r>
              <a:rPr lang="el-GR" dirty="0" smtClean="0">
                <a:solidFill>
                  <a:srgbClr val="FF0000"/>
                </a:solidFill>
              </a:rPr>
              <a:t> </a:t>
            </a:r>
            <a:r>
              <a:rPr lang="el-GR" dirty="0">
                <a:solidFill>
                  <a:srgbClr val="FF0000"/>
                </a:solidFill>
              </a:rPr>
              <a:t>ο οποίος μπορεί να είναι </a:t>
            </a:r>
            <a:r>
              <a:rPr lang="el-GR" dirty="0">
                <a:solidFill>
                  <a:srgbClr val="FF0000"/>
                </a:solidFill>
                <a:hlinkClick r:id="rId5" tooltip="Παρασιτισμός"/>
              </a:rPr>
              <a:t>παρασιτικός</a:t>
            </a:r>
            <a:r>
              <a:rPr lang="el-GR" dirty="0">
                <a:solidFill>
                  <a:srgbClr val="FF0000"/>
                </a:solidFill>
              </a:rPr>
              <a:t> ή να βρίσκεται σε σχέση </a:t>
            </a:r>
            <a:r>
              <a:rPr lang="el-GR" dirty="0">
                <a:solidFill>
                  <a:srgbClr val="FF0000"/>
                </a:solidFill>
                <a:hlinkClick r:id="rId6" tooltip="Βιολογική αμοιβαιότητα"/>
              </a:rPr>
              <a:t>αμοιβαιότητας</a:t>
            </a:r>
            <a:r>
              <a:rPr lang="el-GR" dirty="0">
                <a:solidFill>
                  <a:srgbClr val="FF0000"/>
                </a:solidFill>
              </a:rPr>
              <a:t> (</a:t>
            </a:r>
            <a:r>
              <a:rPr lang="el-GR" i="1" dirty="0">
                <a:solidFill>
                  <a:srgbClr val="FF0000"/>
                </a:solidFill>
              </a:rPr>
              <a:t>mutualism</a:t>
            </a:r>
            <a:r>
              <a:rPr lang="el-GR" dirty="0">
                <a:solidFill>
                  <a:srgbClr val="FF0000"/>
                </a:solidFill>
              </a:rPr>
              <a:t>) ή να είναι φιλοξενούμενος </a:t>
            </a:r>
            <a:r>
              <a:rPr lang="el-GR" dirty="0">
                <a:solidFill>
                  <a:srgbClr val="FF0000"/>
                </a:solidFill>
                <a:hlinkClick r:id="rId7" tooltip="Ομοσιτισμός"/>
              </a:rPr>
              <a:t>ομοσιτιστής</a:t>
            </a:r>
            <a:r>
              <a:rPr lang="el-GR" dirty="0">
                <a:solidFill>
                  <a:srgbClr val="FF0000"/>
                </a:solidFill>
              </a:rPr>
              <a:t> (</a:t>
            </a:r>
            <a:r>
              <a:rPr lang="el-GR" i="1" dirty="0">
                <a:solidFill>
                  <a:srgbClr val="FF0000"/>
                </a:solidFill>
              </a:rPr>
              <a:t>commensalist</a:t>
            </a:r>
            <a:r>
              <a:rPr lang="el-GR" dirty="0" smtClean="0">
                <a:solidFill>
                  <a:srgbClr val="FF0000"/>
                </a:solidFill>
              </a:rPr>
              <a:t>). </a:t>
            </a:r>
            <a:r>
              <a:rPr lang="el-GR" dirty="0"/>
              <a:t>Συνήθως, ο </a:t>
            </a:r>
            <a:r>
              <a:rPr lang="el-GR" dirty="0">
                <a:solidFill>
                  <a:srgbClr val="FF0000"/>
                </a:solidFill>
              </a:rPr>
              <a:t>ξενιστής παρέχει στον φιλοξενούμενο τα απαραίτητα θρεπτικά συστατικά και τον κατάλληλο χώρο διαβίωσης</a:t>
            </a:r>
            <a:r>
              <a:rPr lang="el-GR" dirty="0"/>
              <a:t>. Μερικά τέτοια παραδείγματα περιλαμβάνουν </a:t>
            </a:r>
            <a:r>
              <a:rPr lang="el-GR" dirty="0">
                <a:hlinkClick r:id="rId8" tooltip="Ζώο"/>
              </a:rPr>
              <a:t>ζώα</a:t>
            </a:r>
            <a:r>
              <a:rPr lang="el-GR" dirty="0"/>
              <a:t> που φιλοξενούν παρασιτικά </a:t>
            </a:r>
            <a:r>
              <a:rPr lang="el-GR" dirty="0">
                <a:hlinkClick r:id="rId9" tooltip="Σκουλήκι"/>
              </a:rPr>
              <a:t>σκουλήκια</a:t>
            </a:r>
            <a:r>
              <a:rPr lang="el-GR" dirty="0"/>
              <a:t> (πχ </a:t>
            </a:r>
            <a:r>
              <a:rPr lang="el-GR" dirty="0">
                <a:hlinkClick r:id="rId10" tooltip="Νηματώδη"/>
              </a:rPr>
              <a:t>νηματώδη</a:t>
            </a:r>
            <a:r>
              <a:rPr lang="el-GR" dirty="0"/>
              <a:t>), </a:t>
            </a:r>
            <a:r>
              <a:rPr lang="el-GR" dirty="0">
                <a:hlinkClick r:id="rId11" tooltip="Κύτταρο"/>
              </a:rPr>
              <a:t>κύτταρα</a:t>
            </a:r>
            <a:r>
              <a:rPr lang="el-GR" dirty="0"/>
              <a:t> που φιλοξενούν </a:t>
            </a:r>
            <a:r>
              <a:rPr lang="el-GR" dirty="0">
                <a:hlinkClick r:id="rId12" tooltip="Παθογόνος μικροοργανισμός"/>
              </a:rPr>
              <a:t>παθογόνους</a:t>
            </a:r>
            <a:r>
              <a:rPr lang="el-GR" dirty="0"/>
              <a:t> </a:t>
            </a:r>
            <a:r>
              <a:rPr lang="el-GR" dirty="0">
                <a:hlinkClick r:id="rId13" tooltip="Ιός"/>
              </a:rPr>
              <a:t>ιούς</a:t>
            </a:r>
            <a:r>
              <a:rPr lang="el-GR" dirty="0"/>
              <a:t> (υπεύθυνους για </a:t>
            </a:r>
            <a:r>
              <a:rPr lang="el-GR" dirty="0" smtClean="0"/>
              <a:t>ασθένειες) </a:t>
            </a:r>
          </a:p>
          <a:p>
            <a:r>
              <a:rPr lang="el-GR" dirty="0" smtClean="0"/>
              <a:t>Το </a:t>
            </a:r>
            <a:r>
              <a:rPr lang="el-GR" b="1" dirty="0" smtClean="0"/>
              <a:t>φάσμα ξενιστών</a:t>
            </a:r>
            <a:r>
              <a:rPr lang="el-GR" dirty="0" smtClean="0"/>
              <a:t> (</a:t>
            </a:r>
            <a:r>
              <a:rPr lang="el-GR" i="1" dirty="0" smtClean="0"/>
              <a:t>host range</a:t>
            </a:r>
            <a:r>
              <a:rPr lang="el-GR" dirty="0" smtClean="0"/>
              <a:t>) είναι το σύνολο όλων των ξενιστών, τους οποίους μπορεί να χρησιμοποιήσει ένας οργανισμός (πχ παράσιτο) ως οικοδεσπότες.</a:t>
            </a:r>
            <a:r>
              <a:rPr lang="el-GR" baseline="30000" dirty="0" smtClean="0">
                <a:hlinkClick r:id="rId14"/>
              </a:rPr>
              <a:t>[4]</a:t>
            </a:r>
            <a:endParaRPr lang="el-GR" dirty="0"/>
          </a:p>
        </p:txBody>
      </p:sp>
    </p:spTree>
    <p:extLst>
      <p:ext uri="{BB962C8B-B14F-4D97-AF65-F5344CB8AC3E}">
        <p14:creationId xmlns:p14="http://schemas.microsoft.com/office/powerpoint/2010/main" val="395411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2427"/>
          </a:xfrm>
        </p:spPr>
        <p:txBody>
          <a:bodyPr>
            <a:normAutofit fontScale="90000"/>
          </a:bodyPr>
          <a:lstStyle/>
          <a:p>
            <a:endParaRPr lang="el-GR" dirty="0"/>
          </a:p>
        </p:txBody>
      </p:sp>
      <p:sp>
        <p:nvSpPr>
          <p:cNvPr id="3" name="Content Placeholder 2"/>
          <p:cNvSpPr>
            <a:spLocks noGrp="1"/>
          </p:cNvSpPr>
          <p:nvPr>
            <p:ph idx="1"/>
          </p:nvPr>
        </p:nvSpPr>
        <p:spPr>
          <a:xfrm>
            <a:off x="838200" y="1115568"/>
            <a:ext cx="10515600" cy="5061395"/>
          </a:xfrm>
        </p:spPr>
        <p:txBody>
          <a:bodyPr>
            <a:normAutofit fontScale="70000" lnSpcReduction="20000"/>
          </a:bodyPr>
          <a:lstStyle/>
          <a:p>
            <a:r>
              <a:rPr lang="el-GR" dirty="0"/>
              <a:t>Πολλοί από τους μικροοργανισμούς, όπως για παράδειγμα τα νιτροποιητικά βακτήρια, περνούν όλη τη ζωή τους στο φυσικό περιβάλλον. </a:t>
            </a:r>
            <a:r>
              <a:rPr lang="el-GR" dirty="0">
                <a:solidFill>
                  <a:srgbClr val="FF0000"/>
                </a:solidFill>
              </a:rPr>
              <a:t>Άλλοι, προκειμένου να επιβιώσουν και να αναπαραχθούν,</a:t>
            </a:r>
            <a:r>
              <a:rPr lang="el-GR" dirty="0"/>
              <a:t> </a:t>
            </a:r>
            <a:r>
              <a:rPr lang="el-GR" dirty="0">
                <a:solidFill>
                  <a:srgbClr val="FF0000"/>
                </a:solidFill>
              </a:rPr>
              <a:t>περνούν ένα μέρος ή ολόκληρη τη ζωή τους στο εσωτερικό κάποιου πολυκύτταρου οργανισμού. Οι μικροοργανισμοί αυτοί χαρακτηρίζονται ως </a:t>
            </a:r>
            <a:r>
              <a:rPr lang="el-GR" b="1" dirty="0">
                <a:solidFill>
                  <a:srgbClr val="FF0000"/>
                </a:solidFill>
              </a:rPr>
              <a:t>παράσιτα</a:t>
            </a:r>
            <a:r>
              <a:rPr lang="el-GR" dirty="0">
                <a:solidFill>
                  <a:srgbClr val="FF0000"/>
                </a:solidFill>
              </a:rPr>
              <a:t> και ο οργανισμός που τους «φιλοξενεί» ως </a:t>
            </a:r>
            <a:r>
              <a:rPr lang="el-GR" b="1" dirty="0">
                <a:solidFill>
                  <a:srgbClr val="FF0000"/>
                </a:solidFill>
              </a:rPr>
              <a:t>ξενιστής</a:t>
            </a:r>
            <a:r>
              <a:rPr lang="el-GR" dirty="0">
                <a:solidFill>
                  <a:srgbClr val="FF0000"/>
                </a:solidFill>
              </a:rPr>
              <a:t>.</a:t>
            </a:r>
          </a:p>
          <a:p>
            <a:r>
              <a:rPr lang="el-GR" dirty="0">
                <a:solidFill>
                  <a:srgbClr val="FF0000"/>
                </a:solidFill>
              </a:rPr>
              <a:t>Μερικοί ωστόσο από τους μικροοργανισμούς που χρησιμοποιούν τον άνθρωπο ως ξενιστή τους μπορεί να προκαλέσουν διαταραχές στην υγεία του. Οι μικροοργανισμοί αυτοί ονομάζονται </a:t>
            </a:r>
            <a:r>
              <a:rPr lang="el-GR" b="1" dirty="0">
                <a:solidFill>
                  <a:srgbClr val="FF0000"/>
                </a:solidFill>
              </a:rPr>
              <a:t>παθογόνοι</a:t>
            </a:r>
            <a:r>
              <a:rPr lang="el-GR" dirty="0">
                <a:solidFill>
                  <a:srgbClr val="FF0000"/>
                </a:solidFill>
              </a:rPr>
              <a:t>.</a:t>
            </a:r>
          </a:p>
          <a:p>
            <a:r>
              <a:rPr lang="el-GR" dirty="0">
                <a:solidFill>
                  <a:srgbClr val="FF0000"/>
                </a:solidFill>
              </a:rPr>
              <a:t>Οι περισσότεροι όμως μικροοργανισμοί όχι μόνο δεν είναι βλαβεροί για τον άνθρωπο, αλλά αντίθετα είναι χρήσιμοι ή και απαραίτητοι, καθώς συμμετέχουν σε σημαντικές διεργασίες (όπως η αποικοδόμηση της νεκρής οργανικής ύλης) ή χρησιμοποιούνται από τον άνθρωπο για την παραγωγή ουσιών χρήσιμων σε διάφορους τομείς (π.χ. υγεία, διατροφή κτλ.).</a:t>
            </a:r>
          </a:p>
          <a:p>
            <a:r>
              <a:rPr lang="el-GR" dirty="0">
                <a:solidFill>
                  <a:srgbClr val="FF0000"/>
                </a:solidFill>
              </a:rPr>
              <a:t>Άλλοι μικροοργανισμοί, όπως το βακτήριο </a:t>
            </a:r>
            <a:r>
              <a:rPr lang="el-GR" i="1" dirty="0">
                <a:solidFill>
                  <a:srgbClr val="FF0000"/>
                </a:solidFill>
              </a:rPr>
              <a:t>Escherichia coli</a:t>
            </a:r>
            <a:r>
              <a:rPr lang="el-GR" dirty="0">
                <a:solidFill>
                  <a:srgbClr val="FF0000"/>
                </a:solidFill>
              </a:rPr>
              <a:t> που ζει στο έντερο, όταν βρίσκονται σε μικρό αριθμό και δε μεταναστεύουν σε άλλους ιστούς και όργανα, αποτελούν φυσιολογική μικροχλωρίδα για τον άνθρωπο, είτε διότι παράγουν χρήσιμες χημικές ουσίες τις οποίες ο άνθρωπος δεν μπορεί να συνθέσει μόνος του (π.χ. βιταμίνη Κ από την </a:t>
            </a:r>
            <a:r>
              <a:rPr lang="el-GR" i="1" dirty="0">
                <a:solidFill>
                  <a:srgbClr val="FF0000"/>
                </a:solidFill>
              </a:rPr>
              <a:t>E. coli</a:t>
            </a:r>
            <a:r>
              <a:rPr lang="el-GR" dirty="0">
                <a:solidFill>
                  <a:srgbClr val="FF0000"/>
                </a:solidFill>
              </a:rPr>
              <a:t>) είτε διότι συμβάλλουν στην άμυνα του οργανισμού. Αν όμως, για κάποιο λόγο, αυξηθούν (π.χ. επειδή ο ξενιστής παρουσιάζει μειωμένη αντίσταση) ή βρεθούν σε άλλους ιστούς, τότε προκαλούν την εκδήλωση ασθενειών. Οι μικροοργανισμοί αυτοί χαρακτηρίζονται ως </a:t>
            </a:r>
            <a:r>
              <a:rPr lang="el-GR" b="1" dirty="0">
                <a:solidFill>
                  <a:srgbClr val="FF0000"/>
                </a:solidFill>
              </a:rPr>
              <a:t>δυνητικά παθογόνοι</a:t>
            </a:r>
            <a:r>
              <a:rPr lang="el-GR" dirty="0">
                <a:solidFill>
                  <a:srgbClr val="FF0000"/>
                </a:solidFill>
              </a:rPr>
              <a:t>.</a:t>
            </a:r>
          </a:p>
          <a:p>
            <a:endParaRPr lang="el-GR" dirty="0">
              <a:solidFill>
                <a:srgbClr val="FF0000"/>
              </a:solidFill>
            </a:endParaRPr>
          </a:p>
        </p:txBody>
      </p:sp>
    </p:spTree>
    <p:extLst>
      <p:ext uri="{BB962C8B-B14F-4D97-AF65-F5344CB8AC3E}">
        <p14:creationId xmlns:p14="http://schemas.microsoft.com/office/powerpoint/2010/main" val="732666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dirty="0" smtClean="0"/>
              <a:t>Ένας </a:t>
            </a:r>
            <a:r>
              <a:rPr lang="el-GR" dirty="0"/>
              <a:t>μικροοργανισμός που εισέρχεται στον άνθρωπο και του προκαλεί ασθένεια χαρακτηρίζεται </a:t>
            </a:r>
            <a:r>
              <a:rPr lang="el-GR" b="1" dirty="0"/>
              <a:t>παθογόνος</a:t>
            </a:r>
            <a:r>
              <a:rPr lang="el-GR" dirty="0"/>
              <a:t>. Ο άνθρωπος που προσβάλλεται ονομάζεται </a:t>
            </a:r>
            <a:r>
              <a:rPr lang="el-GR" b="1" dirty="0"/>
              <a:t>ξενιστής</a:t>
            </a:r>
            <a:r>
              <a:rPr lang="el-GR" dirty="0"/>
              <a:t>. Η είσοδος του παθογόνου μικροοργανισμού σε έναν ξενιστή ονομάζεται </a:t>
            </a:r>
            <a:r>
              <a:rPr lang="el-GR" b="1" dirty="0"/>
              <a:t>μόλυνση</a:t>
            </a:r>
            <a:r>
              <a:rPr lang="el-GR" dirty="0"/>
              <a:t>. Μια ασθένεια που μπορεί να μεταδοθεί από ένα άτομο σε άλλο χαρακτηρίζεται </a:t>
            </a:r>
            <a:r>
              <a:rPr lang="el-GR" b="1" dirty="0"/>
              <a:t>μολυσματική</a:t>
            </a:r>
            <a:r>
              <a:rPr lang="el-GR" dirty="0"/>
              <a:t>. Όταν κάποιος ασθενεί, συνήθως εμφανίζει ορισμένα </a:t>
            </a:r>
            <a:r>
              <a:rPr lang="el-GR" b="1" dirty="0"/>
              <a:t>συμπτώματα</a:t>
            </a:r>
            <a:r>
              <a:rPr lang="el-GR" dirty="0"/>
              <a:t> της ασθένειας (π.χ. πυρετό, διάρροια κτλ.). Η εξέταση των συμπτωμάτων μπορεί να οδηγήσει τον γιατρό στη </a:t>
            </a:r>
            <a:r>
              <a:rPr lang="el-GR" b="1" dirty="0"/>
              <a:t>διάγνωση</a:t>
            </a:r>
            <a:r>
              <a:rPr lang="el-GR" dirty="0"/>
              <a:t>, δηλαδή στην αναγνώριση της ασθένειας. </a:t>
            </a:r>
          </a:p>
          <a:p>
            <a:endParaRPr lang="el-GR" dirty="0"/>
          </a:p>
        </p:txBody>
      </p:sp>
    </p:spTree>
    <p:extLst>
      <p:ext uri="{BB962C8B-B14F-4D97-AF65-F5344CB8AC3E}">
        <p14:creationId xmlns:p14="http://schemas.microsoft.com/office/powerpoint/2010/main" val="440975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l-GR" b="1" dirty="0">
                <a:solidFill>
                  <a:schemeClr val="folHlink"/>
                </a:solidFill>
                <a:latin typeface="Comic Sans MS" panose="030F0702030302020204" pitchFamily="66" charset="0"/>
              </a:rPr>
              <a:t>Είσοδος στον ξενιστή</a:t>
            </a:r>
            <a:endParaRPr lang="el-GR" dirty="0"/>
          </a:p>
        </p:txBody>
      </p:sp>
      <p:sp>
        <p:nvSpPr>
          <p:cNvPr id="3" name="Content Placeholder 2"/>
          <p:cNvSpPr>
            <a:spLocks noGrp="1"/>
          </p:cNvSpPr>
          <p:nvPr>
            <p:ph idx="1"/>
          </p:nvPr>
        </p:nvSpPr>
        <p:spPr/>
        <p:txBody>
          <a:bodyPr/>
          <a:lstStyle/>
          <a:p>
            <a:pPr marL="609600" indent="-609600">
              <a:buFontTx/>
              <a:buNone/>
            </a:pPr>
            <a:r>
              <a:rPr lang="el-GR" altLang="el-GR" dirty="0">
                <a:latin typeface="Comic Sans MS" panose="030F0702030302020204" pitchFamily="66" charset="0"/>
              </a:rPr>
              <a:t>Για να προκληθεί η λοίμωξη οι μικροοργανισμοί πρέπει να: </a:t>
            </a:r>
          </a:p>
          <a:p>
            <a:pPr marL="609600" indent="-609600"/>
            <a:endParaRPr lang="en-US" altLang="el-GR" dirty="0">
              <a:latin typeface="Comic Sans MS" panose="030F0702030302020204" pitchFamily="66" charset="0"/>
            </a:endParaRPr>
          </a:p>
          <a:p>
            <a:pPr marL="609600" indent="-609600">
              <a:buFontTx/>
              <a:buAutoNum type="arabicPeriod"/>
            </a:pPr>
            <a:r>
              <a:rPr lang="el-GR" altLang="el-GR" dirty="0">
                <a:latin typeface="Comic Sans MS" panose="030F0702030302020204" pitchFamily="66" charset="0"/>
              </a:rPr>
              <a:t>εισέλθουν στον ξενιστή </a:t>
            </a:r>
          </a:p>
          <a:p>
            <a:pPr marL="609600" indent="-609600">
              <a:buFontTx/>
              <a:buAutoNum type="arabicPeriod"/>
            </a:pPr>
            <a:r>
              <a:rPr lang="el-GR" altLang="el-GR" dirty="0">
                <a:latin typeface="Comic Sans MS" panose="030F0702030302020204" pitchFamily="66" charset="0"/>
              </a:rPr>
              <a:t>προσκολληθούν στους ιστούς</a:t>
            </a:r>
          </a:p>
          <a:p>
            <a:pPr marL="609600" indent="-609600">
              <a:buFontTx/>
              <a:buAutoNum type="arabicPeriod"/>
            </a:pPr>
            <a:r>
              <a:rPr lang="el-GR" altLang="el-GR" dirty="0">
                <a:latin typeface="Comic Sans MS" panose="030F0702030302020204" pitchFamily="66" charset="0"/>
              </a:rPr>
              <a:t>διεισδύσουν στους ιστούς</a:t>
            </a:r>
          </a:p>
          <a:p>
            <a:pPr marL="609600" indent="-609600">
              <a:buFontTx/>
              <a:buAutoNum type="arabicPeriod"/>
            </a:pPr>
            <a:r>
              <a:rPr lang="el-GR" altLang="el-GR" dirty="0">
                <a:latin typeface="Comic Sans MS" panose="030F0702030302020204" pitchFamily="66" charset="0"/>
              </a:rPr>
              <a:t>διαφύγουν από τους αμυντικούς μηχανισμούς</a:t>
            </a:r>
          </a:p>
          <a:p>
            <a:pPr marL="609600" indent="-609600">
              <a:buFontTx/>
              <a:buAutoNum type="arabicPeriod"/>
            </a:pPr>
            <a:r>
              <a:rPr lang="el-GR" altLang="el-GR" dirty="0">
                <a:latin typeface="Comic Sans MS" panose="030F0702030302020204" pitchFamily="66" charset="0"/>
              </a:rPr>
              <a:t>προκαλέσουν βλάβη στους ιστούς</a:t>
            </a:r>
            <a:endParaRPr lang="en-US" altLang="el-GR" dirty="0">
              <a:latin typeface="Comic Sans MS" panose="030F0702030302020204" pitchFamily="66" charset="0"/>
            </a:endParaRPr>
          </a:p>
          <a:p>
            <a:endParaRPr lang="el-GR" dirty="0"/>
          </a:p>
        </p:txBody>
      </p:sp>
    </p:spTree>
    <p:extLst>
      <p:ext uri="{BB962C8B-B14F-4D97-AF65-F5344CB8AC3E}">
        <p14:creationId xmlns:p14="http://schemas.microsoft.com/office/powerpoint/2010/main" val="3721438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l-GR" b="1" dirty="0">
                <a:solidFill>
                  <a:schemeClr val="folHlink"/>
                </a:solidFill>
                <a:latin typeface="Comic Sans MS" panose="030F0702030302020204" pitchFamily="66" charset="0"/>
              </a:rPr>
              <a:t>Πύλες εισόδου</a:t>
            </a:r>
            <a:r>
              <a:rPr lang="en-US" altLang="el-GR" dirty="0"/>
              <a:t> </a:t>
            </a:r>
            <a:endParaRPr lang="el-GR" dirty="0"/>
          </a:p>
        </p:txBody>
      </p:sp>
      <p:sp>
        <p:nvSpPr>
          <p:cNvPr id="3" name="Content Placeholder 2"/>
          <p:cNvSpPr>
            <a:spLocks noGrp="1"/>
          </p:cNvSpPr>
          <p:nvPr>
            <p:ph idx="1"/>
          </p:nvPr>
        </p:nvSpPr>
        <p:spPr/>
        <p:txBody>
          <a:bodyPr/>
          <a:lstStyle/>
          <a:p>
            <a:pPr marL="609600" indent="-609600">
              <a:buFont typeface="Wingdings" panose="05000000000000000000" pitchFamily="2" charset="2"/>
              <a:buChar char="ü"/>
            </a:pPr>
            <a:r>
              <a:rPr lang="el-GR" altLang="el-GR" dirty="0">
                <a:latin typeface="Comic Sans MS" panose="030F0702030302020204" pitchFamily="66" charset="0"/>
              </a:rPr>
              <a:t>Βλεννογόνοι</a:t>
            </a:r>
          </a:p>
          <a:p>
            <a:pPr marL="609600" indent="-609600">
              <a:buFont typeface="Wingdings" panose="05000000000000000000" pitchFamily="2" charset="2"/>
              <a:buChar char="ü"/>
            </a:pPr>
            <a:endParaRPr lang="el-GR" altLang="el-GR" dirty="0">
              <a:latin typeface="Comic Sans MS" panose="030F0702030302020204" pitchFamily="66" charset="0"/>
            </a:endParaRPr>
          </a:p>
          <a:p>
            <a:pPr marL="609600" indent="-609600">
              <a:buFont typeface="Wingdings" panose="05000000000000000000" pitchFamily="2" charset="2"/>
              <a:buChar char="ü"/>
            </a:pPr>
            <a:r>
              <a:rPr lang="el-GR" altLang="el-GR" dirty="0">
                <a:latin typeface="Comic Sans MS" panose="030F0702030302020204" pitchFamily="66" charset="0"/>
              </a:rPr>
              <a:t>Δέρμα </a:t>
            </a:r>
          </a:p>
          <a:p>
            <a:pPr marL="609600" indent="-609600">
              <a:buFont typeface="Wingdings" panose="05000000000000000000" pitchFamily="2" charset="2"/>
              <a:buChar char="ü"/>
            </a:pPr>
            <a:endParaRPr lang="el-GR" altLang="el-GR" dirty="0">
              <a:latin typeface="Comic Sans MS" panose="030F0702030302020204" pitchFamily="66" charset="0"/>
            </a:endParaRPr>
          </a:p>
          <a:p>
            <a:pPr marL="609600" indent="-609600">
              <a:buFont typeface="Wingdings" panose="05000000000000000000" pitchFamily="2" charset="2"/>
              <a:buChar char="ü"/>
            </a:pPr>
            <a:r>
              <a:rPr lang="el-GR" altLang="el-GR" dirty="0">
                <a:latin typeface="Comic Sans MS" panose="030F0702030302020204" pitchFamily="66" charset="0"/>
              </a:rPr>
              <a:t>Παρεντερική μετάδοση  </a:t>
            </a:r>
            <a:endParaRPr lang="en-US" altLang="el-GR" dirty="0">
              <a:latin typeface="Comic Sans MS" panose="030F0702030302020204" pitchFamily="66" charset="0"/>
            </a:endParaRPr>
          </a:p>
          <a:p>
            <a:endParaRPr lang="el-GR" dirty="0"/>
          </a:p>
        </p:txBody>
      </p:sp>
    </p:spTree>
    <p:extLst>
      <p:ext uri="{BB962C8B-B14F-4D97-AF65-F5344CB8AC3E}">
        <p14:creationId xmlns:p14="http://schemas.microsoft.com/office/powerpoint/2010/main" val="2293384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l-GR" b="1" dirty="0">
                <a:solidFill>
                  <a:schemeClr val="folHlink"/>
                </a:solidFill>
                <a:latin typeface="Comic Sans MS" panose="030F0702030302020204" pitchFamily="66" charset="0"/>
              </a:rPr>
              <a:t>Βλεννογόνοι</a:t>
            </a:r>
            <a:r>
              <a:rPr lang="el-GR" altLang="el-GR" dirty="0"/>
              <a:t> </a:t>
            </a:r>
            <a:endParaRPr lang="el-GR"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l-GR" altLang="el-GR" dirty="0">
                <a:solidFill>
                  <a:srgbClr val="FF6600"/>
                </a:solidFill>
                <a:latin typeface="Comic Sans MS" panose="030F0702030302020204" pitchFamily="66" charset="0"/>
              </a:rPr>
              <a:t>αναπνευστικό</a:t>
            </a:r>
            <a:r>
              <a:rPr lang="el-GR" altLang="el-GR" dirty="0">
                <a:latin typeface="Comic Sans MS" panose="030F0702030302020204" pitchFamily="66" charset="0"/>
              </a:rPr>
              <a:t>: κοινό κρυολόγημα, πνευμονία, φυματίωση, γρίπη, ιλαρά, ευλογιά</a:t>
            </a:r>
          </a:p>
          <a:p>
            <a:pPr>
              <a:buFont typeface="Wingdings" panose="05000000000000000000" pitchFamily="2" charset="2"/>
              <a:buChar char="Ø"/>
            </a:pPr>
            <a:r>
              <a:rPr lang="el-GR" altLang="el-GR" dirty="0">
                <a:solidFill>
                  <a:schemeClr val="accent2"/>
                </a:solidFill>
                <a:latin typeface="Comic Sans MS" panose="030F0702030302020204" pitchFamily="66" charset="0"/>
              </a:rPr>
              <a:t>γαστρεντερικό</a:t>
            </a:r>
            <a:r>
              <a:rPr lang="el-GR" altLang="el-GR" dirty="0">
                <a:latin typeface="Comic Sans MS" panose="030F0702030302020204" pitchFamily="66" charset="0"/>
              </a:rPr>
              <a:t> (τα περισσότερα καταστρέφονται!): πολιομυελίτιδα, ηπατίτιδα Α, τυφοειδή πυρετός, αμοιβαδική δυσεντερία, γιαρδίαση, σιγκέλλωση (βακτηριακή δυσεντερία), χολέρα. Όλα αποβάλλονται στα κόπρανα → μεταδίδονται μέσω μολυσμένου νερού, τροφίμων, χεριών</a:t>
            </a:r>
            <a:r>
              <a:rPr lang="en-US" altLang="el-GR" dirty="0">
                <a:latin typeface="Comic Sans MS" panose="030F0702030302020204" pitchFamily="66" charset="0"/>
              </a:rPr>
              <a:t>.</a:t>
            </a:r>
            <a:endParaRPr lang="el-GR" altLang="el-GR" dirty="0">
              <a:latin typeface="Comic Sans MS" panose="030F0702030302020204" pitchFamily="66" charset="0"/>
            </a:endParaRPr>
          </a:p>
          <a:p>
            <a:pPr>
              <a:buFont typeface="Wingdings" panose="05000000000000000000" pitchFamily="2" charset="2"/>
              <a:buChar char="Ø"/>
            </a:pPr>
            <a:r>
              <a:rPr lang="el-GR" altLang="el-GR" dirty="0">
                <a:solidFill>
                  <a:srgbClr val="FF0000"/>
                </a:solidFill>
                <a:latin typeface="Comic Sans MS" panose="030F0702030302020204" pitchFamily="66" charset="0"/>
              </a:rPr>
              <a:t>ουρογεννητικό</a:t>
            </a:r>
            <a:r>
              <a:rPr lang="el-GR" altLang="el-GR" dirty="0">
                <a:latin typeface="Comic Sans MS" panose="030F0702030302020204" pitchFamily="66" charset="0"/>
              </a:rPr>
              <a:t>: ιός </a:t>
            </a:r>
            <a:r>
              <a:rPr lang="en-US" altLang="el-GR" dirty="0">
                <a:latin typeface="Comic Sans MS" panose="030F0702030302020204" pitchFamily="66" charset="0"/>
              </a:rPr>
              <a:t>HIV</a:t>
            </a:r>
            <a:r>
              <a:rPr lang="el-GR" altLang="el-GR" dirty="0">
                <a:latin typeface="Comic Sans MS" panose="030F0702030302020204" pitchFamily="66" charset="0"/>
              </a:rPr>
              <a:t>, οξυτενή κονδυλώματα (</a:t>
            </a:r>
            <a:r>
              <a:rPr lang="en-US" altLang="el-GR" dirty="0">
                <a:latin typeface="Comic Sans MS" panose="030F0702030302020204" pitchFamily="66" charset="0"/>
              </a:rPr>
              <a:t>HPV</a:t>
            </a:r>
            <a:r>
              <a:rPr lang="el-GR" altLang="el-GR" dirty="0">
                <a:latin typeface="Comic Sans MS" panose="030F0702030302020204" pitchFamily="66" charset="0"/>
              </a:rPr>
              <a:t>), </a:t>
            </a:r>
            <a:r>
              <a:rPr lang="en-US" altLang="el-GR" dirty="0">
                <a:latin typeface="Comic Sans MS" panose="030F0702030302020204" pitchFamily="66" charset="0"/>
              </a:rPr>
              <a:t>Chlamydia</a:t>
            </a:r>
            <a:r>
              <a:rPr lang="el-GR" altLang="el-GR" dirty="0">
                <a:latin typeface="Comic Sans MS" panose="030F0702030302020204" pitchFamily="66" charset="0"/>
              </a:rPr>
              <a:t>, έρπης, σύφιλη, γονόρροια</a:t>
            </a:r>
          </a:p>
          <a:p>
            <a:pPr>
              <a:buFont typeface="Wingdings" panose="05000000000000000000" pitchFamily="2" charset="2"/>
              <a:buChar char="Ø"/>
            </a:pPr>
            <a:r>
              <a:rPr lang="el-GR" altLang="el-GR" dirty="0">
                <a:solidFill>
                  <a:schemeClr val="hlink"/>
                </a:solidFill>
                <a:latin typeface="Comic Sans MS" panose="030F0702030302020204" pitchFamily="66" charset="0"/>
              </a:rPr>
              <a:t>επιπεφυκότα</a:t>
            </a:r>
            <a:r>
              <a:rPr lang="el-GR" altLang="el-GR" dirty="0">
                <a:latin typeface="Comic Sans MS" panose="030F0702030302020204" pitchFamily="66" charset="0"/>
              </a:rPr>
              <a:t>: μικρόβια που προκαλούν επιπεφυκίτιδα, τράχωμα, νεογνική γονοκοκκική οφθαλμία</a:t>
            </a:r>
            <a:endParaRPr lang="en-US" altLang="el-GR" dirty="0">
              <a:latin typeface="Comic Sans MS" panose="030F0702030302020204" pitchFamily="66" charset="0"/>
            </a:endParaRPr>
          </a:p>
        </p:txBody>
      </p:sp>
    </p:spTree>
    <p:extLst>
      <p:ext uri="{BB962C8B-B14F-4D97-AF65-F5344CB8AC3E}">
        <p14:creationId xmlns:p14="http://schemas.microsoft.com/office/powerpoint/2010/main" val="2772851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u="sng" dirty="0" smtClean="0">
                <a:solidFill>
                  <a:schemeClr val="accent6">
                    <a:lumMod val="50000"/>
                  </a:schemeClr>
                </a:solidFill>
              </a:rPr>
              <a:t>Περιεχόμενα</a:t>
            </a:r>
            <a:endParaRPr lang="el-GR" dirty="0"/>
          </a:p>
        </p:txBody>
      </p:sp>
      <p:sp>
        <p:nvSpPr>
          <p:cNvPr id="3" name="Content Placeholder 2"/>
          <p:cNvSpPr>
            <a:spLocks noGrp="1"/>
          </p:cNvSpPr>
          <p:nvPr>
            <p:ph idx="1"/>
          </p:nvPr>
        </p:nvSpPr>
        <p:spPr/>
        <p:txBody>
          <a:bodyPr/>
          <a:lstStyle/>
          <a:p>
            <a:r>
              <a:rPr lang="el-GR" b="1" i="1" dirty="0" smtClean="0">
                <a:solidFill>
                  <a:srgbClr val="FF0000"/>
                </a:solidFill>
              </a:rPr>
              <a:t>Μόλυνση – λοίμωξη – φλεγμονή</a:t>
            </a:r>
          </a:p>
          <a:p>
            <a:r>
              <a:rPr lang="el-GR" b="1" i="1" dirty="0" smtClean="0">
                <a:solidFill>
                  <a:srgbClr val="FF0000"/>
                </a:solidFill>
              </a:rPr>
              <a:t>Τρόποι μόλυνσης και μετάδοσης μικροβίων</a:t>
            </a:r>
          </a:p>
          <a:p>
            <a:r>
              <a:rPr lang="el-GR" b="1" i="1" dirty="0" smtClean="0">
                <a:solidFill>
                  <a:srgbClr val="FF0000"/>
                </a:solidFill>
              </a:rPr>
              <a:t>Είσοδος ξενιστή</a:t>
            </a:r>
          </a:p>
          <a:p>
            <a:r>
              <a:rPr lang="el-GR" b="1" i="1" dirty="0" smtClean="0">
                <a:solidFill>
                  <a:srgbClr val="FF0000"/>
                </a:solidFill>
              </a:rPr>
              <a:t>Εγκατάσταση του μικροοργανισμού και ανάπτυξη</a:t>
            </a:r>
            <a:endParaRPr lang="el-GR" b="1" i="1" dirty="0">
              <a:solidFill>
                <a:srgbClr val="FF0000"/>
              </a:solidFill>
            </a:endParaRPr>
          </a:p>
        </p:txBody>
      </p:sp>
    </p:spTree>
    <p:extLst>
      <p:ext uri="{BB962C8B-B14F-4D97-AF65-F5344CB8AC3E}">
        <p14:creationId xmlns:p14="http://schemas.microsoft.com/office/powerpoint/2010/main" val="10800337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l-GR" b="1" dirty="0">
                <a:solidFill>
                  <a:schemeClr val="folHlink"/>
                </a:solidFill>
                <a:latin typeface="Comic Sans MS" panose="030F0702030302020204" pitchFamily="66" charset="0"/>
              </a:rPr>
              <a:t>Δέρμα</a:t>
            </a:r>
            <a:endParaRPr lang="el-GR" dirty="0"/>
          </a:p>
        </p:txBody>
      </p:sp>
      <p:sp>
        <p:nvSpPr>
          <p:cNvPr id="3" name="Content Placeholder 2"/>
          <p:cNvSpPr>
            <a:spLocks noGrp="1"/>
          </p:cNvSpPr>
          <p:nvPr>
            <p:ph idx="1"/>
          </p:nvPr>
        </p:nvSpPr>
        <p:spPr/>
        <p:txBody>
          <a:bodyPr/>
          <a:lstStyle/>
          <a:p>
            <a:pPr>
              <a:buFontTx/>
              <a:buNone/>
            </a:pPr>
            <a:r>
              <a:rPr lang="el-GR" altLang="el-GR" dirty="0">
                <a:latin typeface="Comic Sans MS" panose="030F0702030302020204" pitchFamily="66" charset="0"/>
              </a:rPr>
              <a:t>Το υγιές δέρμα αποτελεί αδιαπέραστο εμπόδιο για τα περισσότερα μικρόβια!</a:t>
            </a:r>
          </a:p>
          <a:p>
            <a:pPr>
              <a:buFont typeface="Wingdings" panose="05000000000000000000" pitchFamily="2" charset="2"/>
              <a:buChar char="v"/>
            </a:pPr>
            <a:r>
              <a:rPr lang="el-GR" altLang="el-GR" dirty="0">
                <a:latin typeface="Comic Sans MS" panose="030F0702030302020204" pitchFamily="66" charset="0"/>
              </a:rPr>
              <a:t>μύκητες → μυκητιάσεις </a:t>
            </a:r>
          </a:p>
          <a:p>
            <a:pPr>
              <a:buFont typeface="Wingdings" panose="05000000000000000000" pitchFamily="2" charset="2"/>
              <a:buChar char="v"/>
            </a:pPr>
            <a:r>
              <a:rPr lang="el-GR" altLang="el-GR" dirty="0">
                <a:latin typeface="Comic Sans MS" panose="030F0702030302020204" pitchFamily="66" charset="0"/>
              </a:rPr>
              <a:t>προνύμφες του αγκυλοστόματος εισέρχονται σε υγιές και ακέραιο δέρμα!</a:t>
            </a:r>
            <a:r>
              <a:rPr lang="en-US" altLang="el-GR" dirty="0">
                <a:latin typeface="Comic Sans MS" panose="030F0702030302020204" pitchFamily="66" charset="0"/>
              </a:rPr>
              <a:t> </a:t>
            </a:r>
          </a:p>
          <a:p>
            <a:endParaRPr lang="el-GR" dirty="0"/>
          </a:p>
        </p:txBody>
      </p:sp>
    </p:spTree>
    <p:extLst>
      <p:ext uri="{BB962C8B-B14F-4D97-AF65-F5344CB8AC3E}">
        <p14:creationId xmlns:p14="http://schemas.microsoft.com/office/powerpoint/2010/main" val="2733535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l-GR" b="1" dirty="0">
                <a:solidFill>
                  <a:schemeClr val="folHlink"/>
                </a:solidFill>
                <a:latin typeface="Comic Sans MS" panose="030F0702030302020204" pitchFamily="66" charset="0"/>
              </a:rPr>
              <a:t>Παρεντερική μετάδοση</a:t>
            </a:r>
            <a:r>
              <a:rPr lang="el-GR" altLang="el-GR" dirty="0"/>
              <a:t> </a:t>
            </a:r>
            <a:endParaRPr lang="el-GR" dirty="0"/>
          </a:p>
        </p:txBody>
      </p:sp>
      <p:sp>
        <p:nvSpPr>
          <p:cNvPr id="3" name="Content Placeholder 2"/>
          <p:cNvSpPr>
            <a:spLocks noGrp="1"/>
          </p:cNvSpPr>
          <p:nvPr>
            <p:ph idx="1"/>
          </p:nvPr>
        </p:nvSpPr>
        <p:spPr/>
        <p:txBody>
          <a:bodyPr>
            <a:normAutofit fontScale="92500"/>
          </a:bodyPr>
          <a:lstStyle/>
          <a:p>
            <a:pPr marL="609600" indent="-609600">
              <a:buFont typeface="Wingdings" panose="05000000000000000000" pitchFamily="2" charset="2"/>
              <a:buChar char="q"/>
            </a:pPr>
            <a:r>
              <a:rPr lang="el-GR" altLang="el-GR" dirty="0">
                <a:latin typeface="Comic Sans MS" panose="030F0702030302020204" pitchFamily="66" charset="0"/>
              </a:rPr>
              <a:t>τρυπήματα</a:t>
            </a:r>
          </a:p>
          <a:p>
            <a:pPr marL="609600" indent="-609600">
              <a:buFont typeface="Wingdings" panose="05000000000000000000" pitchFamily="2" charset="2"/>
              <a:buChar char="q"/>
            </a:pPr>
            <a:r>
              <a:rPr lang="el-GR" altLang="el-GR" dirty="0">
                <a:latin typeface="Comic Sans MS" panose="030F0702030302020204" pitchFamily="66" charset="0"/>
              </a:rPr>
              <a:t>ενέσεις</a:t>
            </a:r>
          </a:p>
          <a:p>
            <a:pPr marL="609600" indent="-609600">
              <a:buFont typeface="Wingdings" panose="05000000000000000000" pitchFamily="2" charset="2"/>
              <a:buChar char="q"/>
            </a:pPr>
            <a:r>
              <a:rPr lang="el-GR" altLang="el-GR" dirty="0">
                <a:latin typeface="Comic Sans MS" panose="030F0702030302020204" pitchFamily="66" charset="0"/>
              </a:rPr>
              <a:t>δήγματα</a:t>
            </a:r>
          </a:p>
          <a:p>
            <a:pPr marL="609600" indent="-609600">
              <a:buFont typeface="Wingdings" panose="05000000000000000000" pitchFamily="2" charset="2"/>
              <a:buChar char="q"/>
            </a:pPr>
            <a:r>
              <a:rPr lang="el-GR" altLang="el-GR" dirty="0">
                <a:latin typeface="Comic Sans MS" panose="030F0702030302020204" pitchFamily="66" charset="0"/>
              </a:rPr>
              <a:t>τραύματα</a:t>
            </a:r>
          </a:p>
          <a:p>
            <a:pPr marL="609600" indent="-609600">
              <a:buFont typeface="Wingdings" panose="05000000000000000000" pitchFamily="2" charset="2"/>
              <a:buChar char="q"/>
            </a:pPr>
            <a:r>
              <a:rPr lang="el-GR" altLang="el-GR" dirty="0">
                <a:latin typeface="Comic Sans MS" panose="030F0702030302020204" pitchFamily="66" charset="0"/>
              </a:rPr>
              <a:t>χειρουργικές τομές</a:t>
            </a:r>
          </a:p>
          <a:p>
            <a:pPr marL="609600" indent="-609600">
              <a:buFont typeface="Wingdings" panose="05000000000000000000" pitchFamily="2" charset="2"/>
              <a:buChar char="q"/>
            </a:pPr>
            <a:r>
              <a:rPr lang="el-GR" altLang="el-GR" dirty="0">
                <a:latin typeface="Comic Sans MS" panose="030F0702030302020204" pitchFamily="66" charset="0"/>
              </a:rPr>
              <a:t>λύση της συνέχειας του δέρματος λόγω φλεγμονής ή ξηρότητα</a:t>
            </a:r>
          </a:p>
          <a:p>
            <a:pPr marL="609600" indent="-609600">
              <a:buFont typeface="Wingdings" panose="05000000000000000000" pitchFamily="2" charset="2"/>
              <a:buChar char="q"/>
            </a:pPr>
            <a:endParaRPr lang="el-GR" altLang="el-GR" dirty="0">
              <a:latin typeface="Comic Sans MS" panose="030F0702030302020204" pitchFamily="66" charset="0"/>
            </a:endParaRPr>
          </a:p>
          <a:p>
            <a:pPr marL="609600" indent="-609600">
              <a:buFont typeface="Wingdings" panose="05000000000000000000" pitchFamily="2" charset="2"/>
              <a:buNone/>
            </a:pPr>
            <a:r>
              <a:rPr lang="el-GR" altLang="el-GR" dirty="0">
                <a:solidFill>
                  <a:srgbClr val="FF6600"/>
                </a:solidFill>
                <a:latin typeface="Comic Sans MS" panose="030F0702030302020204" pitchFamily="66" charset="0"/>
              </a:rPr>
              <a:t>Πχ: </a:t>
            </a:r>
            <a:r>
              <a:rPr lang="en-US" altLang="el-GR" dirty="0">
                <a:solidFill>
                  <a:srgbClr val="FF6600"/>
                </a:solidFill>
                <a:latin typeface="Comic Sans MS" panose="030F0702030302020204" pitchFamily="66" charset="0"/>
              </a:rPr>
              <a:t>HIV</a:t>
            </a:r>
            <a:r>
              <a:rPr lang="el-GR" altLang="el-GR" dirty="0">
                <a:solidFill>
                  <a:srgbClr val="FF6600"/>
                </a:solidFill>
                <a:latin typeface="Comic Sans MS" panose="030F0702030302020204" pitchFamily="66" charset="0"/>
              </a:rPr>
              <a:t>, ιοί της ηπατίτιδας, </a:t>
            </a:r>
            <a:r>
              <a:rPr lang="en-US" altLang="el-GR" dirty="0">
                <a:solidFill>
                  <a:srgbClr val="FF6600"/>
                </a:solidFill>
                <a:latin typeface="Comic Sans MS" panose="030F0702030302020204" pitchFamily="66" charset="0"/>
              </a:rPr>
              <a:t>Clostridium</a:t>
            </a:r>
            <a:r>
              <a:rPr lang="el-GR" altLang="el-GR" dirty="0">
                <a:solidFill>
                  <a:srgbClr val="FF6600"/>
                </a:solidFill>
                <a:latin typeface="Comic Sans MS" panose="030F0702030302020204" pitchFamily="66" charset="0"/>
              </a:rPr>
              <a:t> </a:t>
            </a:r>
            <a:r>
              <a:rPr lang="en-US" altLang="el-GR" dirty="0" err="1">
                <a:solidFill>
                  <a:srgbClr val="FF6600"/>
                </a:solidFill>
                <a:latin typeface="Comic Sans MS" panose="030F0702030302020204" pitchFamily="66" charset="0"/>
              </a:rPr>
              <a:t>tetani</a:t>
            </a:r>
            <a:r>
              <a:rPr lang="el-GR" altLang="el-GR" dirty="0">
                <a:solidFill>
                  <a:srgbClr val="FF6600"/>
                </a:solidFill>
                <a:latin typeface="Comic Sans MS" panose="030F0702030302020204" pitchFamily="66" charset="0"/>
              </a:rPr>
              <a:t>, βακτήρια που προκαλούν γάγγραινα.</a:t>
            </a:r>
            <a:endParaRPr lang="en-US" altLang="el-GR" dirty="0">
              <a:solidFill>
                <a:srgbClr val="FF6600"/>
              </a:solidFill>
              <a:latin typeface="Comic Sans MS" panose="030F0702030302020204" pitchFamily="66" charset="0"/>
            </a:endParaRPr>
          </a:p>
          <a:p>
            <a:endParaRPr lang="el-GR" dirty="0"/>
          </a:p>
        </p:txBody>
      </p:sp>
    </p:spTree>
    <p:extLst>
      <p:ext uri="{BB962C8B-B14F-4D97-AF65-F5344CB8AC3E}">
        <p14:creationId xmlns:p14="http://schemas.microsoft.com/office/powerpoint/2010/main" val="1090087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l-GR" b="1" dirty="0">
                <a:solidFill>
                  <a:schemeClr val="folHlink"/>
                </a:solidFill>
                <a:latin typeface="Comic Sans MS" panose="030F0702030302020204" pitchFamily="66" charset="0"/>
              </a:rPr>
              <a:t>Προτιμώμενη πύλη εισόδου</a:t>
            </a:r>
            <a:endParaRPr lang="el-GR" dirty="0"/>
          </a:p>
        </p:txBody>
      </p:sp>
      <p:sp>
        <p:nvSpPr>
          <p:cNvPr id="3" name="Content Placeholder 2"/>
          <p:cNvSpPr>
            <a:spLocks noGrp="1"/>
          </p:cNvSpPr>
          <p:nvPr>
            <p:ph idx="1"/>
          </p:nvPr>
        </p:nvSpPr>
        <p:spPr/>
        <p:txBody>
          <a:bodyPr>
            <a:normAutofit fontScale="92500" lnSpcReduction="10000"/>
          </a:bodyPr>
          <a:lstStyle/>
          <a:p>
            <a:pPr>
              <a:buNone/>
            </a:pPr>
            <a:r>
              <a:rPr lang="el-GR" altLang="el-GR" dirty="0">
                <a:latin typeface="Comic Sans MS" panose="030F0702030302020204" pitchFamily="66" charset="0"/>
              </a:rPr>
              <a:t>Η είσοδος των μικροβίων στον οργανισμό δεν σημαίνει απαραίτητα νόσο. Απαραίτητο είναι να υπάρχει συγκεκριμένη πύλη εισόδου.</a:t>
            </a:r>
          </a:p>
          <a:p>
            <a:pPr>
              <a:buNone/>
            </a:pPr>
            <a:endParaRPr lang="el-GR" altLang="el-GR" dirty="0">
              <a:latin typeface="Comic Sans MS" panose="030F0702030302020204" pitchFamily="66" charset="0"/>
            </a:endParaRPr>
          </a:p>
          <a:p>
            <a:pPr>
              <a:buNone/>
            </a:pPr>
            <a:r>
              <a:rPr lang="el-GR" altLang="el-GR" dirty="0">
                <a:latin typeface="Comic Sans MS" panose="030F0702030302020204" pitchFamily="66" charset="0"/>
              </a:rPr>
              <a:t>Πολλά μικρόβια προτιμούν κάποια συγκεκριμένη για να προκαλέσουν λοίμωξη:</a:t>
            </a:r>
            <a:endParaRPr lang="en-US" altLang="el-GR" dirty="0">
              <a:latin typeface="Comic Sans MS" panose="030F0702030302020204" pitchFamily="66" charset="0"/>
            </a:endParaRPr>
          </a:p>
          <a:p>
            <a:pPr>
              <a:buFont typeface="Wingdings" panose="05000000000000000000" pitchFamily="2" charset="2"/>
              <a:buChar char="ü"/>
            </a:pPr>
            <a:r>
              <a:rPr lang="en-US" altLang="el-GR" dirty="0">
                <a:solidFill>
                  <a:srgbClr val="FF6600"/>
                </a:solidFill>
                <a:latin typeface="Comic Sans MS" panose="030F0702030302020204" pitchFamily="66" charset="0"/>
              </a:rPr>
              <a:t>Salmonella</a:t>
            </a:r>
            <a:r>
              <a:rPr lang="el-GR" altLang="el-GR" dirty="0">
                <a:solidFill>
                  <a:srgbClr val="FF6600"/>
                </a:solidFill>
                <a:latin typeface="Comic Sans MS" panose="030F0702030302020204" pitchFamily="66" charset="0"/>
              </a:rPr>
              <a:t> </a:t>
            </a:r>
            <a:r>
              <a:rPr lang="en-US" altLang="el-GR" dirty="0" err="1">
                <a:solidFill>
                  <a:srgbClr val="FF6600"/>
                </a:solidFill>
                <a:latin typeface="Comic Sans MS" panose="030F0702030302020204" pitchFamily="66" charset="0"/>
              </a:rPr>
              <a:t>typhi</a:t>
            </a:r>
            <a:r>
              <a:rPr lang="el-GR" altLang="el-GR" dirty="0">
                <a:latin typeface="Comic Sans MS" panose="030F0702030302020204" pitchFamily="66" charset="0"/>
              </a:rPr>
              <a:t> (τυφοειδή πυρετό): γαστρεντερικό (κατάποση). Εάν τοποθετηθεί στο δέρμα = ήπια φλεγμονή μόνο!</a:t>
            </a:r>
          </a:p>
          <a:p>
            <a:pPr>
              <a:buFont typeface="Wingdings" panose="05000000000000000000" pitchFamily="2" charset="2"/>
              <a:buChar char="ü"/>
            </a:pPr>
            <a:r>
              <a:rPr lang="el-GR" altLang="el-GR" dirty="0">
                <a:solidFill>
                  <a:schemeClr val="accent2"/>
                </a:solidFill>
                <a:latin typeface="Comic Sans MS" panose="030F0702030302020204" pitchFamily="66" charset="0"/>
              </a:rPr>
              <a:t>Στρεπτόκοκκοι</a:t>
            </a:r>
            <a:r>
              <a:rPr lang="el-GR" altLang="el-GR" dirty="0">
                <a:latin typeface="Comic Sans MS" panose="030F0702030302020204" pitchFamily="66" charset="0"/>
              </a:rPr>
              <a:t>: αναπνευστικό = πνευμονία; με κατάποση δεν προκαλούν νόσο</a:t>
            </a:r>
            <a:endParaRPr lang="fr-FR" altLang="el-GR" dirty="0">
              <a:latin typeface="Comic Sans MS" panose="030F0702030302020204" pitchFamily="66" charset="0"/>
            </a:endParaRPr>
          </a:p>
          <a:p>
            <a:pPr>
              <a:buFont typeface="Wingdings" panose="05000000000000000000" pitchFamily="2" charset="2"/>
              <a:buChar char="ü"/>
            </a:pPr>
            <a:r>
              <a:rPr lang="fr-FR" altLang="el-GR" dirty="0">
                <a:solidFill>
                  <a:srgbClr val="FF0000"/>
                </a:solidFill>
                <a:latin typeface="Comic Sans MS" panose="030F0702030302020204" pitchFamily="66" charset="0"/>
              </a:rPr>
              <a:t>Yersinia </a:t>
            </a:r>
            <a:r>
              <a:rPr lang="fr-FR" altLang="el-GR" dirty="0" err="1">
                <a:solidFill>
                  <a:srgbClr val="FF0000"/>
                </a:solidFill>
                <a:latin typeface="Comic Sans MS" panose="030F0702030302020204" pitchFamily="66" charset="0"/>
              </a:rPr>
              <a:t>pestis</a:t>
            </a:r>
            <a:r>
              <a:rPr lang="el-GR" altLang="el-GR" dirty="0">
                <a:latin typeface="Comic Sans MS" panose="030F0702030302020204" pitchFamily="66" charset="0"/>
              </a:rPr>
              <a:t> (πανώλη) και </a:t>
            </a:r>
            <a:r>
              <a:rPr lang="fr-FR" altLang="el-GR" dirty="0">
                <a:solidFill>
                  <a:schemeClr val="hlink"/>
                </a:solidFill>
                <a:latin typeface="Comic Sans MS" panose="030F0702030302020204" pitchFamily="66" charset="0"/>
              </a:rPr>
              <a:t>Bacillus </a:t>
            </a:r>
            <a:r>
              <a:rPr lang="fr-FR" altLang="el-GR" dirty="0" err="1">
                <a:solidFill>
                  <a:schemeClr val="hlink"/>
                </a:solidFill>
                <a:latin typeface="Comic Sans MS" panose="030F0702030302020204" pitchFamily="66" charset="0"/>
              </a:rPr>
              <a:t>anthracis</a:t>
            </a:r>
            <a:r>
              <a:rPr lang="el-GR" altLang="el-GR" dirty="0">
                <a:latin typeface="Comic Sans MS" panose="030F0702030302020204" pitchFamily="66" charset="0"/>
              </a:rPr>
              <a:t> (άνθρακα) προκαλούν λοίμωξη από διαφορετικές πύλες εισόδου</a:t>
            </a:r>
            <a:endParaRPr lang="en-US" altLang="el-GR" dirty="0">
              <a:latin typeface="Comic Sans MS" panose="030F0702030302020204" pitchFamily="66" charset="0"/>
            </a:endParaRPr>
          </a:p>
          <a:p>
            <a:endParaRPr lang="el-GR" dirty="0"/>
          </a:p>
        </p:txBody>
      </p:sp>
    </p:spTree>
    <p:extLst>
      <p:ext uri="{BB962C8B-B14F-4D97-AF65-F5344CB8AC3E}">
        <p14:creationId xmlns:p14="http://schemas.microsoft.com/office/powerpoint/2010/main" val="14631461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l-GR" b="1" dirty="0">
                <a:solidFill>
                  <a:schemeClr val="folHlink"/>
                </a:solidFill>
                <a:latin typeface="Comic Sans MS" panose="030F0702030302020204" pitchFamily="66" charset="0"/>
              </a:rPr>
              <a:t>Αριθμός εισβαλλόντων μικροβίων</a:t>
            </a:r>
            <a:endParaRPr lang="el-GR"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l-GR" altLang="el-GR" dirty="0">
                <a:latin typeface="Comic Sans MS" panose="030F0702030302020204" pitchFamily="66" charset="0"/>
              </a:rPr>
              <a:t>μικρός αριθμός: καταστέλλεται από τους αμυντικούς μηχανισμούς</a:t>
            </a:r>
          </a:p>
          <a:p>
            <a:pPr>
              <a:buFont typeface="Wingdings" panose="05000000000000000000" pitchFamily="2" charset="2"/>
              <a:buChar char="§"/>
            </a:pPr>
            <a:endParaRPr lang="el-GR" altLang="el-GR" dirty="0">
              <a:latin typeface="Comic Sans MS" panose="030F0702030302020204" pitchFamily="66" charset="0"/>
            </a:endParaRPr>
          </a:p>
          <a:p>
            <a:pPr>
              <a:buFont typeface="Wingdings" panose="05000000000000000000" pitchFamily="2" charset="2"/>
              <a:buChar char="§"/>
            </a:pPr>
            <a:r>
              <a:rPr lang="el-GR" altLang="el-GR" dirty="0">
                <a:latin typeface="Comic Sans MS" panose="030F0702030302020204" pitchFamily="66" charset="0"/>
              </a:rPr>
              <a:t>μεγάλος αριθμός: θα προκληθεί λοίμωξη</a:t>
            </a:r>
            <a:r>
              <a:rPr lang="en-US" altLang="el-GR" dirty="0">
                <a:latin typeface="Comic Sans MS" panose="030F0702030302020204" pitchFamily="66" charset="0"/>
              </a:rPr>
              <a:t> </a:t>
            </a:r>
          </a:p>
          <a:p>
            <a:endParaRPr lang="el-GR" dirty="0"/>
          </a:p>
        </p:txBody>
      </p:sp>
    </p:spTree>
    <p:extLst>
      <p:ext uri="{BB962C8B-B14F-4D97-AF65-F5344CB8AC3E}">
        <p14:creationId xmlns:p14="http://schemas.microsoft.com/office/powerpoint/2010/main" val="21509557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l-GR" b="1" dirty="0">
                <a:solidFill>
                  <a:schemeClr val="folHlink"/>
                </a:solidFill>
                <a:latin typeface="Comic Sans MS" panose="030F0702030302020204" pitchFamily="66" charset="0"/>
              </a:rPr>
              <a:t>Μολυσματική δόση</a:t>
            </a:r>
            <a:endParaRPr lang="el-GR" dirty="0"/>
          </a:p>
        </p:txBody>
      </p:sp>
      <p:sp>
        <p:nvSpPr>
          <p:cNvPr id="3" name="Content Placeholder 2"/>
          <p:cNvSpPr>
            <a:spLocks noGrp="1"/>
          </p:cNvSpPr>
          <p:nvPr>
            <p:ph idx="1"/>
          </p:nvPr>
        </p:nvSpPr>
        <p:spPr/>
        <p:txBody>
          <a:bodyPr/>
          <a:lstStyle/>
          <a:p>
            <a:r>
              <a:rPr lang="el-GR" altLang="el-GR" sz="2400" dirty="0">
                <a:latin typeface="Comic Sans MS" panose="030F0702030302020204" pitchFamily="66" charset="0"/>
              </a:rPr>
              <a:t>Η λοιμογόνος δύναμη ενός μικροβίου εκφράζεται συχνά ως </a:t>
            </a:r>
            <a:r>
              <a:rPr lang="en-US" altLang="el-GR" sz="2400" dirty="0">
                <a:latin typeface="Comic Sans MS" panose="030F0702030302020204" pitchFamily="66" charset="0"/>
              </a:rPr>
              <a:t>ID</a:t>
            </a:r>
            <a:r>
              <a:rPr lang="el-GR" altLang="el-GR" sz="2400" baseline="-25000" dirty="0">
                <a:latin typeface="Comic Sans MS" panose="030F0702030302020204" pitchFamily="66" charset="0"/>
              </a:rPr>
              <a:t>50</a:t>
            </a:r>
            <a:r>
              <a:rPr lang="el-GR" altLang="el-GR" sz="2400" dirty="0">
                <a:latin typeface="Comic Sans MS" panose="030F0702030302020204" pitchFamily="66" charset="0"/>
              </a:rPr>
              <a:t> = μολυσματική δόση για το 50% ενός δείγματος πληθυσμού σε πειραματικές συνθήκες. </a:t>
            </a:r>
          </a:p>
          <a:p>
            <a:r>
              <a:rPr lang="el-GR" altLang="el-GR" sz="2400" dirty="0">
                <a:solidFill>
                  <a:srgbClr val="FF6600"/>
                </a:solidFill>
                <a:latin typeface="Comic Sans MS" panose="030F0702030302020204" pitchFamily="66" charset="0"/>
              </a:rPr>
              <a:t>Ο</a:t>
            </a:r>
            <a:r>
              <a:rPr lang="en-US" altLang="el-GR" sz="2400" dirty="0">
                <a:solidFill>
                  <a:srgbClr val="FF6600"/>
                </a:solidFill>
                <a:latin typeface="Comic Sans MS" panose="030F0702030302020204" pitchFamily="66" charset="0"/>
              </a:rPr>
              <a:t> Bacillus anthracis </a:t>
            </a:r>
            <a:r>
              <a:rPr lang="el-GR" altLang="el-GR" sz="2400" dirty="0">
                <a:solidFill>
                  <a:srgbClr val="FF6600"/>
                </a:solidFill>
                <a:latin typeface="Comic Sans MS" panose="030F0702030302020204" pitchFamily="66" charset="0"/>
              </a:rPr>
              <a:t>προκαλεί λοίμωξη από 3 πύλες εισόδου:</a:t>
            </a:r>
            <a:endParaRPr lang="en-US" altLang="el-GR" sz="2400" dirty="0">
              <a:solidFill>
                <a:srgbClr val="FF6600"/>
              </a:solidFill>
              <a:latin typeface="Comic Sans MS" panose="030F0702030302020204" pitchFamily="66" charset="0"/>
            </a:endParaRPr>
          </a:p>
          <a:p>
            <a:pPr lvl="1"/>
            <a:r>
              <a:rPr lang="en-US" altLang="el-GR" sz="2000" dirty="0">
                <a:solidFill>
                  <a:srgbClr val="FF6600"/>
                </a:solidFill>
                <a:latin typeface="Comic Sans MS" panose="030F0702030302020204" pitchFamily="66" charset="0"/>
              </a:rPr>
              <a:t>ID</a:t>
            </a:r>
            <a:r>
              <a:rPr lang="el-GR" altLang="el-GR" sz="2000" baseline="-25000" dirty="0">
                <a:solidFill>
                  <a:srgbClr val="FF6600"/>
                </a:solidFill>
                <a:latin typeface="Comic Sans MS" panose="030F0702030302020204" pitchFamily="66" charset="0"/>
              </a:rPr>
              <a:t>50</a:t>
            </a:r>
            <a:r>
              <a:rPr lang="el-GR" altLang="el-GR" sz="2000" dirty="0">
                <a:solidFill>
                  <a:srgbClr val="FF6600"/>
                </a:solidFill>
                <a:latin typeface="Comic Sans MS" panose="030F0702030302020204" pitchFamily="66" charset="0"/>
              </a:rPr>
              <a:t> για είσοδο μέσω του δέρματος (δερματικός άνθρακας) = 10 έως 50 ενδοσπόρια</a:t>
            </a:r>
            <a:endParaRPr lang="en-US" altLang="el-GR" sz="2000" dirty="0">
              <a:solidFill>
                <a:srgbClr val="FF6600"/>
              </a:solidFill>
              <a:latin typeface="Comic Sans MS" panose="030F0702030302020204" pitchFamily="66" charset="0"/>
            </a:endParaRPr>
          </a:p>
          <a:p>
            <a:pPr lvl="1"/>
            <a:r>
              <a:rPr lang="en-US" altLang="el-GR" sz="2000" dirty="0">
                <a:solidFill>
                  <a:srgbClr val="FF6600"/>
                </a:solidFill>
                <a:latin typeface="Comic Sans MS" panose="030F0702030302020204" pitchFamily="66" charset="0"/>
              </a:rPr>
              <a:t>ID</a:t>
            </a:r>
            <a:r>
              <a:rPr lang="el-GR" altLang="el-GR" sz="2000" baseline="-25000" dirty="0">
                <a:solidFill>
                  <a:srgbClr val="FF6600"/>
                </a:solidFill>
                <a:latin typeface="Comic Sans MS" panose="030F0702030302020204" pitchFamily="66" charset="0"/>
              </a:rPr>
              <a:t>50</a:t>
            </a:r>
            <a:r>
              <a:rPr lang="el-GR" altLang="el-GR" sz="2000" dirty="0">
                <a:solidFill>
                  <a:srgbClr val="FF6600"/>
                </a:solidFill>
                <a:latin typeface="Comic Sans MS" panose="030F0702030302020204" pitchFamily="66" charset="0"/>
              </a:rPr>
              <a:t> (αναπνευστική οδό = πνευμονικός άνθρακας) = 10.000 έως 20.000 ενδοσπόρια</a:t>
            </a:r>
            <a:endParaRPr lang="en-US" altLang="el-GR" sz="2000" dirty="0">
              <a:solidFill>
                <a:srgbClr val="FF6600"/>
              </a:solidFill>
              <a:latin typeface="Comic Sans MS" panose="030F0702030302020204" pitchFamily="66" charset="0"/>
            </a:endParaRPr>
          </a:p>
          <a:p>
            <a:pPr lvl="1"/>
            <a:r>
              <a:rPr lang="en-US" altLang="el-GR" sz="2000" dirty="0">
                <a:solidFill>
                  <a:srgbClr val="FF6600"/>
                </a:solidFill>
                <a:latin typeface="Comic Sans MS" panose="030F0702030302020204" pitchFamily="66" charset="0"/>
              </a:rPr>
              <a:t>ID</a:t>
            </a:r>
            <a:r>
              <a:rPr lang="el-GR" altLang="el-GR" sz="2000" baseline="-25000" dirty="0">
                <a:solidFill>
                  <a:srgbClr val="FF6600"/>
                </a:solidFill>
                <a:latin typeface="Comic Sans MS" panose="030F0702030302020204" pitchFamily="66" charset="0"/>
              </a:rPr>
              <a:t>50</a:t>
            </a:r>
            <a:r>
              <a:rPr lang="el-GR" altLang="el-GR" sz="2000" dirty="0">
                <a:solidFill>
                  <a:srgbClr val="FF6600"/>
                </a:solidFill>
                <a:latin typeface="Comic Sans MS" panose="030F0702030302020204" pitchFamily="66" charset="0"/>
              </a:rPr>
              <a:t> (γαστρεντερικό = γαστρεντερικός άνθρακας) = 250.000 έως 1.000.000 ενδοσπόρια</a:t>
            </a:r>
          </a:p>
          <a:p>
            <a:pPr marL="0" indent="0">
              <a:buNone/>
            </a:pPr>
            <a:endParaRPr lang="el-GR" dirty="0"/>
          </a:p>
        </p:txBody>
      </p:sp>
    </p:spTree>
    <p:extLst>
      <p:ext uri="{BB962C8B-B14F-4D97-AF65-F5344CB8AC3E}">
        <p14:creationId xmlns:p14="http://schemas.microsoft.com/office/powerpoint/2010/main" val="24804236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l-GR" b="1" dirty="0">
                <a:solidFill>
                  <a:schemeClr val="folHlink"/>
                </a:solidFill>
                <a:latin typeface="Comic Sans MS" panose="030F0702030302020204" pitchFamily="66" charset="0"/>
              </a:rPr>
              <a:t>Θανατηφόρος δόση</a:t>
            </a:r>
            <a:endParaRPr lang="el-GR" dirty="0"/>
          </a:p>
        </p:txBody>
      </p:sp>
      <p:sp>
        <p:nvSpPr>
          <p:cNvPr id="3" name="Content Placeholder 2"/>
          <p:cNvSpPr>
            <a:spLocks noGrp="1"/>
          </p:cNvSpPr>
          <p:nvPr>
            <p:ph idx="1"/>
          </p:nvPr>
        </p:nvSpPr>
        <p:spPr/>
        <p:txBody>
          <a:bodyPr/>
          <a:lstStyle/>
          <a:p>
            <a:pPr>
              <a:lnSpc>
                <a:spcPct val="120000"/>
              </a:lnSpc>
              <a:buFontTx/>
              <a:buNone/>
            </a:pPr>
            <a:r>
              <a:rPr lang="el-GR" altLang="el-GR" dirty="0">
                <a:latin typeface="Comic Sans MS" panose="030F0702030302020204" pitchFamily="66" charset="0"/>
              </a:rPr>
              <a:t>Η δραστικότητα μιας τοξίνης εκφράζεται ως </a:t>
            </a:r>
            <a:r>
              <a:rPr lang="en-US" altLang="el-GR" dirty="0">
                <a:latin typeface="Comic Sans MS" panose="030F0702030302020204" pitchFamily="66" charset="0"/>
              </a:rPr>
              <a:t>LD</a:t>
            </a:r>
            <a:r>
              <a:rPr lang="el-GR" altLang="el-GR" baseline="-25000" dirty="0">
                <a:latin typeface="Comic Sans MS" panose="030F0702030302020204" pitchFamily="66" charset="0"/>
              </a:rPr>
              <a:t>50</a:t>
            </a:r>
            <a:r>
              <a:rPr lang="el-GR" altLang="el-GR" dirty="0">
                <a:latin typeface="Comic Sans MS" panose="030F0702030302020204" pitchFamily="66" charset="0"/>
              </a:rPr>
              <a:t> = θανατηφόρος δόση για το 50% ενός δείγματος του πληθυσμού </a:t>
            </a:r>
            <a:endParaRPr lang="en-US" altLang="el-GR" dirty="0">
              <a:latin typeface="Comic Sans MS" panose="030F0702030302020204" pitchFamily="66" charset="0"/>
            </a:endParaRPr>
          </a:p>
          <a:p>
            <a:pPr>
              <a:lnSpc>
                <a:spcPct val="120000"/>
              </a:lnSpc>
            </a:pPr>
            <a:endParaRPr lang="en-US" altLang="el-GR" dirty="0">
              <a:latin typeface="Comic Sans MS" panose="030F0702030302020204" pitchFamily="66" charset="0"/>
            </a:endParaRPr>
          </a:p>
          <a:p>
            <a:pPr>
              <a:lnSpc>
                <a:spcPct val="130000"/>
              </a:lnSpc>
            </a:pPr>
            <a:r>
              <a:rPr lang="en-US" altLang="el-GR" dirty="0">
                <a:latin typeface="Comic Sans MS" panose="030F0702030302020204" pitchFamily="66" charset="0"/>
              </a:rPr>
              <a:t>LD</a:t>
            </a:r>
            <a:r>
              <a:rPr lang="el-GR" altLang="el-GR" baseline="-25000" dirty="0">
                <a:latin typeface="Comic Sans MS" panose="030F0702030302020204" pitchFamily="66" charset="0"/>
              </a:rPr>
              <a:t>50</a:t>
            </a:r>
            <a:r>
              <a:rPr lang="el-GR" altLang="el-GR" dirty="0">
                <a:latin typeface="Comic Sans MS" panose="030F0702030302020204" pitchFamily="66" charset="0"/>
              </a:rPr>
              <a:t> της τοξίνης της αλλαντίασης στα ποντίκια = 0,03</a:t>
            </a:r>
            <a:r>
              <a:rPr lang="en-US" altLang="el-GR" dirty="0">
                <a:latin typeface="Comic Sans MS" panose="030F0702030302020204" pitchFamily="66" charset="0"/>
              </a:rPr>
              <a:t> ng</a:t>
            </a:r>
            <a:r>
              <a:rPr lang="el-GR" altLang="el-GR" dirty="0">
                <a:latin typeface="Comic Sans MS" panose="030F0702030302020204" pitchFamily="66" charset="0"/>
              </a:rPr>
              <a:t>/</a:t>
            </a:r>
            <a:r>
              <a:rPr lang="en-US" altLang="el-GR" dirty="0">
                <a:latin typeface="Comic Sans MS" panose="030F0702030302020204" pitchFamily="66" charset="0"/>
              </a:rPr>
              <a:t>kg</a:t>
            </a:r>
          </a:p>
          <a:p>
            <a:pPr>
              <a:lnSpc>
                <a:spcPct val="130000"/>
              </a:lnSpc>
            </a:pPr>
            <a:r>
              <a:rPr lang="en-US" altLang="el-GR" dirty="0">
                <a:latin typeface="Comic Sans MS" panose="030F0702030302020204" pitchFamily="66" charset="0"/>
              </a:rPr>
              <a:t>LD</a:t>
            </a:r>
            <a:r>
              <a:rPr lang="el-GR" altLang="el-GR" baseline="-25000" dirty="0">
                <a:latin typeface="Comic Sans MS" panose="030F0702030302020204" pitchFamily="66" charset="0"/>
              </a:rPr>
              <a:t>50</a:t>
            </a:r>
            <a:r>
              <a:rPr lang="el-GR" altLang="el-GR" dirty="0">
                <a:latin typeface="Comic Sans MS" panose="030F0702030302020204" pitchFamily="66" charset="0"/>
              </a:rPr>
              <a:t> της τοξίνης </a:t>
            </a:r>
            <a:r>
              <a:rPr lang="en-US" altLang="el-GR" dirty="0">
                <a:latin typeface="Comic Sans MS" panose="030F0702030302020204" pitchFamily="66" charset="0"/>
              </a:rPr>
              <a:t>Shiga</a:t>
            </a:r>
            <a:r>
              <a:rPr lang="el-GR" altLang="el-GR" dirty="0">
                <a:latin typeface="Comic Sans MS" panose="030F0702030302020204" pitchFamily="66" charset="0"/>
              </a:rPr>
              <a:t> = 250</a:t>
            </a:r>
            <a:r>
              <a:rPr lang="en-US" altLang="el-GR" dirty="0">
                <a:latin typeface="Comic Sans MS" panose="030F0702030302020204" pitchFamily="66" charset="0"/>
              </a:rPr>
              <a:t> ng</a:t>
            </a:r>
            <a:r>
              <a:rPr lang="el-GR" altLang="el-GR" dirty="0">
                <a:latin typeface="Comic Sans MS" panose="030F0702030302020204" pitchFamily="66" charset="0"/>
              </a:rPr>
              <a:t>/</a:t>
            </a:r>
            <a:r>
              <a:rPr lang="en-US" altLang="el-GR" dirty="0">
                <a:latin typeface="Comic Sans MS" panose="030F0702030302020204" pitchFamily="66" charset="0"/>
              </a:rPr>
              <a:t>kg</a:t>
            </a:r>
          </a:p>
          <a:p>
            <a:pPr>
              <a:lnSpc>
                <a:spcPct val="130000"/>
              </a:lnSpc>
            </a:pPr>
            <a:r>
              <a:rPr lang="en-US" altLang="el-GR" dirty="0">
                <a:latin typeface="Comic Sans MS" panose="030F0702030302020204" pitchFamily="66" charset="0"/>
              </a:rPr>
              <a:t>LD</a:t>
            </a:r>
            <a:r>
              <a:rPr lang="el-GR" altLang="el-GR" baseline="-25000" dirty="0">
                <a:latin typeface="Comic Sans MS" panose="030F0702030302020204" pitchFamily="66" charset="0"/>
              </a:rPr>
              <a:t>50</a:t>
            </a:r>
            <a:r>
              <a:rPr lang="el-GR" altLang="el-GR" dirty="0">
                <a:latin typeface="Comic Sans MS" panose="030F0702030302020204" pitchFamily="66" charset="0"/>
              </a:rPr>
              <a:t> της σταφυλοκοκκικής εντεροτοξίνης = 1.350</a:t>
            </a:r>
            <a:r>
              <a:rPr lang="en-US" altLang="el-GR" dirty="0">
                <a:latin typeface="Comic Sans MS" panose="030F0702030302020204" pitchFamily="66" charset="0"/>
              </a:rPr>
              <a:t> ng</a:t>
            </a:r>
            <a:r>
              <a:rPr lang="el-GR" altLang="el-GR" dirty="0">
                <a:latin typeface="Comic Sans MS" panose="030F0702030302020204" pitchFamily="66" charset="0"/>
              </a:rPr>
              <a:t>/</a:t>
            </a:r>
            <a:r>
              <a:rPr lang="en-US" altLang="el-GR" dirty="0">
                <a:latin typeface="Comic Sans MS" panose="030F0702030302020204" pitchFamily="66" charset="0"/>
              </a:rPr>
              <a:t>kg</a:t>
            </a:r>
            <a:endParaRPr lang="en-US" altLang="el-GR" dirty="0">
              <a:latin typeface="Comic Sans MS" panose="030F0702030302020204" pitchFamily="66" charset="0"/>
            </a:endParaRPr>
          </a:p>
        </p:txBody>
      </p:sp>
    </p:spTree>
    <p:extLst>
      <p:ext uri="{BB962C8B-B14F-4D97-AF65-F5344CB8AC3E}">
        <p14:creationId xmlns:p14="http://schemas.microsoft.com/office/powerpoint/2010/main" val="39862203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l-GR" b="1" dirty="0">
                <a:solidFill>
                  <a:schemeClr val="folHlink"/>
                </a:solidFill>
                <a:latin typeface="Comic Sans MS" panose="030F0702030302020204" pitchFamily="66" charset="0"/>
              </a:rPr>
              <a:t>Προσκόλληση</a:t>
            </a:r>
            <a:endParaRPr lang="el-GR" dirty="0"/>
          </a:p>
        </p:txBody>
      </p:sp>
      <p:sp>
        <p:nvSpPr>
          <p:cNvPr id="3" name="Content Placeholder 2"/>
          <p:cNvSpPr>
            <a:spLocks noGrp="1"/>
          </p:cNvSpPr>
          <p:nvPr>
            <p:ph idx="1"/>
          </p:nvPr>
        </p:nvSpPr>
        <p:spPr/>
        <p:txBody>
          <a:bodyPr/>
          <a:lstStyle/>
          <a:p>
            <a:pPr>
              <a:buBlip>
                <a:blip r:embed="rId2"/>
              </a:buBlip>
            </a:pPr>
            <a:r>
              <a:rPr lang="el-GR" altLang="el-GR" dirty="0">
                <a:latin typeface="Comic Sans MS" panose="030F0702030302020204" pitchFamily="66" charset="0"/>
              </a:rPr>
              <a:t>Για τους περισσότερους παθογόνους μικροοργανισμούς αποτελεί απαραίτητο στάδιο της παθογονικότητας</a:t>
            </a:r>
          </a:p>
          <a:p>
            <a:pPr>
              <a:buBlip>
                <a:blip r:embed="rId2"/>
              </a:buBlip>
            </a:pPr>
            <a:endParaRPr lang="el-GR" altLang="el-GR" dirty="0">
              <a:latin typeface="Comic Sans MS" panose="030F0702030302020204" pitchFamily="66" charset="0"/>
            </a:endParaRPr>
          </a:p>
          <a:p>
            <a:pPr>
              <a:buBlip>
                <a:blip r:embed="rId2"/>
              </a:buBlip>
            </a:pPr>
            <a:r>
              <a:rPr lang="el-GR" altLang="el-GR" dirty="0">
                <a:latin typeface="Comic Sans MS" panose="030F0702030302020204" pitchFamily="66" charset="0"/>
              </a:rPr>
              <a:t>Επιτυγχάνεται με τη βοήθεια ειδικών μορίων στην επιφάνειά τους: προσκολλητίνες (</a:t>
            </a:r>
            <a:r>
              <a:rPr lang="en-US" altLang="el-GR" dirty="0" err="1">
                <a:latin typeface="Comic Sans MS" panose="030F0702030302020204" pitchFamily="66" charset="0"/>
              </a:rPr>
              <a:t>adhesins</a:t>
            </a:r>
            <a:r>
              <a:rPr lang="el-GR" altLang="el-GR" dirty="0">
                <a:latin typeface="Comic Sans MS" panose="030F0702030302020204" pitchFamily="66" charset="0"/>
              </a:rPr>
              <a:t>) που συνδέονται με συμπληρωματικούς υποδοχείς στην επιφάνεια των κυττάρων του ξενιστή </a:t>
            </a:r>
            <a:endParaRPr lang="en-US" altLang="el-GR" dirty="0">
              <a:latin typeface="Comic Sans MS" panose="030F0702030302020204" pitchFamily="66" charset="0"/>
            </a:endParaRPr>
          </a:p>
        </p:txBody>
      </p:sp>
    </p:spTree>
    <p:extLst>
      <p:ext uri="{BB962C8B-B14F-4D97-AF65-F5344CB8AC3E}">
        <p14:creationId xmlns:p14="http://schemas.microsoft.com/office/powerpoint/2010/main" val="8535237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31135"/>
            <a:ext cx="10515600" cy="3945827"/>
          </a:xfrm>
        </p:spPr>
        <p:txBody>
          <a:bodyPr/>
          <a:lstStyle/>
          <a:p>
            <a:pPr>
              <a:lnSpc>
                <a:spcPct val="80000"/>
              </a:lnSpc>
            </a:pPr>
            <a:r>
              <a:rPr lang="el-GR" altLang="el-GR" dirty="0">
                <a:latin typeface="Comic Sans MS" panose="030F0702030302020204" pitchFamily="66" charset="0"/>
              </a:rPr>
              <a:t>Όταν μεταβληθούν οι προσκολλητίνες και οι υποδοχείς τους, διαταράσσεται η σύνδεσή τους → η λοίμωξη μπορεί να προληφθεί ή να ελεγχθεί </a:t>
            </a:r>
          </a:p>
          <a:p>
            <a:pPr>
              <a:lnSpc>
                <a:spcPct val="80000"/>
              </a:lnSpc>
            </a:pPr>
            <a:endParaRPr lang="en-US" altLang="el-GR" dirty="0">
              <a:latin typeface="Comic Sans MS" panose="030F0702030302020204" pitchFamily="66" charset="0"/>
            </a:endParaRPr>
          </a:p>
          <a:p>
            <a:pPr>
              <a:lnSpc>
                <a:spcPct val="80000"/>
              </a:lnSpc>
            </a:pPr>
            <a:r>
              <a:rPr lang="el-GR" altLang="el-GR" dirty="0">
                <a:latin typeface="Comic Sans MS" panose="030F0702030302020204" pitchFamily="66" charset="0"/>
              </a:rPr>
              <a:t>Τα μικρόβια συσσωρεύονται και προσκολλώνται σε επιφάνειες όπου μοιράζονται διαθέσιμες θρεπτικές ουσίες = βιομεμβράνες (</a:t>
            </a:r>
            <a:r>
              <a:rPr lang="en-US" altLang="el-GR" dirty="0">
                <a:latin typeface="Comic Sans MS" panose="030F0702030302020204" pitchFamily="66" charset="0"/>
              </a:rPr>
              <a:t>biofilms</a:t>
            </a:r>
            <a:r>
              <a:rPr lang="el-GR" altLang="el-GR" dirty="0">
                <a:latin typeface="Comic Sans MS" panose="030F0702030302020204" pitchFamily="66" charset="0"/>
              </a:rPr>
              <a:t>) → π.χ. οδοντική πλάκα</a:t>
            </a:r>
            <a:endParaRPr lang="en-US" altLang="el-GR" dirty="0">
              <a:latin typeface="Comic Sans MS" panose="030F0702030302020204" pitchFamily="66" charset="0"/>
            </a:endParaRPr>
          </a:p>
          <a:p>
            <a:endParaRPr lang="el-GR" dirty="0"/>
          </a:p>
        </p:txBody>
      </p:sp>
      <p:sp>
        <p:nvSpPr>
          <p:cNvPr id="4" name="Title 3"/>
          <p:cNvSpPr>
            <a:spLocks noGrp="1" noChangeArrowheads="1"/>
          </p:cNvSpPr>
          <p:nvPr>
            <p:ph type="title"/>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fontScale="90000"/>
          </a:bodyPr>
          <a:lstStyle/>
          <a:p>
            <a:r>
              <a:rPr lang="el-GR" dirty="0" smtClean="0"/>
              <a:t>Προσκολλητίνες</a:t>
            </a:r>
            <a:r>
              <a:rPr lang="en-US" dirty="0" smtClean="0"/>
              <a:t>:</a:t>
            </a:r>
            <a:r>
              <a:rPr lang="el-GR" dirty="0" smtClean="0"/>
              <a:t>  συνήθως γλυκοπρωτείνες ή λιποπρωτείνες</a:t>
            </a:r>
            <a:br>
              <a:rPr lang="el-GR" dirty="0" smtClean="0"/>
            </a:br>
            <a:r>
              <a:rPr lang="el-GR" dirty="0" smtClean="0"/>
              <a:t>Υποδοχείς</a:t>
            </a:r>
            <a:r>
              <a:rPr lang="en-US" dirty="0" smtClean="0"/>
              <a:t>:</a:t>
            </a:r>
            <a:r>
              <a:rPr lang="el-GR" dirty="0" smtClean="0"/>
              <a:t> συνήθως σάκχαρα (πχ. </a:t>
            </a:r>
            <a:r>
              <a:rPr lang="el-GR" dirty="0"/>
              <a:t>μ</a:t>
            </a:r>
            <a:r>
              <a:rPr lang="el-GR" dirty="0" smtClean="0"/>
              <a:t>αννόζη)</a:t>
            </a:r>
            <a:endParaRPr lang="el-GR" dirty="0"/>
          </a:p>
        </p:txBody>
      </p:sp>
    </p:spTree>
    <p:extLst>
      <p:ext uri="{BB962C8B-B14F-4D97-AF65-F5344CB8AC3E}">
        <p14:creationId xmlns:p14="http://schemas.microsoft.com/office/powerpoint/2010/main" val="30692776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l-GR" b="1" dirty="0">
                <a:solidFill>
                  <a:schemeClr val="folHlink"/>
                </a:solidFill>
                <a:latin typeface="Comic Sans MS" panose="030F0702030302020204" pitchFamily="66" charset="0"/>
              </a:rPr>
              <a:t>Αποφυγή των αμυντικών μηχανισμών του ξενιστή</a:t>
            </a:r>
            <a:endParaRPr lang="el-GR" dirty="0"/>
          </a:p>
        </p:txBody>
      </p:sp>
      <p:sp>
        <p:nvSpPr>
          <p:cNvPr id="3" name="Content Placeholder 2"/>
          <p:cNvSpPr>
            <a:spLocks noGrp="1"/>
          </p:cNvSpPr>
          <p:nvPr>
            <p:ph idx="1"/>
          </p:nvPr>
        </p:nvSpPr>
        <p:spPr/>
        <p:txBody>
          <a:bodyPr/>
          <a:lstStyle/>
          <a:p>
            <a:pPr marL="660400" indent="-660400">
              <a:buFontTx/>
              <a:buBlip>
                <a:blip r:embed="rId2"/>
              </a:buBlip>
            </a:pPr>
            <a:r>
              <a:rPr lang="el-GR" altLang="el-GR" dirty="0">
                <a:solidFill>
                  <a:srgbClr val="FF0000"/>
                </a:solidFill>
                <a:latin typeface="Comic Sans MS" panose="030F0702030302020204" pitchFamily="66" charset="0"/>
              </a:rPr>
              <a:t>Έλυτρο (κάψα) </a:t>
            </a:r>
          </a:p>
          <a:p>
            <a:pPr marL="660400" indent="-660400">
              <a:buFontTx/>
              <a:buBlip>
                <a:blip r:embed="rId2"/>
              </a:buBlip>
            </a:pPr>
            <a:endParaRPr lang="el-GR" altLang="el-GR" dirty="0">
              <a:solidFill>
                <a:srgbClr val="FF0000"/>
              </a:solidFill>
              <a:latin typeface="Comic Sans MS" panose="030F0702030302020204" pitchFamily="66" charset="0"/>
            </a:endParaRPr>
          </a:p>
          <a:p>
            <a:pPr marL="660400" indent="-660400">
              <a:buFontTx/>
              <a:buBlip>
                <a:blip r:embed="rId2"/>
              </a:buBlip>
            </a:pPr>
            <a:r>
              <a:rPr lang="el-GR" altLang="el-GR" dirty="0">
                <a:solidFill>
                  <a:srgbClr val="FF0000"/>
                </a:solidFill>
                <a:latin typeface="Comic Sans MS" panose="030F0702030302020204" pitchFamily="66" charset="0"/>
              </a:rPr>
              <a:t>Συστατικά του κυτταρικού τοιχώματος</a:t>
            </a:r>
          </a:p>
          <a:p>
            <a:pPr marL="660400" indent="-660400">
              <a:buFontTx/>
              <a:buBlip>
                <a:blip r:embed="rId2"/>
              </a:buBlip>
            </a:pPr>
            <a:endParaRPr lang="el-GR" altLang="el-GR" dirty="0">
              <a:solidFill>
                <a:srgbClr val="FF0000"/>
              </a:solidFill>
              <a:latin typeface="Comic Sans MS" panose="030F0702030302020204" pitchFamily="66" charset="0"/>
            </a:endParaRPr>
          </a:p>
          <a:p>
            <a:pPr marL="660400" indent="-660400">
              <a:buFontTx/>
              <a:buBlip>
                <a:blip r:embed="rId2"/>
              </a:buBlip>
            </a:pPr>
            <a:r>
              <a:rPr lang="el-GR" altLang="el-GR" dirty="0">
                <a:solidFill>
                  <a:srgbClr val="FF0000"/>
                </a:solidFill>
                <a:latin typeface="Comic Sans MS" panose="030F0702030302020204" pitchFamily="66" charset="0"/>
              </a:rPr>
              <a:t>Ένζυμα</a:t>
            </a:r>
            <a:endParaRPr lang="en-US" altLang="el-GR" dirty="0">
              <a:solidFill>
                <a:srgbClr val="FF0000"/>
              </a:solidFill>
              <a:latin typeface="Comic Sans MS" panose="030F0702030302020204" pitchFamily="66" charset="0"/>
            </a:endParaRPr>
          </a:p>
          <a:p>
            <a:endParaRPr lang="el-GR" dirty="0"/>
          </a:p>
        </p:txBody>
      </p:sp>
    </p:spTree>
    <p:extLst>
      <p:ext uri="{BB962C8B-B14F-4D97-AF65-F5344CB8AC3E}">
        <p14:creationId xmlns:p14="http://schemas.microsoft.com/office/powerpoint/2010/main" val="12723903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l-GR" b="1" dirty="0">
                <a:solidFill>
                  <a:schemeClr val="folHlink"/>
                </a:solidFill>
                <a:latin typeface="Comic Sans MS" panose="030F0702030302020204" pitchFamily="66" charset="0"/>
              </a:rPr>
              <a:t>ΠΥΛΕΣ ΕΞΟΔΟΥ ΤΩΝ ΠΑΘΟΓΟΝΩΝ ΜΙΚΡΟΟΡΓΑΝΙΣΜΩΝ</a:t>
            </a:r>
            <a:endParaRPr lang="el-GR" dirty="0"/>
          </a:p>
        </p:txBody>
      </p:sp>
      <p:sp>
        <p:nvSpPr>
          <p:cNvPr id="3" name="Content Placeholder 2"/>
          <p:cNvSpPr>
            <a:spLocks noGrp="1"/>
          </p:cNvSpPr>
          <p:nvPr>
            <p:ph idx="1"/>
          </p:nvPr>
        </p:nvSpPr>
        <p:spPr/>
        <p:txBody>
          <a:bodyPr>
            <a:normAutofit fontScale="62500" lnSpcReduction="20000"/>
          </a:bodyPr>
          <a:lstStyle/>
          <a:p>
            <a:r>
              <a:rPr lang="el-GR" altLang="el-GR" dirty="0">
                <a:latin typeface="Comic Sans MS" panose="030F0702030302020204" pitchFamily="66" charset="0"/>
              </a:rPr>
              <a:t>Τα μικρόβια εξέρχονται από τον οργανισμό μέσω εκκρίσεων ή ιστών που αποβάλλονται από συγκεκριμένες πύλες εξόδου.</a:t>
            </a:r>
          </a:p>
          <a:p>
            <a:r>
              <a:rPr lang="el-GR" altLang="el-GR" dirty="0">
                <a:latin typeface="Comic Sans MS" panose="030F0702030302020204" pitchFamily="66" charset="0"/>
              </a:rPr>
              <a:t>Οι πύλες εξόδου εξαρτώνται από την εντόπιση της λοίμωξης.</a:t>
            </a:r>
          </a:p>
          <a:p>
            <a:r>
              <a:rPr lang="el-GR" altLang="el-GR" dirty="0">
                <a:latin typeface="Comic Sans MS" panose="030F0702030302020204" pitchFamily="66" charset="0"/>
              </a:rPr>
              <a:t>Ένα μικρόβιο χρησιμοποιεί γενικά την ίδια πύλη για είσοδο και έξοδο. Αν χρησιμοποιεί διάφορες πύλες εξόδου → εξάπλωση της λοίμωξης σε έναν πληθυσμό από άτομο σε άτομο.</a:t>
            </a:r>
          </a:p>
          <a:p>
            <a:r>
              <a:rPr lang="el-GR" altLang="el-GR" dirty="0">
                <a:solidFill>
                  <a:srgbClr val="FF6600"/>
                </a:solidFill>
                <a:latin typeface="Comic Sans MS" panose="030F0702030302020204" pitchFamily="66" charset="0"/>
              </a:rPr>
              <a:t>Αναπνευστική οδός:</a:t>
            </a:r>
            <a:r>
              <a:rPr lang="el-GR" altLang="el-GR" dirty="0">
                <a:latin typeface="Comic Sans MS" panose="030F0702030302020204" pitchFamily="66" charset="0"/>
              </a:rPr>
              <a:t> μικρόβια που προκαλούν φυματίωση, κοκκύτη, πνευμονία, οστρακιά, μηνιγγιτιδοκοκκική μηνιγγίτιδα, παρωτίτιδα, γρίπη</a:t>
            </a:r>
          </a:p>
          <a:p>
            <a:r>
              <a:rPr lang="el-GR" altLang="el-GR" dirty="0">
                <a:solidFill>
                  <a:srgbClr val="FF6600"/>
                </a:solidFill>
                <a:latin typeface="Comic Sans MS" panose="030F0702030302020204" pitchFamily="66" charset="0"/>
              </a:rPr>
              <a:t>Γαστρεντερική οδός (σίελο):</a:t>
            </a:r>
            <a:r>
              <a:rPr lang="el-GR" altLang="el-GR" dirty="0">
                <a:latin typeface="Comic Sans MS" panose="030F0702030302020204" pitchFamily="66" charset="0"/>
              </a:rPr>
              <a:t> λύσσα, παρωτίτιδα, λοιμώδη μονοπυρήνωση</a:t>
            </a:r>
          </a:p>
          <a:p>
            <a:r>
              <a:rPr lang="el-GR" altLang="el-GR" dirty="0">
                <a:solidFill>
                  <a:srgbClr val="FF6600"/>
                </a:solidFill>
                <a:latin typeface="Comic Sans MS" panose="030F0702030302020204" pitchFamily="66" charset="0"/>
              </a:rPr>
              <a:t>Γαστρεντερική οδός (κόπρανα):</a:t>
            </a:r>
            <a:r>
              <a:rPr lang="el-GR" altLang="el-GR" dirty="0">
                <a:latin typeface="Comic Sans MS" panose="030F0702030302020204" pitchFamily="66" charset="0"/>
              </a:rPr>
              <a:t> σαλμονέλωση, αμοιβαδική δυσεντερία</a:t>
            </a:r>
          </a:p>
          <a:p>
            <a:r>
              <a:rPr lang="el-GR" altLang="el-GR" dirty="0">
                <a:solidFill>
                  <a:srgbClr val="FF6600"/>
                </a:solidFill>
                <a:latin typeface="Comic Sans MS" panose="030F0702030302020204" pitchFamily="66" charset="0"/>
              </a:rPr>
              <a:t>Ουροποιητικό:</a:t>
            </a:r>
            <a:r>
              <a:rPr lang="el-GR" altLang="el-GR" dirty="0">
                <a:latin typeface="Comic Sans MS" panose="030F0702030302020204" pitchFamily="66" charset="0"/>
              </a:rPr>
              <a:t> τυφοειδής πυρετός, βρουκέλλωση</a:t>
            </a:r>
          </a:p>
          <a:p>
            <a:r>
              <a:rPr lang="el-GR" altLang="el-GR" dirty="0">
                <a:solidFill>
                  <a:srgbClr val="FF6600"/>
                </a:solidFill>
                <a:latin typeface="Comic Sans MS" panose="030F0702030302020204" pitchFamily="66" charset="0"/>
              </a:rPr>
              <a:t>Γεννητικό σύστημα:</a:t>
            </a:r>
            <a:r>
              <a:rPr lang="el-GR" altLang="el-GR" dirty="0">
                <a:latin typeface="Comic Sans MS" panose="030F0702030302020204" pitchFamily="66" charset="0"/>
              </a:rPr>
              <a:t> σεξουαλικώς μεταδιδόμενα νοσήματα</a:t>
            </a:r>
          </a:p>
          <a:p>
            <a:r>
              <a:rPr lang="el-GR" altLang="el-GR" dirty="0">
                <a:solidFill>
                  <a:srgbClr val="FF6600"/>
                </a:solidFill>
                <a:latin typeface="Comic Sans MS" panose="030F0702030302020204" pitchFamily="66" charset="0"/>
              </a:rPr>
              <a:t>Δέρμα:</a:t>
            </a:r>
            <a:r>
              <a:rPr lang="el-GR" altLang="el-GR" dirty="0">
                <a:latin typeface="Comic Sans MS" panose="030F0702030302020204" pitchFamily="66" charset="0"/>
              </a:rPr>
              <a:t> λοιμώξεις δέρματος και τραυμάτων (μυκητιάσεις, απλός έρπητας) </a:t>
            </a:r>
          </a:p>
          <a:p>
            <a:r>
              <a:rPr lang="el-GR" altLang="el-GR" dirty="0">
                <a:solidFill>
                  <a:srgbClr val="FF6600"/>
                </a:solidFill>
                <a:latin typeface="Comic Sans MS" panose="030F0702030302020204" pitchFamily="66" charset="0"/>
              </a:rPr>
              <a:t>Μολυσμένο αίμα:</a:t>
            </a:r>
            <a:r>
              <a:rPr lang="el-GR" altLang="el-GR" dirty="0">
                <a:latin typeface="Comic Sans MS" panose="030F0702030302020204" pitchFamily="66" charset="0"/>
              </a:rPr>
              <a:t> αίμοδιατρεφόμενα αρθρόποδα (ελονοσία)</a:t>
            </a:r>
          </a:p>
          <a:p>
            <a:r>
              <a:rPr lang="el-GR" altLang="el-GR" dirty="0">
                <a:solidFill>
                  <a:srgbClr val="FF6600"/>
                </a:solidFill>
                <a:latin typeface="Comic Sans MS" panose="030F0702030302020204" pitchFamily="66" charset="0"/>
              </a:rPr>
              <a:t>Μολυσμένες βελόνες και σύριγγες:</a:t>
            </a:r>
            <a:r>
              <a:rPr lang="el-GR" altLang="el-GR" dirty="0">
                <a:latin typeface="Comic Sans MS" panose="030F0702030302020204" pitchFamily="66" charset="0"/>
              </a:rPr>
              <a:t> </a:t>
            </a:r>
            <a:r>
              <a:rPr lang="en-US" altLang="el-GR" dirty="0">
                <a:latin typeface="Comic Sans MS" panose="030F0702030302020204" pitchFamily="66" charset="0"/>
              </a:rPr>
              <a:t>AIDS</a:t>
            </a:r>
            <a:r>
              <a:rPr lang="el-GR" altLang="el-GR" dirty="0">
                <a:latin typeface="Comic Sans MS" panose="030F0702030302020204" pitchFamily="66" charset="0"/>
              </a:rPr>
              <a:t>, ηπατίτιδα Β</a:t>
            </a:r>
            <a:endParaRPr lang="en-US" altLang="el-GR" dirty="0">
              <a:latin typeface="Comic Sans MS" panose="030F0702030302020204" pitchFamily="66" charset="0"/>
            </a:endParaRPr>
          </a:p>
          <a:p>
            <a:endParaRPr lang="el-GR" dirty="0"/>
          </a:p>
        </p:txBody>
      </p:sp>
    </p:spTree>
    <p:extLst>
      <p:ext uri="{BB962C8B-B14F-4D97-AF65-F5344CB8AC3E}">
        <p14:creationId xmlns:p14="http://schemas.microsoft.com/office/powerpoint/2010/main" val="1052683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i="1" dirty="0" smtClean="0">
                <a:solidFill>
                  <a:srgbClr val="FF0000"/>
                </a:solidFill>
              </a:rPr>
              <a:t>Μόλυνση</a:t>
            </a:r>
            <a:endParaRPr lang="el-GR" dirty="0"/>
          </a:p>
        </p:txBody>
      </p:sp>
      <p:sp>
        <p:nvSpPr>
          <p:cNvPr id="3" name="Content Placeholder 2"/>
          <p:cNvSpPr>
            <a:spLocks noGrp="1"/>
          </p:cNvSpPr>
          <p:nvPr>
            <p:ph idx="1"/>
          </p:nvPr>
        </p:nvSpPr>
        <p:spPr>
          <a:xfrm>
            <a:off x="838200" y="1481328"/>
            <a:ext cx="10515600" cy="4695635"/>
          </a:xfrm>
        </p:spPr>
        <p:txBody>
          <a:bodyPr/>
          <a:lstStyle/>
          <a:p>
            <a:pPr marL="0" indent="0">
              <a:buNone/>
            </a:pPr>
            <a:r>
              <a:rPr lang="el-GR" b="1" dirty="0"/>
              <a:t>Μόλυνση </a:t>
            </a:r>
            <a:r>
              <a:rPr lang="el-GR" dirty="0"/>
              <a:t>ονομάζεται η </a:t>
            </a:r>
            <a:r>
              <a:rPr lang="el-GR" b="1" u="sng" dirty="0">
                <a:solidFill>
                  <a:srgbClr val="FF0000"/>
                </a:solidFill>
              </a:rPr>
              <a:t>απλή είσοδος ή εναπόθεση μικροβίων επάνω στο </a:t>
            </a:r>
            <a:r>
              <a:rPr lang="el-GR" b="1" u="sng" dirty="0" smtClean="0">
                <a:solidFill>
                  <a:srgbClr val="FF0000"/>
                </a:solidFill>
              </a:rPr>
              <a:t>μεγαλοοργανισμό</a:t>
            </a:r>
            <a:r>
              <a:rPr lang="el-GR" b="1" u="sng" dirty="0">
                <a:solidFill>
                  <a:srgbClr val="FF0000"/>
                </a:solidFill>
              </a:rPr>
              <a:t>.</a:t>
            </a:r>
            <a:r>
              <a:rPr lang="el-GR" u="sng" dirty="0">
                <a:solidFill>
                  <a:srgbClr val="FF0000"/>
                </a:solidFill>
              </a:rPr>
              <a:t> </a:t>
            </a:r>
            <a:r>
              <a:rPr lang="el-GR" dirty="0"/>
              <a:t>Ο ίδιος όρος, μόλυνση, χρησιμοποιείται και για </a:t>
            </a:r>
            <a:r>
              <a:rPr lang="el-GR" b="1" dirty="0"/>
              <a:t>αντικείμενα </a:t>
            </a:r>
            <a:r>
              <a:rPr lang="el-GR" b="1" dirty="0" smtClean="0"/>
              <a:t>και επιφάνειες</a:t>
            </a:r>
            <a:r>
              <a:rPr lang="el-GR" dirty="0" smtClean="0"/>
              <a:t>.</a:t>
            </a:r>
          </a:p>
          <a:p>
            <a:r>
              <a:rPr lang="el-GR" b="1" u="sng" dirty="0" smtClean="0">
                <a:solidFill>
                  <a:srgbClr val="FF0000"/>
                </a:solidFill>
              </a:rPr>
              <a:t>Η πηγή μόλυνσης είναι προυπόθεση για την εμφάνιση ενός λοιμώδους νοσήματος, οπότε πρέπει να γίνει η εξουδετέρωση ή μείωσή της για την καταπολέμηση του λοιμώδους νοσήματος.</a:t>
            </a:r>
          </a:p>
          <a:p>
            <a:pPr marL="0" indent="0">
              <a:buNone/>
            </a:pPr>
            <a:endParaRPr lang="el-GR" dirty="0"/>
          </a:p>
        </p:txBody>
      </p:sp>
    </p:spTree>
    <p:extLst>
      <p:ext uri="{BB962C8B-B14F-4D97-AF65-F5344CB8AC3E}">
        <p14:creationId xmlns:p14="http://schemas.microsoft.com/office/powerpoint/2010/main" val="619985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pic>
        <p:nvPicPr>
          <p:cNvPr id="4" name="Content Placeholder 3" descr="DIATR048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36192" y="1581912"/>
            <a:ext cx="9244584" cy="4544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2749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1299"/>
          </a:xfrm>
        </p:spPr>
        <p:txBody>
          <a:bodyPr/>
          <a:lstStyle/>
          <a:p>
            <a:r>
              <a:rPr lang="el-GR" b="1" dirty="0"/>
              <a:t>ΕΙΣΟΔΟΣ ΣΤΟΝ ΞΕΝΙΣΤΗ</a:t>
            </a:r>
            <a:endParaRPr lang="el-GR" dirty="0"/>
          </a:p>
        </p:txBody>
      </p:sp>
      <p:sp>
        <p:nvSpPr>
          <p:cNvPr id="3" name="Content Placeholder 2"/>
          <p:cNvSpPr>
            <a:spLocks noGrp="1"/>
          </p:cNvSpPr>
          <p:nvPr>
            <p:ph idx="1"/>
          </p:nvPr>
        </p:nvSpPr>
        <p:spPr>
          <a:xfrm>
            <a:off x="838200" y="1188720"/>
            <a:ext cx="10515600" cy="4988243"/>
          </a:xfrm>
        </p:spPr>
        <p:txBody>
          <a:bodyPr>
            <a:normAutofit lnSpcReduction="10000"/>
          </a:bodyPr>
          <a:lstStyle/>
          <a:p>
            <a:pPr marL="0" indent="0">
              <a:buNone/>
            </a:pPr>
            <a:r>
              <a:rPr lang="el-GR" dirty="0"/>
              <a:t>Το σημείο εισόδου του μικροβίου λέγεται πύλη εισόδου και μπορεί να είναι:</a:t>
            </a:r>
          </a:p>
          <a:p>
            <a:pPr marL="0" indent="0">
              <a:buNone/>
            </a:pPr>
            <a:r>
              <a:rPr lang="el-GR" b="1" dirty="0"/>
              <a:t>1. </a:t>
            </a:r>
            <a:r>
              <a:rPr lang="el-GR" i="1" dirty="0"/>
              <a:t>Το καλυπτήριο σύστημα </a:t>
            </a:r>
            <a:r>
              <a:rPr lang="el-GR" dirty="0"/>
              <a:t>(δέρμα) και οι </a:t>
            </a:r>
            <a:r>
              <a:rPr lang="el-GR" i="1" dirty="0"/>
              <a:t>βλεννογόνοι </a:t>
            </a:r>
            <a:r>
              <a:rPr lang="el-GR" dirty="0"/>
              <a:t>μετά από λύση της </a:t>
            </a:r>
            <a:r>
              <a:rPr lang="el-GR" dirty="0" smtClean="0"/>
              <a:t>συνεχείας τους</a:t>
            </a:r>
            <a:r>
              <a:rPr lang="el-GR" dirty="0"/>
              <a:t>.</a:t>
            </a:r>
          </a:p>
          <a:p>
            <a:pPr marL="0" indent="0">
              <a:buNone/>
            </a:pPr>
            <a:r>
              <a:rPr lang="el-GR" b="1" dirty="0"/>
              <a:t>2. </a:t>
            </a:r>
            <a:r>
              <a:rPr lang="el-GR" i="1" dirty="0"/>
              <a:t>Το αναπνευστικό σύστημα</a:t>
            </a:r>
            <a:r>
              <a:rPr lang="el-GR" dirty="0"/>
              <a:t>.</a:t>
            </a:r>
          </a:p>
          <a:p>
            <a:pPr marL="0" indent="0">
              <a:buNone/>
            </a:pPr>
            <a:r>
              <a:rPr lang="el-GR" b="1" dirty="0"/>
              <a:t>3. </a:t>
            </a:r>
            <a:r>
              <a:rPr lang="el-GR" i="1" dirty="0"/>
              <a:t>Ο γαστρεντερικός σωλήνας</a:t>
            </a:r>
            <a:r>
              <a:rPr lang="el-GR" dirty="0"/>
              <a:t>.</a:t>
            </a:r>
          </a:p>
          <a:p>
            <a:pPr marL="0" indent="0">
              <a:buNone/>
            </a:pPr>
            <a:r>
              <a:rPr lang="el-GR" b="1" dirty="0"/>
              <a:t>4. </a:t>
            </a:r>
            <a:r>
              <a:rPr lang="el-GR" i="1" dirty="0"/>
              <a:t>Είσοδος με νύγματα αρθροπόδων</a:t>
            </a:r>
            <a:r>
              <a:rPr lang="el-GR" dirty="0"/>
              <a:t>.</a:t>
            </a:r>
          </a:p>
          <a:p>
            <a:pPr marL="0" indent="0">
              <a:buNone/>
            </a:pPr>
            <a:r>
              <a:rPr lang="el-GR" dirty="0"/>
              <a:t>Υπάρχουν μικρόβια που προκαλούν λοίμωξη μόνο, αν εισχωρήσουν από μια </a:t>
            </a:r>
            <a:r>
              <a:rPr lang="el-GR" dirty="0" smtClean="0"/>
              <a:t>ορισμένη </a:t>
            </a:r>
            <a:r>
              <a:rPr lang="el-GR" dirty="0"/>
              <a:t>πύλη εισόδου (τροπισμός).</a:t>
            </a:r>
          </a:p>
          <a:p>
            <a:pPr marL="0" indent="0">
              <a:buNone/>
            </a:pPr>
            <a:r>
              <a:rPr lang="el-GR" dirty="0"/>
              <a:t>Μερικοί παθογόνοι μικροοργανισμοί εισέρχονται από το δέρμα ή τους </a:t>
            </a:r>
            <a:r>
              <a:rPr lang="el-GR" dirty="0" smtClean="0"/>
              <a:t>βλεννογόνους, χωρίς να υπάρχει λύση της συνεχείας τους.</a:t>
            </a:r>
            <a:endParaRPr lang="el-GR" dirty="0"/>
          </a:p>
        </p:txBody>
      </p:sp>
    </p:spTree>
    <p:extLst>
      <p:ext uri="{BB962C8B-B14F-4D97-AF65-F5344CB8AC3E}">
        <p14:creationId xmlns:p14="http://schemas.microsoft.com/office/powerpoint/2010/main" val="37557808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ΕΓΚΑΤΑΣΤΑΣΗ ΤΟΥ ΜΙΚΡΟΟΡΓΑΝΙΣΜΟΥ ΚΑΙ ΑΝΑΠΤΥΞΗ</a:t>
            </a:r>
            <a:endParaRPr lang="el-GR" dirty="0"/>
          </a:p>
        </p:txBody>
      </p:sp>
      <p:sp>
        <p:nvSpPr>
          <p:cNvPr id="3" name="Content Placeholder 2"/>
          <p:cNvSpPr>
            <a:spLocks noGrp="1"/>
          </p:cNvSpPr>
          <p:nvPr>
            <p:ph idx="1"/>
          </p:nvPr>
        </p:nvSpPr>
        <p:spPr/>
        <p:txBody>
          <a:bodyPr>
            <a:normAutofit lnSpcReduction="10000"/>
          </a:bodyPr>
          <a:lstStyle/>
          <a:p>
            <a:pPr marL="0" indent="0">
              <a:buNone/>
            </a:pPr>
            <a:r>
              <a:rPr lang="el-GR" dirty="0"/>
              <a:t>Μόλις επιτύχουν τα μικρόβια να εισέλθουν στον οργανισμό, μπορεί να συμβούν </a:t>
            </a:r>
            <a:r>
              <a:rPr lang="el-GR" dirty="0" smtClean="0"/>
              <a:t>τα εξής</a:t>
            </a:r>
            <a:r>
              <a:rPr lang="el-GR" dirty="0"/>
              <a:t>:</a:t>
            </a:r>
          </a:p>
          <a:p>
            <a:pPr marL="514350" indent="-514350">
              <a:buAutoNum type="arabicPeriod"/>
            </a:pPr>
            <a:r>
              <a:rPr lang="el-GR" dirty="0" smtClean="0"/>
              <a:t>Αναπτύσσονται </a:t>
            </a:r>
            <a:r>
              <a:rPr lang="el-GR" dirty="0"/>
              <a:t>και </a:t>
            </a:r>
            <a:r>
              <a:rPr lang="el-GR" b="1" dirty="0">
                <a:solidFill>
                  <a:srgbClr val="FF0000"/>
                </a:solidFill>
              </a:rPr>
              <a:t>πολλαπλασιάζονται τοπικά και προκαλούν βλάβες στο </a:t>
            </a:r>
            <a:r>
              <a:rPr lang="el-GR" b="1" dirty="0" smtClean="0">
                <a:solidFill>
                  <a:srgbClr val="FF0000"/>
                </a:solidFill>
              </a:rPr>
              <a:t>σημείο εισόδου </a:t>
            </a:r>
            <a:r>
              <a:rPr lang="el-GR" b="1" dirty="0">
                <a:solidFill>
                  <a:srgbClr val="FF0000"/>
                </a:solidFill>
              </a:rPr>
              <a:t>τους</a:t>
            </a:r>
            <a:r>
              <a:rPr lang="el-GR" dirty="0"/>
              <a:t> (π.χ. αποστήματα</a:t>
            </a:r>
            <a:r>
              <a:rPr lang="el-GR" dirty="0" smtClean="0"/>
              <a:t>).</a:t>
            </a:r>
          </a:p>
          <a:p>
            <a:pPr marL="0" indent="0">
              <a:buNone/>
            </a:pPr>
            <a:r>
              <a:rPr lang="el-GR" b="1" dirty="0"/>
              <a:t>2. </a:t>
            </a:r>
            <a:r>
              <a:rPr lang="el-GR" dirty="0"/>
              <a:t>Πολλαπλασιάζονται τοπικά, αλλά </a:t>
            </a:r>
            <a:r>
              <a:rPr lang="el-GR" b="1" dirty="0">
                <a:solidFill>
                  <a:srgbClr val="FF0000"/>
                </a:solidFill>
              </a:rPr>
              <a:t>παράγουν τοξικές ουσίες, που μπορεί να </a:t>
            </a:r>
            <a:r>
              <a:rPr lang="el-GR" b="1" dirty="0" smtClean="0">
                <a:solidFill>
                  <a:srgbClr val="FF0000"/>
                </a:solidFill>
              </a:rPr>
              <a:t>προκαλέσουν </a:t>
            </a:r>
            <a:r>
              <a:rPr lang="el-GR" b="1" dirty="0">
                <a:solidFill>
                  <a:srgbClr val="FF0000"/>
                </a:solidFill>
              </a:rPr>
              <a:t>βλάβες μακριά από την πύλη εισόδου τους (τέτανος, διφθερίτιδα).</a:t>
            </a:r>
          </a:p>
          <a:p>
            <a:pPr marL="0" indent="0">
              <a:buNone/>
            </a:pPr>
            <a:r>
              <a:rPr lang="el-GR" b="1" dirty="0"/>
              <a:t>3. </a:t>
            </a:r>
            <a:r>
              <a:rPr lang="el-GR" b="1" dirty="0">
                <a:solidFill>
                  <a:srgbClr val="FF0000"/>
                </a:solidFill>
              </a:rPr>
              <a:t>Πολλαπλασιάζονται τοπικά, προκαλούν βλάβες στην πύλη εισόδου και στη </a:t>
            </a:r>
            <a:r>
              <a:rPr lang="el-GR" b="1" dirty="0" smtClean="0">
                <a:solidFill>
                  <a:srgbClr val="FF0000"/>
                </a:solidFill>
              </a:rPr>
              <a:t>συνέχεια </a:t>
            </a:r>
            <a:r>
              <a:rPr lang="el-GR" b="1" dirty="0">
                <a:solidFill>
                  <a:srgbClr val="FF0000"/>
                </a:solidFill>
              </a:rPr>
              <a:t>μεταφέρονται με το αίμα (μικροβιαιμία) σε άλλους ιστούς, όπου </a:t>
            </a:r>
            <a:r>
              <a:rPr lang="el-GR" b="1" dirty="0" smtClean="0">
                <a:solidFill>
                  <a:srgbClr val="FF0000"/>
                </a:solidFill>
              </a:rPr>
              <a:t>πολλαπλασιάζονται </a:t>
            </a:r>
            <a:r>
              <a:rPr lang="el-GR" b="1" dirty="0">
                <a:solidFill>
                  <a:srgbClr val="FF0000"/>
                </a:solidFill>
              </a:rPr>
              <a:t>και προκαλουν βλάβες (φυματίωση).</a:t>
            </a:r>
          </a:p>
        </p:txBody>
      </p:sp>
    </p:spTree>
    <p:extLst>
      <p:ext uri="{BB962C8B-B14F-4D97-AF65-F5344CB8AC3E}">
        <p14:creationId xmlns:p14="http://schemas.microsoft.com/office/powerpoint/2010/main" val="31397312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10000"/>
          </a:bodyPr>
          <a:lstStyle/>
          <a:p>
            <a:pPr marL="0" indent="0">
              <a:buNone/>
            </a:pPr>
            <a:r>
              <a:rPr lang="el-GR" b="1" dirty="0"/>
              <a:t>4. </a:t>
            </a:r>
            <a:r>
              <a:rPr lang="el-GR" dirty="0">
                <a:solidFill>
                  <a:srgbClr val="FF0000"/>
                </a:solidFill>
              </a:rPr>
              <a:t>Προκαλούν βλάβες στην πύλη εισόδου και προχωρούν, προκαλώντας βλάβες</a:t>
            </a:r>
          </a:p>
          <a:p>
            <a:pPr marL="0" indent="0">
              <a:buNone/>
            </a:pPr>
            <a:r>
              <a:rPr lang="el-GR" dirty="0">
                <a:solidFill>
                  <a:srgbClr val="FF0000"/>
                </a:solidFill>
              </a:rPr>
              <a:t>στους γειτονικούς ιστούς (βλεννόρροια).</a:t>
            </a:r>
          </a:p>
          <a:p>
            <a:pPr marL="0" indent="0">
              <a:buNone/>
            </a:pPr>
            <a:r>
              <a:rPr lang="el-GR" b="1" dirty="0">
                <a:solidFill>
                  <a:srgbClr val="FF0000"/>
                </a:solidFill>
              </a:rPr>
              <a:t>5. </a:t>
            </a:r>
            <a:r>
              <a:rPr lang="el-GR" dirty="0">
                <a:solidFill>
                  <a:srgbClr val="FF0000"/>
                </a:solidFill>
              </a:rPr>
              <a:t>Δεν προκαλούν βλάβη στην πύλη εισόδου, αλλά μεταφέρονται μακρυά απ’ αυ-</a:t>
            </a:r>
          </a:p>
          <a:p>
            <a:pPr marL="0" indent="0">
              <a:buNone/>
            </a:pPr>
            <a:r>
              <a:rPr lang="el-GR" dirty="0">
                <a:solidFill>
                  <a:srgbClr val="FF0000"/>
                </a:solidFill>
              </a:rPr>
              <a:t>τήν και προκαλούν βλάβες (μηνιγγιτιδόκοκκος - μήνιγγες).</a:t>
            </a:r>
          </a:p>
          <a:p>
            <a:pPr marL="0" indent="0">
              <a:buNone/>
            </a:pPr>
            <a:r>
              <a:rPr lang="el-GR" b="1" dirty="0"/>
              <a:t>Μικροβιαιμία </a:t>
            </a:r>
            <a:r>
              <a:rPr lang="el-GR" dirty="0"/>
              <a:t>είναι η κυκλοφορία μέσα στο αίμα παθογόνων ή μη παθογόνων</a:t>
            </a:r>
          </a:p>
          <a:p>
            <a:pPr marL="0" indent="0">
              <a:buNone/>
            </a:pPr>
            <a:r>
              <a:rPr lang="el-GR" dirty="0"/>
              <a:t>μικροβίων.</a:t>
            </a:r>
          </a:p>
          <a:p>
            <a:pPr marL="0" indent="0">
              <a:buNone/>
            </a:pPr>
            <a:r>
              <a:rPr lang="el-GR" b="1" dirty="0"/>
              <a:t>Σηψαιμία </a:t>
            </a:r>
            <a:r>
              <a:rPr lang="el-GR" dirty="0"/>
              <a:t>είναι η μικροβιαιμία που συνοδεύεται από εμφάνιση τοξικών φαινο-</a:t>
            </a:r>
          </a:p>
          <a:p>
            <a:pPr marL="0" indent="0">
              <a:buNone/>
            </a:pPr>
            <a:r>
              <a:rPr lang="el-GR" dirty="0"/>
              <a:t>μένων (πυρετός, ρίγη).</a:t>
            </a:r>
          </a:p>
          <a:p>
            <a:pPr marL="0" indent="0">
              <a:buNone/>
            </a:pPr>
            <a:r>
              <a:rPr lang="el-GR" b="1" dirty="0"/>
              <a:t>Ιαιμία </a:t>
            </a:r>
            <a:r>
              <a:rPr lang="el-GR" dirty="0"/>
              <a:t>είναι η κυκλοφορία μέσα στο αίμα παθογόνων ή μη ιών.</a:t>
            </a:r>
          </a:p>
        </p:txBody>
      </p:sp>
    </p:spTree>
    <p:extLst>
      <p:ext uri="{BB962C8B-B14F-4D97-AF65-F5344CB8AC3E}">
        <p14:creationId xmlns:p14="http://schemas.microsoft.com/office/powerpoint/2010/main" val="31780916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0171"/>
          </a:xfrm>
        </p:spPr>
        <p:txBody>
          <a:bodyPr>
            <a:normAutofit fontScale="90000"/>
          </a:bodyPr>
          <a:lstStyle/>
          <a:p>
            <a:r>
              <a:rPr lang="el-GR" b="1" dirty="0"/>
              <a:t>Νοσοκομειακές Λοιμώξεις</a:t>
            </a:r>
            <a:br>
              <a:rPr lang="el-GR" b="1" dirty="0"/>
            </a:br>
            <a:endParaRPr lang="el-GR" dirty="0"/>
          </a:p>
        </p:txBody>
      </p:sp>
      <p:sp>
        <p:nvSpPr>
          <p:cNvPr id="3" name="Content Placeholder 2"/>
          <p:cNvSpPr>
            <a:spLocks noGrp="1"/>
          </p:cNvSpPr>
          <p:nvPr>
            <p:ph idx="1"/>
          </p:nvPr>
        </p:nvSpPr>
        <p:spPr>
          <a:xfrm>
            <a:off x="838200" y="1225296"/>
            <a:ext cx="10515600" cy="4951667"/>
          </a:xfrm>
        </p:spPr>
        <p:txBody>
          <a:bodyPr>
            <a:normAutofit fontScale="70000" lnSpcReduction="20000"/>
          </a:bodyPr>
          <a:lstStyle/>
          <a:p>
            <a:r>
              <a:rPr lang="el-GR" b="1" dirty="0" smtClean="0"/>
              <a:t>Γενικές </a:t>
            </a:r>
            <a:r>
              <a:rPr lang="el-GR" b="1" dirty="0"/>
              <a:t>Πληροφορίες</a:t>
            </a:r>
          </a:p>
          <a:p>
            <a:r>
              <a:rPr lang="el-GR" dirty="0"/>
              <a:t>Οι νοσοκομειακές λοιμώξεις αποτελούν ένα μείζον πρόβλημα δημόσιας υγείας  που θέτει σε κίνδυνο την ασφάλεια των ασθενών και εκφράζεται με σημαντική αύξηση των δεικτών της νοσηρότητας, της θνησιμότητας, καθώς επίσης της διάρκειας και του κόστους νοσηλείας. Η σύγχρονη ιατρονοσηλευτική φροντίδα επιβάλλει συχνά τη χρήση παρεμβατικών τεχνικών για την αντιμετώπιση ιδιαίτερα των βαρέως πασχόντων ασθενών, με αποτέλεσμα τον κίνδυνο εμφάνισης λοιμώξεων συνδεόμενες με αυτές, όπως </a:t>
            </a:r>
            <a:r>
              <a:rPr lang="el-GR" b="1" dirty="0">
                <a:solidFill>
                  <a:srgbClr val="FF0000"/>
                </a:solidFill>
              </a:rPr>
              <a:t>μικροβιαιμία σχετιζόμενη με κεντρικούς αγγειακούς καθετήρες, ουρολοίμωξη σχετιζόμενη με ουροκαθετήρες και πνευμονία σχετιζόμενη με τον αναπνευστήρα. Οι συνηθέστερες νοσοκομειακές λοιμώξεις είναι αυτές του ουροποιητικού συστήματος, του ανώτερου και κατώτερου αναπνευστικού συστήματος, του χειρουργικού πεδίου, του αίματος (βακτηριαιμίες), του δέρματος και των μαλακών μορίων.</a:t>
            </a:r>
          </a:p>
          <a:p>
            <a:r>
              <a:rPr lang="el-GR" dirty="0"/>
              <a:t>Στην Ευρωπαϊκή Ένωση υπολογίζεται ότι κάθε χρόνο, περίπου 4.100.000 ασθενείς εμφανίζουν νοσοκομειακή λοίμωξη, με τον εκτιμώμενο αριθμό θανάτων να αγγίζει τις 37.000. Παρόμοιο πρόβλημα αντιμετωπίζουν και τα ελληνικά νοσοκομεία, τα οποία κυρίως κατά την τελευταία δεκαετία, έρχονται αντιμέτωπα με τα ολοένα αυξανόμενα επίπεδα της μικροβιακής αντοχής και την </a:t>
            </a:r>
            <a:r>
              <a:rPr lang="el-GR" b="1" dirty="0">
                <a:solidFill>
                  <a:srgbClr val="FF0000"/>
                </a:solidFill>
              </a:rPr>
              <a:t>εμφάνιση νοσοκομειακών λοιμώξεων από πολυανθεκτικούς Gram – αρνητικούς μικροοργανισμούς</a:t>
            </a:r>
            <a:r>
              <a:rPr lang="el-GR" dirty="0"/>
              <a:t>. Η εκτεταμένη διασπορά παθογόνων στελεχών που παράγουν καρβαπενεμάσες θέτει στο περιθώριο τον τελευταίο αντιμικροβιακό παράγοντα της θεραπευτικής φαρέτρας, τις καρβαπενέμες. Η αυξημένη επίπτωση των λοιμώξεων που οφείλονται σε αυτά, συνιστούν ένα δυσεπίλυτο καθημερινό πρόβλημα των κλινικών ιατρών που επιβάλλει την άμεση εφαρμογή μέτρων ελέγχου λοιμώξεων.</a:t>
            </a:r>
          </a:p>
          <a:p>
            <a:endParaRPr lang="el-GR" dirty="0"/>
          </a:p>
        </p:txBody>
      </p:sp>
    </p:spTree>
    <p:extLst>
      <p:ext uri="{BB962C8B-B14F-4D97-AF65-F5344CB8AC3E}">
        <p14:creationId xmlns:p14="http://schemas.microsoft.com/office/powerpoint/2010/main" val="28996813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Ενδονοσοκομειακές Λοιμώξεις</a:t>
            </a:r>
            <a:endParaRPr lang="el-GR" dirty="0"/>
          </a:p>
        </p:txBody>
      </p:sp>
      <p:sp>
        <p:nvSpPr>
          <p:cNvPr id="3" name="Content Placeholder 2"/>
          <p:cNvSpPr>
            <a:spLocks noGrp="1"/>
          </p:cNvSpPr>
          <p:nvPr>
            <p:ph idx="1"/>
          </p:nvPr>
        </p:nvSpPr>
        <p:spPr/>
        <p:txBody>
          <a:bodyPr/>
          <a:lstStyle/>
          <a:p>
            <a:pPr marL="0" indent="0">
              <a:buNone/>
            </a:pPr>
            <a:r>
              <a:rPr lang="el-GR" dirty="0"/>
              <a:t>Αποτελούν σημαντικό πρόβλημα δημόσιας </a:t>
            </a:r>
            <a:r>
              <a:rPr lang="el-GR" dirty="0" smtClean="0"/>
              <a:t>υγείας καθώς </a:t>
            </a:r>
            <a:r>
              <a:rPr lang="el-GR" dirty="0"/>
              <a:t>αυξάνουν τη νοσηρότητα, τη θνητότητα </a:t>
            </a:r>
            <a:r>
              <a:rPr lang="el-GR" dirty="0" smtClean="0"/>
              <a:t>και το </a:t>
            </a:r>
            <a:r>
              <a:rPr lang="el-GR" dirty="0"/>
              <a:t>κόστος νοσηλείας. Υπολογίζεται ότι το 5-10% </a:t>
            </a:r>
            <a:r>
              <a:rPr lang="el-GR" dirty="0" smtClean="0"/>
              <a:t>των νοσηλευομένων </a:t>
            </a:r>
            <a:r>
              <a:rPr lang="el-GR" dirty="0"/>
              <a:t>ασθενών θα αναπτύξει </a:t>
            </a:r>
            <a:r>
              <a:rPr lang="el-GR" dirty="0" smtClean="0"/>
              <a:t>τουλάχιστον μια </a:t>
            </a:r>
            <a:r>
              <a:rPr lang="el-GR" dirty="0"/>
              <a:t>νοσοκομειακή λοίμωξη, ενώ η </a:t>
            </a:r>
            <a:r>
              <a:rPr lang="el-GR" dirty="0" smtClean="0"/>
              <a:t>παράταση νοσηλείας </a:t>
            </a:r>
            <a:r>
              <a:rPr lang="el-GR" dirty="0"/>
              <a:t>υπολογίζεται στις 10 ημέρες.</a:t>
            </a:r>
          </a:p>
          <a:p>
            <a:pPr marL="0" indent="0">
              <a:buNone/>
            </a:pPr>
            <a:r>
              <a:rPr lang="el-GR" dirty="0"/>
              <a:t>• Ενδονοσοκομειακές Λοιμώξεις</a:t>
            </a:r>
            <a:r>
              <a:rPr lang="el-GR" b="1" dirty="0"/>
              <a:t>= </a:t>
            </a:r>
            <a:r>
              <a:rPr lang="el-GR" dirty="0"/>
              <a:t>Λοιμώξεις </a:t>
            </a:r>
            <a:r>
              <a:rPr lang="el-GR" dirty="0" smtClean="0"/>
              <a:t>με Ανθεκτικά </a:t>
            </a:r>
            <a:r>
              <a:rPr lang="el-GR" dirty="0"/>
              <a:t>Παθογόνα.</a:t>
            </a:r>
            <a:endParaRPr lang="el-GR" dirty="0"/>
          </a:p>
        </p:txBody>
      </p:sp>
    </p:spTree>
    <p:extLst>
      <p:ext uri="{BB962C8B-B14F-4D97-AF65-F5344CB8AC3E}">
        <p14:creationId xmlns:p14="http://schemas.microsoft.com/office/powerpoint/2010/main" val="40760581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marL="0" indent="0">
              <a:buNone/>
            </a:pPr>
            <a:r>
              <a:rPr lang="el-GR" b="1" dirty="0">
                <a:solidFill>
                  <a:srgbClr val="FF0000"/>
                </a:solidFill>
              </a:rPr>
              <a:t>Νοσοκομειακή λοίμωξη: Κάθε λοίμωξη που </a:t>
            </a:r>
            <a:r>
              <a:rPr lang="el-GR" b="1" dirty="0" smtClean="0">
                <a:solidFill>
                  <a:srgbClr val="FF0000"/>
                </a:solidFill>
              </a:rPr>
              <a:t>αναπτύχθηκε μετά </a:t>
            </a:r>
            <a:r>
              <a:rPr lang="el-GR" b="1" dirty="0">
                <a:solidFill>
                  <a:srgbClr val="FF0000"/>
                </a:solidFill>
              </a:rPr>
              <a:t>από 48 ώρες από την παραμονή του ασθενούς </a:t>
            </a:r>
            <a:r>
              <a:rPr lang="el-GR" b="1" dirty="0" smtClean="0">
                <a:solidFill>
                  <a:srgbClr val="FF0000"/>
                </a:solidFill>
              </a:rPr>
              <a:t>στο νοσοκομείο </a:t>
            </a:r>
            <a:r>
              <a:rPr lang="el-GR" b="1" dirty="0">
                <a:solidFill>
                  <a:srgbClr val="FF0000"/>
                </a:solidFill>
              </a:rPr>
              <a:t>και η οποία δεν ήταν παρούσα ή δεν ήταν </a:t>
            </a:r>
            <a:r>
              <a:rPr lang="el-GR" b="1" dirty="0" smtClean="0">
                <a:solidFill>
                  <a:srgbClr val="FF0000"/>
                </a:solidFill>
              </a:rPr>
              <a:t>σε στάδιο </a:t>
            </a:r>
            <a:r>
              <a:rPr lang="el-GR" b="1" dirty="0">
                <a:solidFill>
                  <a:srgbClr val="FF0000"/>
                </a:solidFill>
              </a:rPr>
              <a:t>επώασης κατά την εισαγωγή του ασθενούς </a:t>
            </a:r>
            <a:r>
              <a:rPr lang="el-GR" b="1" dirty="0" smtClean="0">
                <a:solidFill>
                  <a:srgbClr val="FF0000"/>
                </a:solidFill>
              </a:rPr>
              <a:t>στο νοσοκομείο.</a:t>
            </a:r>
          </a:p>
          <a:p>
            <a:pPr marL="0" indent="0">
              <a:buNone/>
            </a:pPr>
            <a:r>
              <a:rPr lang="el-GR" b="1" dirty="0">
                <a:solidFill>
                  <a:srgbClr val="FF0000"/>
                </a:solidFill>
              </a:rPr>
              <a:t>Νοσοκομειακές θεωρούνται επίσης οι λοιμώξεις </a:t>
            </a:r>
            <a:r>
              <a:rPr lang="el-GR" b="1" dirty="0" smtClean="0">
                <a:solidFill>
                  <a:srgbClr val="FF0000"/>
                </a:solidFill>
              </a:rPr>
              <a:t>που εκδηλώνονται</a:t>
            </a:r>
          </a:p>
          <a:p>
            <a:pPr marL="0" indent="0">
              <a:buNone/>
            </a:pPr>
            <a:r>
              <a:rPr lang="el-GR" b="1" dirty="0" smtClean="0">
                <a:solidFill>
                  <a:srgbClr val="FF0000"/>
                </a:solidFill>
              </a:rPr>
              <a:t> • </a:t>
            </a:r>
            <a:r>
              <a:rPr lang="el-GR" b="1" dirty="0">
                <a:solidFill>
                  <a:srgbClr val="FF0000"/>
                </a:solidFill>
              </a:rPr>
              <a:t>Έως και 5 ημέρες μετά την έξοδο του ασθενούς </a:t>
            </a:r>
            <a:r>
              <a:rPr lang="el-GR" b="1" dirty="0" smtClean="0">
                <a:solidFill>
                  <a:srgbClr val="FF0000"/>
                </a:solidFill>
              </a:rPr>
              <a:t>από παθολογικό </a:t>
            </a:r>
            <a:r>
              <a:rPr lang="el-GR" b="1" dirty="0">
                <a:solidFill>
                  <a:srgbClr val="FF0000"/>
                </a:solidFill>
              </a:rPr>
              <a:t>τμήμα</a:t>
            </a:r>
          </a:p>
          <a:p>
            <a:pPr marL="0" indent="0">
              <a:buNone/>
            </a:pPr>
            <a:r>
              <a:rPr lang="el-GR" b="1" dirty="0">
                <a:solidFill>
                  <a:srgbClr val="FF0000"/>
                </a:solidFill>
              </a:rPr>
              <a:t>• Έως και 30 ημέρες μετά από χειρουργική επέμβαση</a:t>
            </a:r>
          </a:p>
          <a:p>
            <a:pPr marL="0" indent="0">
              <a:buNone/>
            </a:pPr>
            <a:r>
              <a:rPr lang="el-GR" b="1" dirty="0">
                <a:solidFill>
                  <a:srgbClr val="FF0000"/>
                </a:solidFill>
              </a:rPr>
              <a:t>• Από 1 έτος έως και 2 έτη για τις </a:t>
            </a:r>
            <a:r>
              <a:rPr lang="el-GR" b="1" dirty="0" smtClean="0">
                <a:solidFill>
                  <a:srgbClr val="FF0000"/>
                </a:solidFill>
              </a:rPr>
              <a:t>επεμβάσεις τοποθέτησης </a:t>
            </a:r>
            <a:r>
              <a:rPr lang="el-GR" b="1" dirty="0">
                <a:solidFill>
                  <a:srgbClr val="FF0000"/>
                </a:solidFill>
              </a:rPr>
              <a:t>ξένου σώματος (πχ τεχνητή </a:t>
            </a:r>
            <a:r>
              <a:rPr lang="el-GR" b="1" dirty="0" smtClean="0">
                <a:solidFill>
                  <a:srgbClr val="FF0000"/>
                </a:solidFill>
              </a:rPr>
              <a:t>βαλβίδα καρδιάς</a:t>
            </a:r>
            <a:r>
              <a:rPr lang="el-GR" b="1" dirty="0">
                <a:solidFill>
                  <a:srgbClr val="FF0000"/>
                </a:solidFill>
              </a:rPr>
              <a:t>, ορθοπαιδική πρόθεση)</a:t>
            </a:r>
            <a:endParaRPr lang="el-GR" b="1" dirty="0">
              <a:solidFill>
                <a:srgbClr val="FF0000"/>
              </a:solidFill>
            </a:endParaRPr>
          </a:p>
        </p:txBody>
      </p:sp>
    </p:spTree>
    <p:extLst>
      <p:ext uri="{BB962C8B-B14F-4D97-AF65-F5344CB8AC3E}">
        <p14:creationId xmlns:p14="http://schemas.microsoft.com/office/powerpoint/2010/main" val="7369869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solidFill>
                  <a:srgbClr val="FF0000"/>
                </a:solidFill>
              </a:rPr>
              <a:t>Μέτρα πρόληψης</a:t>
            </a:r>
            <a:endParaRPr lang="el-GR" b="1"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l-GR" dirty="0"/>
              <a:t>Περιορισμός της μετάδοσης των παθογόνων </a:t>
            </a:r>
            <a:r>
              <a:rPr lang="el-GR" dirty="0" smtClean="0"/>
              <a:t>στους ασθενείς </a:t>
            </a:r>
            <a:r>
              <a:rPr lang="el-GR" dirty="0"/>
              <a:t>τηρώντας αυστηρά τα μέτρα προφύλαξης </a:t>
            </a:r>
            <a:r>
              <a:rPr lang="el-GR" dirty="0" smtClean="0"/>
              <a:t>και ειδικά </a:t>
            </a:r>
            <a:r>
              <a:rPr lang="el-GR" dirty="0"/>
              <a:t>το πλύσιμο των χεριών.</a:t>
            </a:r>
          </a:p>
          <a:p>
            <a:pPr marL="0" indent="0">
              <a:buNone/>
            </a:pPr>
            <a:r>
              <a:rPr lang="el-GR" dirty="0"/>
              <a:t>• Έλεγχος των εξωγενών κινδύνων του περιβάλλοντος</a:t>
            </a:r>
          </a:p>
          <a:p>
            <a:pPr marL="0" indent="0">
              <a:buNone/>
            </a:pPr>
            <a:r>
              <a:rPr lang="el-GR" dirty="0"/>
              <a:t>• Προστασία των ασθενών με κατάλληλη </a:t>
            </a:r>
            <a:r>
              <a:rPr lang="el-GR" dirty="0" smtClean="0"/>
              <a:t>χρήση προφυλακτικών </a:t>
            </a:r>
            <a:r>
              <a:rPr lang="el-GR" dirty="0"/>
              <a:t>αντιμικροβιακών, καλής θρέψης </a:t>
            </a:r>
            <a:r>
              <a:rPr lang="el-GR" dirty="0" smtClean="0"/>
              <a:t>και εμβολιασμού</a:t>
            </a:r>
            <a:r>
              <a:rPr lang="el-GR" dirty="0"/>
              <a:t>.</a:t>
            </a:r>
          </a:p>
          <a:p>
            <a:pPr marL="0" indent="0">
              <a:buNone/>
            </a:pPr>
            <a:r>
              <a:rPr lang="el-GR" dirty="0"/>
              <a:t>• Περιορισμός του κινδύνου των ενδογενών </a:t>
            </a:r>
            <a:r>
              <a:rPr lang="el-GR" dirty="0" smtClean="0"/>
              <a:t>λοιμώξεων ελαχιστοποιώντας </a:t>
            </a:r>
            <a:r>
              <a:rPr lang="el-GR" dirty="0"/>
              <a:t>τις παρεμβατικές τεχνικές </a:t>
            </a:r>
            <a:r>
              <a:rPr lang="el-GR" dirty="0" smtClean="0"/>
              <a:t>και εφαρμόζοντας </a:t>
            </a:r>
            <a:r>
              <a:rPr lang="el-GR" dirty="0"/>
              <a:t>την κατάλληλη αντιμικροβιακή αγωγή.</a:t>
            </a:r>
            <a:endParaRPr lang="el-GR" dirty="0"/>
          </a:p>
        </p:txBody>
      </p:sp>
    </p:spTree>
    <p:extLst>
      <p:ext uri="{BB962C8B-B14F-4D97-AF65-F5344CB8AC3E}">
        <p14:creationId xmlns:p14="http://schemas.microsoft.com/office/powerpoint/2010/main" val="24641447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marL="0" indent="0">
              <a:buNone/>
            </a:pPr>
            <a:r>
              <a:rPr lang="el-GR" dirty="0"/>
              <a:t>Επιτήρηση των λοιμώξεων με ταυτοποίηση </a:t>
            </a:r>
            <a:r>
              <a:rPr lang="el-GR" dirty="0" smtClean="0"/>
              <a:t>και έλεγχο </a:t>
            </a:r>
            <a:r>
              <a:rPr lang="el-GR" dirty="0"/>
              <a:t>τυχόν επιδημιών.</a:t>
            </a:r>
          </a:p>
          <a:p>
            <a:pPr marL="0" indent="0">
              <a:buNone/>
            </a:pPr>
            <a:r>
              <a:rPr lang="el-GR" dirty="0"/>
              <a:t>• Πρόληψη των λοιμώξεων στους </a:t>
            </a:r>
            <a:r>
              <a:rPr lang="el-GR" dirty="0" smtClean="0"/>
              <a:t>επαγγελματίες υγείας</a:t>
            </a:r>
            <a:endParaRPr lang="el-GR" b="1" dirty="0"/>
          </a:p>
          <a:p>
            <a:pPr marL="0" indent="0">
              <a:buNone/>
            </a:pPr>
            <a:r>
              <a:rPr lang="el-GR" dirty="0"/>
              <a:t>• Συνεχής εκπαίδευση του προσωπικού.</a:t>
            </a:r>
            <a:endParaRPr lang="el-GR" dirty="0"/>
          </a:p>
        </p:txBody>
      </p:sp>
    </p:spTree>
    <p:extLst>
      <p:ext uri="{BB962C8B-B14F-4D97-AF65-F5344CB8AC3E}">
        <p14:creationId xmlns:p14="http://schemas.microsoft.com/office/powerpoint/2010/main" val="1019936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Φορέας</a:t>
            </a:r>
            <a:endParaRPr lang="el-GR" dirty="0"/>
          </a:p>
        </p:txBody>
      </p:sp>
      <p:sp>
        <p:nvSpPr>
          <p:cNvPr id="3" name="Content Placeholder 2"/>
          <p:cNvSpPr>
            <a:spLocks noGrp="1"/>
          </p:cNvSpPr>
          <p:nvPr>
            <p:ph idx="1"/>
          </p:nvPr>
        </p:nvSpPr>
        <p:spPr/>
        <p:txBody>
          <a:bodyPr/>
          <a:lstStyle/>
          <a:p>
            <a:pPr marL="0" indent="0">
              <a:buNone/>
            </a:pPr>
            <a:r>
              <a:rPr lang="el-GR" b="1" dirty="0"/>
              <a:t>Φορέας </a:t>
            </a:r>
            <a:r>
              <a:rPr lang="el-GR" dirty="0"/>
              <a:t>ονομάζεται ο μεγαλοοργανισμός που αποικίζεται από παθογόνα </a:t>
            </a:r>
            <a:r>
              <a:rPr lang="el-GR" dirty="0" smtClean="0"/>
              <a:t>μικρόβια</a:t>
            </a:r>
            <a:r>
              <a:rPr lang="el-GR" dirty="0"/>
              <a:t>, </a:t>
            </a:r>
            <a:r>
              <a:rPr lang="el-GR" u="sng" dirty="0">
                <a:solidFill>
                  <a:srgbClr val="FF0000"/>
                </a:solidFill>
              </a:rPr>
              <a:t>χωρίς να νοσεί</a:t>
            </a:r>
            <a:r>
              <a:rPr lang="el-GR" dirty="0"/>
              <a:t>.</a:t>
            </a:r>
          </a:p>
        </p:txBody>
      </p:sp>
    </p:spTree>
    <p:extLst>
      <p:ext uri="{BB962C8B-B14F-4D97-AF65-F5344CB8AC3E}">
        <p14:creationId xmlns:p14="http://schemas.microsoft.com/office/powerpoint/2010/main" val="3435608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i="1" dirty="0">
                <a:solidFill>
                  <a:srgbClr val="FF0000"/>
                </a:solidFill>
              </a:rPr>
              <a:t>Λ</a:t>
            </a:r>
            <a:r>
              <a:rPr lang="el-GR" b="1" i="1" dirty="0" smtClean="0">
                <a:solidFill>
                  <a:srgbClr val="FF0000"/>
                </a:solidFill>
              </a:rPr>
              <a:t>οίμωξη</a:t>
            </a:r>
            <a:endParaRPr lang="el-GR" dirty="0"/>
          </a:p>
        </p:txBody>
      </p:sp>
      <p:sp>
        <p:nvSpPr>
          <p:cNvPr id="3" name="Content Placeholder 2"/>
          <p:cNvSpPr>
            <a:spLocks noGrp="1"/>
          </p:cNvSpPr>
          <p:nvPr>
            <p:ph idx="1"/>
          </p:nvPr>
        </p:nvSpPr>
        <p:spPr/>
        <p:txBody>
          <a:bodyPr/>
          <a:lstStyle/>
          <a:p>
            <a:pPr marL="0" indent="0">
              <a:buNone/>
            </a:pPr>
            <a:r>
              <a:rPr lang="el-GR" b="1" dirty="0">
                <a:solidFill>
                  <a:srgbClr val="FF0000"/>
                </a:solidFill>
              </a:rPr>
              <a:t>Λοίμωξη </a:t>
            </a:r>
            <a:r>
              <a:rPr lang="el-GR" dirty="0">
                <a:solidFill>
                  <a:srgbClr val="FF0000"/>
                </a:solidFill>
              </a:rPr>
              <a:t>ονομάζεται η εγκατάσταση και ο πολλαπλασιασμός ενός </a:t>
            </a:r>
            <a:r>
              <a:rPr lang="el-GR" dirty="0" smtClean="0">
                <a:solidFill>
                  <a:srgbClr val="FF0000"/>
                </a:solidFill>
              </a:rPr>
              <a:t>μικροβίου στον </a:t>
            </a:r>
            <a:r>
              <a:rPr lang="el-GR" dirty="0">
                <a:solidFill>
                  <a:srgbClr val="FF0000"/>
                </a:solidFill>
              </a:rPr>
              <a:t>μεγαλοοργανισμό </a:t>
            </a:r>
            <a:r>
              <a:rPr lang="el-GR" b="1" i="1" dirty="0">
                <a:solidFill>
                  <a:srgbClr val="FF0000"/>
                </a:solidFill>
              </a:rPr>
              <a:t>και η πρόκληση νοσηρών καταστάσεων (βλαβών</a:t>
            </a:r>
            <a:r>
              <a:rPr lang="el-GR" b="1" i="1" dirty="0" smtClean="0">
                <a:solidFill>
                  <a:srgbClr val="FF0000"/>
                </a:solidFill>
              </a:rPr>
              <a:t>).</a:t>
            </a:r>
          </a:p>
          <a:p>
            <a:pPr marL="0" indent="0">
              <a:buNone/>
            </a:pPr>
            <a:r>
              <a:rPr lang="el-GR" dirty="0"/>
              <a:t>Οι λοιμώξεις </a:t>
            </a:r>
            <a:r>
              <a:rPr lang="el-GR" i="1" u="sng" dirty="0"/>
              <a:t>συνοδεύονται και από πυρετό</a:t>
            </a:r>
            <a:r>
              <a:rPr lang="el-GR" dirty="0"/>
              <a:t>. Ο </a:t>
            </a:r>
            <a:r>
              <a:rPr lang="el-GR" b="1" dirty="0"/>
              <a:t>πυρετός </a:t>
            </a:r>
            <a:r>
              <a:rPr lang="el-GR" dirty="0"/>
              <a:t>είναι μηχανισμός </a:t>
            </a:r>
            <a:r>
              <a:rPr lang="el-GR" dirty="0" smtClean="0"/>
              <a:t>άμυνας </a:t>
            </a:r>
            <a:r>
              <a:rPr lang="el-GR" dirty="0"/>
              <a:t>του οργανισμού, γιατί με την άνοδο της θερμοκρασίας αυξάνεται ο </a:t>
            </a:r>
            <a:r>
              <a:rPr lang="el-GR" dirty="0" smtClean="0"/>
              <a:t>μεταβολισμός </a:t>
            </a:r>
            <a:r>
              <a:rPr lang="el-GR" dirty="0"/>
              <a:t>του οργανισμού με αποτέλεσμα να ενισχύονται οι αμυντικές δυνάμεις του</a:t>
            </a:r>
            <a:r>
              <a:rPr lang="el-GR" dirty="0" smtClean="0"/>
              <a:t>.</a:t>
            </a:r>
          </a:p>
          <a:p>
            <a:pPr marL="0" indent="0">
              <a:buNone/>
            </a:pPr>
            <a:r>
              <a:rPr lang="el-GR" dirty="0" smtClean="0"/>
              <a:t>Οι λοιμώξεις διαχωρίζονται σε </a:t>
            </a:r>
            <a:r>
              <a:rPr lang="el-GR" b="1" i="1" u="sng" dirty="0" smtClean="0">
                <a:solidFill>
                  <a:srgbClr val="FF0000"/>
                </a:solidFill>
              </a:rPr>
              <a:t>εξωγενείς και ενδογενείς</a:t>
            </a:r>
            <a:r>
              <a:rPr lang="el-GR" dirty="0" smtClean="0"/>
              <a:t>.</a:t>
            </a:r>
            <a:endParaRPr lang="el-GR" dirty="0"/>
          </a:p>
        </p:txBody>
      </p:sp>
    </p:spTree>
    <p:extLst>
      <p:ext uri="{BB962C8B-B14F-4D97-AF65-F5344CB8AC3E}">
        <p14:creationId xmlns:p14="http://schemas.microsoft.com/office/powerpoint/2010/main" val="291061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5851"/>
          </a:xfrm>
        </p:spPr>
        <p:txBody>
          <a:bodyPr>
            <a:normAutofit fontScale="90000"/>
          </a:bodyPr>
          <a:lstStyle/>
          <a:p>
            <a:r>
              <a:rPr lang="el-GR" b="1" u="sng" dirty="0" smtClean="0">
                <a:solidFill>
                  <a:srgbClr val="FF0000"/>
                </a:solidFill>
              </a:rPr>
              <a:t>Εξωγενής λοίμωξη</a:t>
            </a:r>
            <a:endParaRPr lang="el-GR" u="sng" dirty="0">
              <a:solidFill>
                <a:srgbClr val="FF0000"/>
              </a:solidFill>
            </a:endParaRPr>
          </a:p>
        </p:txBody>
      </p:sp>
      <p:sp>
        <p:nvSpPr>
          <p:cNvPr id="3" name="Content Placeholder 2"/>
          <p:cNvSpPr>
            <a:spLocks noGrp="1"/>
          </p:cNvSpPr>
          <p:nvPr>
            <p:ph idx="1"/>
          </p:nvPr>
        </p:nvSpPr>
        <p:spPr>
          <a:xfrm>
            <a:off x="838200" y="1280160"/>
            <a:ext cx="10515600" cy="4896803"/>
          </a:xfrm>
        </p:spPr>
        <p:txBody>
          <a:bodyPr>
            <a:normAutofit fontScale="77500" lnSpcReduction="20000"/>
          </a:bodyPr>
          <a:lstStyle/>
          <a:p>
            <a:pPr marL="0" indent="0">
              <a:buNone/>
            </a:pPr>
            <a:r>
              <a:rPr lang="el-GR" sz="4100" b="1" dirty="0"/>
              <a:t>Εξωγενής λοίμωξη </a:t>
            </a:r>
            <a:r>
              <a:rPr lang="el-GR" sz="4100" dirty="0"/>
              <a:t>ονομάζεται η λοίμωξη που την προκαλούν </a:t>
            </a:r>
            <a:r>
              <a:rPr lang="el-GR" sz="4100" b="1" u="sng" dirty="0">
                <a:solidFill>
                  <a:srgbClr val="FF0000"/>
                </a:solidFill>
              </a:rPr>
              <a:t>μικρόβια, </a:t>
            </a:r>
            <a:r>
              <a:rPr lang="el-GR" sz="4100" b="1" u="sng" dirty="0" smtClean="0">
                <a:solidFill>
                  <a:srgbClr val="FF0000"/>
                </a:solidFill>
              </a:rPr>
              <a:t>τα οποία </a:t>
            </a:r>
            <a:r>
              <a:rPr lang="el-GR" sz="4100" b="1" u="sng" dirty="0">
                <a:solidFill>
                  <a:srgbClr val="FF0000"/>
                </a:solidFill>
              </a:rPr>
              <a:t>προέρχονται από το περιβάλλον.</a:t>
            </a:r>
          </a:p>
          <a:p>
            <a:pPr marL="0" indent="0">
              <a:buNone/>
            </a:pPr>
            <a:r>
              <a:rPr lang="el-GR" dirty="0"/>
              <a:t>Η εξωγενής λοίμωξη μπορεί να </a:t>
            </a:r>
            <a:r>
              <a:rPr lang="el-GR" b="1" dirty="0"/>
              <a:t>προέλθει </a:t>
            </a:r>
            <a:r>
              <a:rPr lang="el-GR" dirty="0"/>
              <a:t>από:</a:t>
            </a:r>
          </a:p>
          <a:p>
            <a:pPr marL="0" indent="0">
              <a:buNone/>
            </a:pPr>
            <a:r>
              <a:rPr lang="el-GR" dirty="0"/>
              <a:t>♦ </a:t>
            </a:r>
            <a:r>
              <a:rPr lang="el-GR" b="1" u="sng" dirty="0">
                <a:solidFill>
                  <a:srgbClr val="FF0000"/>
                </a:solidFill>
              </a:rPr>
              <a:t>Ασθενείς ανθρώπους </a:t>
            </a:r>
            <a:r>
              <a:rPr lang="el-GR" dirty="0"/>
              <a:t>(ιλαρά, γρίπη, φυματίωση, σύφιλη κ.ά.).</a:t>
            </a:r>
          </a:p>
          <a:p>
            <a:pPr marL="0" indent="0">
              <a:buNone/>
            </a:pPr>
            <a:r>
              <a:rPr lang="el-GR" dirty="0"/>
              <a:t>♦ </a:t>
            </a:r>
            <a:r>
              <a:rPr lang="el-GR" b="1" u="sng" dirty="0">
                <a:solidFill>
                  <a:srgbClr val="FF0000"/>
                </a:solidFill>
              </a:rPr>
              <a:t>Φορείς μικροβίων </a:t>
            </a:r>
            <a:r>
              <a:rPr lang="el-GR" dirty="0"/>
              <a:t>(υγιείς ανθρώπους αποικισμένους από παθογόνα μικρόβια π.χ.</a:t>
            </a:r>
          </a:p>
          <a:p>
            <a:pPr marL="0" indent="0">
              <a:buNone/>
            </a:pPr>
            <a:r>
              <a:rPr lang="el-GR" dirty="0"/>
              <a:t>χρυσίζων Σταφυλόκοκκος, Σαλμονέλλα κ.ά.).</a:t>
            </a:r>
          </a:p>
          <a:p>
            <a:pPr marL="0" indent="0">
              <a:buNone/>
            </a:pPr>
            <a:r>
              <a:rPr lang="el-GR" dirty="0"/>
              <a:t>♦ </a:t>
            </a:r>
            <a:r>
              <a:rPr lang="el-GR" b="1" u="sng" dirty="0">
                <a:solidFill>
                  <a:srgbClr val="FF0000"/>
                </a:solidFill>
              </a:rPr>
              <a:t>Ανθρώπους που βρίσκονται σε ανάρρωση.</a:t>
            </a:r>
          </a:p>
          <a:p>
            <a:pPr marL="0" indent="0">
              <a:buNone/>
            </a:pPr>
            <a:r>
              <a:rPr lang="el-GR" dirty="0"/>
              <a:t>♦ </a:t>
            </a:r>
            <a:r>
              <a:rPr lang="el-GR" b="1" u="sng" dirty="0">
                <a:solidFill>
                  <a:srgbClr val="FF0000"/>
                </a:solidFill>
              </a:rPr>
              <a:t>Ζώα</a:t>
            </a:r>
            <a:r>
              <a:rPr lang="el-GR" dirty="0">
                <a:solidFill>
                  <a:srgbClr val="FF0000"/>
                </a:solidFill>
              </a:rPr>
              <a:t> </a:t>
            </a:r>
            <a:r>
              <a:rPr lang="el-GR" dirty="0"/>
              <a:t>(Ζωονόσοι ή Ανθρωποζωονόσοι π.χ. Λεϊσμανίαση).</a:t>
            </a:r>
          </a:p>
          <a:p>
            <a:pPr marL="0" indent="0">
              <a:buNone/>
            </a:pPr>
            <a:r>
              <a:rPr lang="el-GR" dirty="0"/>
              <a:t>♦ </a:t>
            </a:r>
            <a:r>
              <a:rPr lang="el-GR" b="1" u="sng" dirty="0">
                <a:solidFill>
                  <a:srgbClr val="FF0000"/>
                </a:solidFill>
              </a:rPr>
              <a:t>Μολυσμένο περιβάλλον</a:t>
            </a:r>
            <a:r>
              <a:rPr lang="el-GR" dirty="0"/>
              <a:t>: χώμα (κλωστηρίδιο του τετάνου), αέρα, νερό, τρόφιμα.</a:t>
            </a:r>
          </a:p>
          <a:p>
            <a:pPr marL="0" indent="0">
              <a:buNone/>
            </a:pPr>
            <a:r>
              <a:rPr lang="el-GR" dirty="0"/>
              <a:t>♦ </a:t>
            </a:r>
            <a:r>
              <a:rPr lang="el-GR" b="1" u="sng" dirty="0">
                <a:solidFill>
                  <a:srgbClr val="FF0000"/>
                </a:solidFill>
              </a:rPr>
              <a:t>Μολυσμένα αντικείμενα</a:t>
            </a:r>
            <a:r>
              <a:rPr lang="el-GR" dirty="0"/>
              <a:t>: πετσέτες, ξυριστικές μηχανές, τηλεφωνικές συσκευές</a:t>
            </a:r>
          </a:p>
          <a:p>
            <a:pPr marL="0" indent="0">
              <a:buNone/>
            </a:pPr>
            <a:r>
              <a:rPr lang="el-GR" dirty="0"/>
              <a:t>κ.ά.</a:t>
            </a:r>
          </a:p>
          <a:p>
            <a:pPr marL="0" indent="0">
              <a:buNone/>
            </a:pPr>
            <a:r>
              <a:rPr lang="el-GR" dirty="0"/>
              <a:t>♦ </a:t>
            </a:r>
            <a:r>
              <a:rPr lang="el-GR" b="1" u="sng" dirty="0">
                <a:solidFill>
                  <a:srgbClr val="FF0000"/>
                </a:solidFill>
              </a:rPr>
              <a:t>Διάμεσους ξενιστές. </a:t>
            </a:r>
            <a:r>
              <a:rPr lang="el-GR" dirty="0"/>
              <a:t>Τα έντομα μεταδίδουν τα μικρόβια από ασθενείς ή αντικεί-</a:t>
            </a:r>
          </a:p>
          <a:p>
            <a:pPr marL="0" indent="0">
              <a:buNone/>
            </a:pPr>
            <a:r>
              <a:rPr lang="el-GR" dirty="0"/>
              <a:t>μενα.</a:t>
            </a:r>
          </a:p>
        </p:txBody>
      </p:sp>
    </p:spTree>
    <p:extLst>
      <p:ext uri="{BB962C8B-B14F-4D97-AF65-F5344CB8AC3E}">
        <p14:creationId xmlns:p14="http://schemas.microsoft.com/office/powerpoint/2010/main" val="4244809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7291"/>
          </a:xfrm>
        </p:spPr>
        <p:txBody>
          <a:bodyPr>
            <a:normAutofit fontScale="90000"/>
          </a:bodyPr>
          <a:lstStyle/>
          <a:p>
            <a:r>
              <a:rPr lang="el-GR" b="1" u="sng" dirty="0" smtClean="0">
                <a:solidFill>
                  <a:srgbClr val="FF0000"/>
                </a:solidFill>
              </a:rPr>
              <a:t>Ενδογενής λοίμωξη</a:t>
            </a:r>
            <a:endParaRPr lang="el-GR" u="sng" dirty="0">
              <a:solidFill>
                <a:srgbClr val="FF0000"/>
              </a:solidFill>
            </a:endParaRPr>
          </a:p>
        </p:txBody>
      </p:sp>
      <p:sp>
        <p:nvSpPr>
          <p:cNvPr id="3" name="Content Placeholder 2"/>
          <p:cNvSpPr>
            <a:spLocks noGrp="1"/>
          </p:cNvSpPr>
          <p:nvPr>
            <p:ph idx="1"/>
          </p:nvPr>
        </p:nvSpPr>
        <p:spPr>
          <a:xfrm>
            <a:off x="838200" y="1042416"/>
            <a:ext cx="10515600" cy="5134547"/>
          </a:xfrm>
        </p:spPr>
        <p:txBody>
          <a:bodyPr>
            <a:normAutofit/>
          </a:bodyPr>
          <a:lstStyle/>
          <a:p>
            <a:pPr marL="0" indent="0">
              <a:buNone/>
            </a:pPr>
            <a:r>
              <a:rPr lang="el-GR" b="1" dirty="0"/>
              <a:t>Ενδογενής λοίμωξη </a:t>
            </a:r>
            <a:r>
              <a:rPr lang="el-GR" dirty="0"/>
              <a:t>ονομάζεται η λοίμωξη, που προκαλείται </a:t>
            </a:r>
            <a:r>
              <a:rPr lang="el-GR" b="1" i="1" u="sng" dirty="0">
                <a:solidFill>
                  <a:srgbClr val="FF0000"/>
                </a:solidFill>
              </a:rPr>
              <a:t>από μικρόβια, </a:t>
            </a:r>
            <a:r>
              <a:rPr lang="el-GR" b="1" i="1" u="sng" dirty="0" smtClean="0">
                <a:solidFill>
                  <a:srgbClr val="FF0000"/>
                </a:solidFill>
              </a:rPr>
              <a:t>τα οποία </a:t>
            </a:r>
            <a:r>
              <a:rPr lang="el-GR" b="1" i="1" u="sng" dirty="0">
                <a:solidFill>
                  <a:srgbClr val="FF0000"/>
                </a:solidFill>
              </a:rPr>
              <a:t>βρίσκονται πάνω ή μέσα στον ίδιο τον οργανισμό.</a:t>
            </a:r>
          </a:p>
          <a:p>
            <a:pPr marL="0" indent="0">
              <a:buNone/>
            </a:pPr>
            <a:r>
              <a:rPr lang="el-GR" dirty="0"/>
              <a:t>Ενδογενείς λοιμώξεις από τα μικρόβια της φυσιολογικής χλωρίδας μπορεί </a:t>
            </a:r>
            <a:r>
              <a:rPr lang="el-GR" dirty="0" smtClean="0"/>
              <a:t>να </a:t>
            </a:r>
            <a:r>
              <a:rPr lang="el-GR" b="1" dirty="0" smtClean="0"/>
              <a:t>προκληθούν </a:t>
            </a:r>
            <a:r>
              <a:rPr lang="el-GR" dirty="0"/>
              <a:t>όταν:</a:t>
            </a:r>
          </a:p>
          <a:p>
            <a:pPr marL="0" indent="0">
              <a:buNone/>
            </a:pPr>
            <a:r>
              <a:rPr lang="el-GR" dirty="0"/>
              <a:t>• </a:t>
            </a:r>
            <a:r>
              <a:rPr lang="el-GR" b="1" i="1" u="sng" dirty="0">
                <a:solidFill>
                  <a:srgbClr val="FF0000"/>
                </a:solidFill>
              </a:rPr>
              <a:t>Μεταφερθούν σε περιοχές στείρες μικροβίων </a:t>
            </a:r>
            <a:r>
              <a:rPr lang="el-GR" dirty="0"/>
              <a:t>(εγκεφαλονωτιαίο υγρό, αίμα, </a:t>
            </a:r>
            <a:r>
              <a:rPr lang="el-GR" dirty="0" smtClean="0"/>
              <a:t>ουροδόχος </a:t>
            </a:r>
            <a:r>
              <a:rPr lang="el-GR" dirty="0"/>
              <a:t>κύστη κ.ά.).</a:t>
            </a:r>
          </a:p>
          <a:p>
            <a:pPr marL="0" indent="0">
              <a:buNone/>
            </a:pPr>
            <a:r>
              <a:rPr lang="el-GR" dirty="0"/>
              <a:t>• </a:t>
            </a:r>
            <a:r>
              <a:rPr lang="el-GR" b="1" i="1" u="sng" dirty="0">
                <a:solidFill>
                  <a:srgbClr val="FF0000"/>
                </a:solidFill>
              </a:rPr>
              <a:t>Διαταραχθεί η οικολογική ισορροπία τους </a:t>
            </a:r>
            <a:r>
              <a:rPr lang="el-GR" dirty="0"/>
              <a:t>(μετά από λήψη αντιβιοτικών, </a:t>
            </a:r>
            <a:r>
              <a:rPr lang="el-GR" dirty="0" smtClean="0"/>
              <a:t>ακτινοβολία </a:t>
            </a:r>
            <a:r>
              <a:rPr lang="el-GR" dirty="0"/>
              <a:t>κ.ά</a:t>
            </a:r>
            <a:r>
              <a:rPr lang="el-GR" dirty="0" smtClean="0"/>
              <a:t>.).</a:t>
            </a:r>
          </a:p>
          <a:p>
            <a:pPr marL="0" indent="0">
              <a:buNone/>
            </a:pPr>
            <a:r>
              <a:rPr lang="el-GR" dirty="0"/>
              <a:t>• </a:t>
            </a:r>
            <a:r>
              <a:rPr lang="el-GR" b="1" i="1" u="sng" dirty="0">
                <a:solidFill>
                  <a:srgbClr val="FF0000"/>
                </a:solidFill>
              </a:rPr>
              <a:t>Μειωθεί η άμυνα του οργανισμού </a:t>
            </a:r>
            <a:r>
              <a:rPr lang="el-GR" dirty="0"/>
              <a:t>(AIDS, ανοσοκατασταλτικά, </a:t>
            </a:r>
            <a:r>
              <a:rPr lang="el-GR" dirty="0" smtClean="0"/>
              <a:t>εγκαύματα κ.ά</a:t>
            </a:r>
            <a:r>
              <a:rPr lang="el-GR" dirty="0"/>
              <a:t>.). </a:t>
            </a:r>
          </a:p>
        </p:txBody>
      </p:sp>
    </p:spTree>
    <p:extLst>
      <p:ext uri="{BB962C8B-B14F-4D97-AF65-F5344CB8AC3E}">
        <p14:creationId xmlns:p14="http://schemas.microsoft.com/office/powerpoint/2010/main" val="1352424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indent="0"/>
            <a:r>
              <a:rPr lang="el-GR" sz="3600" u="sng" dirty="0">
                <a:solidFill>
                  <a:srgbClr val="FF0000"/>
                </a:solidFill>
              </a:rPr>
              <a:t>Οι  μικροοργανισμοί της φυσιολογικής χλωρίδας συμμετέχουν στην αντιμετώπιση της λοίμωξης με τους </a:t>
            </a:r>
            <a:r>
              <a:rPr lang="el-GR" sz="3600" b="1" u="sng" dirty="0">
                <a:solidFill>
                  <a:srgbClr val="FF0000"/>
                </a:solidFill>
              </a:rPr>
              <a:t>εξής τρόπους:</a:t>
            </a:r>
          </a:p>
        </p:txBody>
      </p:sp>
      <p:sp>
        <p:nvSpPr>
          <p:cNvPr id="3" name="Content Placeholder 2"/>
          <p:cNvSpPr>
            <a:spLocks noGrp="1"/>
          </p:cNvSpPr>
          <p:nvPr>
            <p:ph idx="1"/>
          </p:nvPr>
        </p:nvSpPr>
        <p:spPr/>
        <p:txBody>
          <a:bodyPr>
            <a:normAutofit/>
          </a:bodyPr>
          <a:lstStyle/>
          <a:p>
            <a:pPr marL="0" indent="0">
              <a:buNone/>
            </a:pPr>
            <a:r>
              <a:rPr lang="el-GR" b="1" i="1" u="sng" dirty="0" smtClean="0">
                <a:solidFill>
                  <a:srgbClr val="FF0000"/>
                </a:solidFill>
              </a:rPr>
              <a:t>♦ </a:t>
            </a:r>
            <a:r>
              <a:rPr lang="el-GR" b="1" i="1" u="sng" dirty="0" smtClean="0">
                <a:solidFill>
                  <a:srgbClr val="FF0000"/>
                </a:solidFill>
              </a:rPr>
              <a:t>Προκαλούν την ανάπτυξη του ανοσολογικού συστήματος.</a:t>
            </a:r>
          </a:p>
          <a:p>
            <a:pPr marL="0" indent="0">
              <a:buNone/>
            </a:pPr>
            <a:r>
              <a:rPr lang="el-GR" b="1" i="1" u="sng" dirty="0" smtClean="0">
                <a:solidFill>
                  <a:srgbClr val="FF0000"/>
                </a:solidFill>
              </a:rPr>
              <a:t>♦ Εμποδίζουν την εγκατάσταση παθογόνων μικροβίων.</a:t>
            </a:r>
          </a:p>
          <a:p>
            <a:pPr marL="0" indent="0">
              <a:buNone/>
            </a:pPr>
            <a:r>
              <a:rPr lang="el-GR" b="1" i="1" u="sng" dirty="0" smtClean="0">
                <a:solidFill>
                  <a:srgbClr val="FF0000"/>
                </a:solidFill>
              </a:rPr>
              <a:t>♦ Διατηρούν μια οικολογική ισορροπία και δεν επιτρέπουν την </a:t>
            </a:r>
            <a:r>
              <a:rPr lang="el-GR" b="1" i="1" u="sng" dirty="0" smtClean="0">
                <a:solidFill>
                  <a:srgbClr val="FF0000"/>
                </a:solidFill>
              </a:rPr>
              <a:t>επικράτηση των </a:t>
            </a:r>
            <a:r>
              <a:rPr lang="el-GR" b="1" i="1" u="sng" dirty="0" smtClean="0">
                <a:solidFill>
                  <a:srgbClr val="FF0000"/>
                </a:solidFill>
              </a:rPr>
              <a:t>παθογόνων μελών τους.</a:t>
            </a:r>
          </a:p>
          <a:p>
            <a:pPr marL="0" indent="0">
              <a:buNone/>
            </a:pPr>
            <a:r>
              <a:rPr lang="el-GR" dirty="0" smtClean="0"/>
              <a:t>Επίσης οι μικροοργανισμοί της φυσιολογικής </a:t>
            </a:r>
            <a:r>
              <a:rPr lang="el-GR" b="1" i="1" u="sng" dirty="0" smtClean="0">
                <a:solidFill>
                  <a:srgbClr val="FF0000"/>
                </a:solidFill>
              </a:rPr>
              <a:t>χλωρίδας συμμετέχουν στο μεταβολισμό του μεγαλοοργανισμού </a:t>
            </a:r>
            <a:r>
              <a:rPr lang="el-GR" dirty="0" smtClean="0"/>
              <a:t>(π.χ. μεταβολισμός του αζώτου, εκκρίσεις χολής, βλεννογόνων) </a:t>
            </a:r>
            <a:r>
              <a:rPr lang="el-GR" b="1" i="1" u="sng" dirty="0" smtClean="0">
                <a:solidFill>
                  <a:srgbClr val="FF0000"/>
                </a:solidFill>
              </a:rPr>
              <a:t>καθώς και στη σύνθεση βιταμινών</a:t>
            </a:r>
            <a:endParaRPr lang="el-GR" b="1" i="1" u="sng" dirty="0">
              <a:solidFill>
                <a:srgbClr val="FF0000"/>
              </a:solidFill>
            </a:endParaRPr>
          </a:p>
        </p:txBody>
      </p:sp>
    </p:spTree>
    <p:extLst>
      <p:ext uri="{BB962C8B-B14F-4D97-AF65-F5344CB8AC3E}">
        <p14:creationId xmlns:p14="http://schemas.microsoft.com/office/powerpoint/2010/main" val="412095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5891"/>
          </a:xfrm>
        </p:spPr>
        <p:txBody>
          <a:bodyPr/>
          <a:lstStyle/>
          <a:p>
            <a:r>
              <a:rPr lang="el-GR" b="1" i="1" dirty="0">
                <a:solidFill>
                  <a:srgbClr val="FF0000"/>
                </a:solidFill>
              </a:rPr>
              <a:t>Φ</a:t>
            </a:r>
            <a:r>
              <a:rPr lang="el-GR" b="1" i="1" dirty="0" smtClean="0">
                <a:solidFill>
                  <a:srgbClr val="FF0000"/>
                </a:solidFill>
              </a:rPr>
              <a:t>λεγμονή</a:t>
            </a:r>
            <a:endParaRPr lang="el-GR" dirty="0"/>
          </a:p>
        </p:txBody>
      </p:sp>
      <p:sp>
        <p:nvSpPr>
          <p:cNvPr id="3" name="Content Placeholder 2"/>
          <p:cNvSpPr>
            <a:spLocks noGrp="1"/>
          </p:cNvSpPr>
          <p:nvPr>
            <p:ph idx="1"/>
          </p:nvPr>
        </p:nvSpPr>
        <p:spPr>
          <a:xfrm>
            <a:off x="838200" y="1472184"/>
            <a:ext cx="10515600" cy="4704779"/>
          </a:xfrm>
        </p:spPr>
        <p:txBody>
          <a:bodyPr>
            <a:normAutofit lnSpcReduction="10000"/>
          </a:bodyPr>
          <a:lstStyle/>
          <a:p>
            <a:pPr marL="0" indent="0">
              <a:buNone/>
            </a:pPr>
            <a:r>
              <a:rPr lang="el-GR" b="1" u="sng" dirty="0">
                <a:solidFill>
                  <a:srgbClr val="FF0000"/>
                </a:solidFill>
              </a:rPr>
              <a:t>Μετά την είσοδο των μικροβίων, στην πύλη εισόδου αναπτύσσεται φλεγμονή.</a:t>
            </a:r>
          </a:p>
          <a:p>
            <a:pPr marL="0" indent="0">
              <a:buNone/>
            </a:pPr>
            <a:r>
              <a:rPr lang="el-GR" dirty="0"/>
              <a:t>Αρχίζει με τη διαστολή των αγγείων (τριχοειδών και αρτηριών). Με τη </a:t>
            </a:r>
            <a:r>
              <a:rPr lang="el-GR" dirty="0" smtClean="0"/>
              <a:t>διαστολή των </a:t>
            </a:r>
            <a:r>
              <a:rPr lang="el-GR" dirty="0"/>
              <a:t>αγγείων, πλάσμα εξέρχεται στους ιστούς.</a:t>
            </a:r>
          </a:p>
          <a:p>
            <a:pPr marL="0" indent="0">
              <a:buNone/>
            </a:pPr>
            <a:r>
              <a:rPr lang="el-GR" dirty="0"/>
              <a:t>Πολυμορφοπύρηνα ουδετερόφιλα κύτταρα μεταναστεύουν στον τόπο της </a:t>
            </a:r>
            <a:r>
              <a:rPr lang="el-GR" dirty="0" smtClean="0"/>
              <a:t>φλεγμονής </a:t>
            </a:r>
            <a:r>
              <a:rPr lang="el-GR" dirty="0"/>
              <a:t>και φαγοκυτταρώνουν τα μικρόβια.</a:t>
            </a:r>
          </a:p>
          <a:p>
            <a:pPr marL="0" indent="0">
              <a:buNone/>
            </a:pPr>
            <a:r>
              <a:rPr lang="el-GR" dirty="0"/>
              <a:t>Παρατηρείται καταστροφή και λύση των λευκοκυττάρων, τα οποία </a:t>
            </a:r>
            <a:r>
              <a:rPr lang="el-GR" dirty="0" smtClean="0"/>
              <a:t>παραλαμβάνονται </a:t>
            </a:r>
            <a:r>
              <a:rPr lang="el-GR" dirty="0"/>
              <a:t>από μονοκύτταρα, που αποκαθιστούν τις αλλοιώσεις της περιοχής</a:t>
            </a:r>
            <a:r>
              <a:rPr lang="el-GR" dirty="0" smtClean="0"/>
              <a:t>.</a:t>
            </a:r>
          </a:p>
          <a:p>
            <a:pPr marL="0" indent="0">
              <a:buNone/>
            </a:pPr>
            <a:r>
              <a:rPr lang="el-GR" dirty="0"/>
              <a:t>Τα συμπτώματα της φλεγμονής είναι: Διόγκωση, ερυθρότητα, πόνος και </a:t>
            </a:r>
            <a:r>
              <a:rPr lang="el-GR" dirty="0" smtClean="0"/>
              <a:t>θερμό</a:t>
            </a:r>
            <a:r>
              <a:rPr lang="es-ES" dirty="0" err="1" smtClean="0"/>
              <a:t>τητ</a:t>
            </a:r>
            <a:r>
              <a:rPr lang="es-ES" dirty="0" smtClean="0"/>
              <a:t>α </a:t>
            </a:r>
            <a:r>
              <a:rPr lang="es-ES" dirty="0"/>
              <a:t>(Tumor, rumor, dolor, color).</a:t>
            </a:r>
            <a:endParaRPr lang="el-GR" dirty="0"/>
          </a:p>
        </p:txBody>
      </p:sp>
    </p:spTree>
    <p:extLst>
      <p:ext uri="{BB962C8B-B14F-4D97-AF65-F5344CB8AC3E}">
        <p14:creationId xmlns:p14="http://schemas.microsoft.com/office/powerpoint/2010/main" val="23154551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2416</Words>
  <Application>Microsoft Office PowerPoint</Application>
  <PresentationFormat>Widescreen</PresentationFormat>
  <Paragraphs>198</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Calibri Light</vt:lpstr>
      <vt:lpstr>Comic Sans MS</vt:lpstr>
      <vt:lpstr>Wingdings</vt:lpstr>
      <vt:lpstr>Office Theme</vt:lpstr>
      <vt:lpstr>Υγιεινή - Μικροβιολογία</vt:lpstr>
      <vt:lpstr>Περιεχόμενα</vt:lpstr>
      <vt:lpstr>Μόλυνση</vt:lpstr>
      <vt:lpstr>Φορέας</vt:lpstr>
      <vt:lpstr>Λοίμωξη</vt:lpstr>
      <vt:lpstr>Εξωγενής λοίμωξη</vt:lpstr>
      <vt:lpstr>Ενδογενής λοίμωξη</vt:lpstr>
      <vt:lpstr>Οι  μικροοργανισμοί της φυσιολογικής χλωρίδας συμμετέχουν στην αντιμετώπιση της λοίμωξης με τους εξής τρόπους:</vt:lpstr>
      <vt:lpstr>Φλεγμονή</vt:lpstr>
      <vt:lpstr>ΜΗΧΑΝΙΣΜΟΙ ΔΙΑΣΠΟΡΑΣ ΚΑΙ ΜΟΛΥΝΣΗΣ</vt:lpstr>
      <vt:lpstr>PowerPoint Presentation</vt:lpstr>
      <vt:lpstr>PowerPoint Presentation</vt:lpstr>
      <vt:lpstr>PowerPoint Presentation</vt:lpstr>
      <vt:lpstr>Ξενιστής</vt:lpstr>
      <vt:lpstr>PowerPoint Presentation</vt:lpstr>
      <vt:lpstr>PowerPoint Presentation</vt:lpstr>
      <vt:lpstr>Είσοδος στον ξενιστή</vt:lpstr>
      <vt:lpstr>Πύλες εισόδου </vt:lpstr>
      <vt:lpstr>Βλεννογόνοι </vt:lpstr>
      <vt:lpstr>Δέρμα</vt:lpstr>
      <vt:lpstr>Παρεντερική μετάδοση </vt:lpstr>
      <vt:lpstr>Προτιμώμενη πύλη εισόδου</vt:lpstr>
      <vt:lpstr>Αριθμός εισβαλλόντων μικροβίων</vt:lpstr>
      <vt:lpstr>Μολυσματική δόση</vt:lpstr>
      <vt:lpstr>Θανατηφόρος δόση</vt:lpstr>
      <vt:lpstr>Προσκόλληση</vt:lpstr>
      <vt:lpstr>Προσκολλητίνες:  συνήθως γλυκοπρωτείνες ή λιποπρωτείνες Υποδοχείς: συνήθως σάκχαρα (πχ. μαννόζη)</vt:lpstr>
      <vt:lpstr>Αποφυγή των αμυντικών μηχανισμών του ξενιστή</vt:lpstr>
      <vt:lpstr>ΠΥΛΕΣ ΕΞΟΔΟΥ ΤΩΝ ΠΑΘΟΓΟΝΩΝ ΜΙΚΡΟΟΡΓΑΝΙΣΜΩΝ</vt:lpstr>
      <vt:lpstr>PowerPoint Presentation</vt:lpstr>
      <vt:lpstr>ΕΙΣΟΔΟΣ ΣΤΟΝ ΞΕΝΙΣΤΗ</vt:lpstr>
      <vt:lpstr>ΕΓΚΑΤΑΣΤΑΣΗ ΤΟΥ ΜΙΚΡΟΟΡΓΑΝΙΣΜΟΥ ΚΑΙ ΑΝΑΠΤΥΞΗ</vt:lpstr>
      <vt:lpstr>PowerPoint Presentation</vt:lpstr>
      <vt:lpstr>Νοσοκομειακές Λοιμώξεις </vt:lpstr>
      <vt:lpstr>Ενδονοσοκομειακές Λοιμώξεις</vt:lpstr>
      <vt:lpstr>PowerPoint Presentation</vt:lpstr>
      <vt:lpstr>Μέτρα πρόληψης</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Υγιεινή - Μικροβιολογία</dc:title>
  <dc:creator>Microsoft account</dc:creator>
  <cp:lastModifiedBy>Microsoft account</cp:lastModifiedBy>
  <cp:revision>14</cp:revision>
  <dcterms:created xsi:type="dcterms:W3CDTF">2022-12-28T17:42:44Z</dcterms:created>
  <dcterms:modified xsi:type="dcterms:W3CDTF">2023-01-09T17:58:27Z</dcterms:modified>
</cp:coreProperties>
</file>