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7" r:id="rId4"/>
    <p:sldId id="268" r:id="rId5"/>
    <p:sldId id="258" r:id="rId6"/>
    <p:sldId id="269" r:id="rId7"/>
    <p:sldId id="270" r:id="rId8"/>
    <p:sldId id="271" r:id="rId9"/>
    <p:sldId id="272" r:id="rId10"/>
    <p:sldId id="273" r:id="rId11"/>
    <p:sldId id="259" r:id="rId12"/>
    <p:sldId id="274" r:id="rId13"/>
    <p:sldId id="286" r:id="rId14"/>
    <p:sldId id="277" r:id="rId15"/>
    <p:sldId id="278" r:id="rId16"/>
    <p:sldId id="279" r:id="rId17"/>
    <p:sldId id="275" r:id="rId18"/>
    <p:sldId id="287" r:id="rId19"/>
    <p:sldId id="260" r:id="rId20"/>
    <p:sldId id="280" r:id="rId21"/>
    <p:sldId id="281" r:id="rId22"/>
    <p:sldId id="261" r:id="rId23"/>
    <p:sldId id="288" r:id="rId24"/>
    <p:sldId id="262" r:id="rId25"/>
    <p:sldId id="282" r:id="rId26"/>
    <p:sldId id="263" r:id="rId27"/>
    <p:sldId id="264" r:id="rId28"/>
    <p:sldId id="283" r:id="rId29"/>
    <p:sldId id="284" r:id="rId30"/>
    <p:sldId id="285" r:id="rId31"/>
    <p:sldId id="265" r:id="rId32"/>
    <p:sldId id="289" r:id="rId33"/>
    <p:sldId id="266" r:id="rId34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53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7C731-BE9F-4277-AE1B-4EAD7576CBBE}" type="datetimeFigureOut">
              <a:rPr lang="el-GR" smtClean="0"/>
              <a:t>24/10/2022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6D5FF-FA16-4BD3-9469-B7012F4E349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41216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7C731-BE9F-4277-AE1B-4EAD7576CBBE}" type="datetimeFigureOut">
              <a:rPr lang="el-GR" smtClean="0"/>
              <a:t>24/10/2022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6D5FF-FA16-4BD3-9469-B7012F4E349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840735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7C731-BE9F-4277-AE1B-4EAD7576CBBE}" type="datetimeFigureOut">
              <a:rPr lang="el-GR" smtClean="0"/>
              <a:t>24/10/2022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6D5FF-FA16-4BD3-9469-B7012F4E349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091692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7C731-BE9F-4277-AE1B-4EAD7576CBBE}" type="datetimeFigureOut">
              <a:rPr lang="el-GR" smtClean="0"/>
              <a:t>24/10/2022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6D5FF-FA16-4BD3-9469-B7012F4E349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601063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7C731-BE9F-4277-AE1B-4EAD7576CBBE}" type="datetimeFigureOut">
              <a:rPr lang="el-GR" smtClean="0"/>
              <a:t>24/10/2022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6D5FF-FA16-4BD3-9469-B7012F4E349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179155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7C731-BE9F-4277-AE1B-4EAD7576CBBE}" type="datetimeFigureOut">
              <a:rPr lang="el-GR" smtClean="0"/>
              <a:t>24/10/2022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6D5FF-FA16-4BD3-9469-B7012F4E349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644775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7C731-BE9F-4277-AE1B-4EAD7576CBBE}" type="datetimeFigureOut">
              <a:rPr lang="el-GR" smtClean="0"/>
              <a:t>24/10/2022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6D5FF-FA16-4BD3-9469-B7012F4E349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306803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7C731-BE9F-4277-AE1B-4EAD7576CBBE}" type="datetimeFigureOut">
              <a:rPr lang="el-GR" smtClean="0"/>
              <a:t>24/10/2022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6D5FF-FA16-4BD3-9469-B7012F4E349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09342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7C731-BE9F-4277-AE1B-4EAD7576CBBE}" type="datetimeFigureOut">
              <a:rPr lang="el-GR" smtClean="0"/>
              <a:t>24/10/2022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6D5FF-FA16-4BD3-9469-B7012F4E349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094703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7C731-BE9F-4277-AE1B-4EAD7576CBBE}" type="datetimeFigureOut">
              <a:rPr lang="el-GR" smtClean="0"/>
              <a:t>24/10/2022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6D5FF-FA16-4BD3-9469-B7012F4E349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26748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7C731-BE9F-4277-AE1B-4EAD7576CBBE}" type="datetimeFigureOut">
              <a:rPr lang="el-GR" smtClean="0"/>
              <a:t>24/10/2022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6D5FF-FA16-4BD3-9469-B7012F4E349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426863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07C731-BE9F-4277-AE1B-4EAD7576CBBE}" type="datetimeFigureOut">
              <a:rPr lang="el-GR" smtClean="0"/>
              <a:t>24/10/2022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16D5FF-FA16-4BD3-9469-B7012F4E349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033851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el.wikipedia.org/wiki/%CE%91%CE%BD%CE%BF%CF%83%CE%BF%CE%BB%CE%BF%CE%B3%CE%AF%CE%B1#cite_note-3" TargetMode="External"/><Relationship Id="rId13" Type="http://schemas.openxmlformats.org/officeDocument/2006/relationships/hyperlink" Target="https://el.wikipedia.org/wiki/%CE%91%CE%BD%CE%BF%CF%83%CE%BF%CE%BB%CE%BF%CE%B3%CE%AF%CE%B1#cite_note-5" TargetMode="External"/><Relationship Id="rId18" Type="http://schemas.openxmlformats.org/officeDocument/2006/relationships/hyperlink" Target="https://el.wikipedia.org/wiki/In_vitro" TargetMode="External"/><Relationship Id="rId3" Type="http://schemas.openxmlformats.org/officeDocument/2006/relationships/hyperlink" Target="https://el.wikipedia.org/wiki/%CE%99%CE%B1%CF%84%CF%81%CE%B9%CE%BA%CE%AE" TargetMode="External"/><Relationship Id="rId21" Type="http://schemas.openxmlformats.org/officeDocument/2006/relationships/hyperlink" Target="https://el.wikipedia.org/wiki/In_vivo" TargetMode="External"/><Relationship Id="rId7" Type="http://schemas.openxmlformats.org/officeDocument/2006/relationships/hyperlink" Target="https://el.wikipedia.org/wiki/%CE%9F%CF%81%CE%B3%CE%B1%CE%BD%CE%B9%CF%83%CE%BC%CF%8C%CF%82_(%CE%B2%CE%B9%CE%BF%CE%BB%CE%BF%CE%B3%CE%AF%CE%B1)" TargetMode="External"/><Relationship Id="rId12" Type="http://schemas.openxmlformats.org/officeDocument/2006/relationships/hyperlink" Target="https://el.wikipedia.org/w/index.php?title=%CE%A5%CF%80%CE%B5%CF%81%CE%B5%CF%85%CE%B1%CE%B9%CF%83%CE%B8%CE%B7%CF%83%CE%AF%CE%B1&amp;action=edit&amp;redlink=1" TargetMode="External"/><Relationship Id="rId17" Type="http://schemas.openxmlformats.org/officeDocument/2006/relationships/hyperlink" Target="https://el.wikipedia.org/wiki/%CE%91%CE%BD%CE%BF%CF%83%CE%BF%CE%BB%CE%BF%CE%B3%CE%AF%CE%B1#cite_note-7" TargetMode="External"/><Relationship Id="rId2" Type="http://schemas.openxmlformats.org/officeDocument/2006/relationships/hyperlink" Target="https://el.wikipedia.org/wiki/%CE%92%CE%B9%CE%BF%CE%BB%CE%BF%CE%B3%CE%AF%CE%B1" TargetMode="External"/><Relationship Id="rId16" Type="http://schemas.openxmlformats.org/officeDocument/2006/relationships/hyperlink" Target="https://el.wikipedia.org/wiki/%CE%91%CF%80%CF%8C%CF%81%CF%81%CE%B9%CF%88%CE%B7_%CE%BC%CE%BF%CF%83%CF%87%CE%B5%CF%8D%CE%BC%CE%B1%CF%84%CE%BF%CF%82" TargetMode="External"/><Relationship Id="rId20" Type="http://schemas.openxmlformats.org/officeDocument/2006/relationships/hyperlink" Target="https://el.wikipedia.org/wiki/In_situ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l.wikipedia.org/wiki/%CE%91%CE%BD%CE%BF%CF%83%CE%BF%CE%BB%CE%BF%CE%B3%CE%AF%CE%B1#cite_note-2" TargetMode="External"/><Relationship Id="rId11" Type="http://schemas.openxmlformats.org/officeDocument/2006/relationships/hyperlink" Target="https://el.wikipedia.org/wiki/%CE%91%CE%BD%CE%BF%CF%83%CE%BF%CE%BB%CE%BF%CE%B3%CE%AF%CE%B1#cite_note-4" TargetMode="External"/><Relationship Id="rId5" Type="http://schemas.openxmlformats.org/officeDocument/2006/relationships/hyperlink" Target="https://el.wikipedia.org/wiki/%CE%91%CE%BD%CE%BF%CF%83%CE%BF%CF%80%CE%BF%CE%B9%CE%B7%CF%84%CE%B9%CE%BA%CF%8C_%CF%83%CF%8D%CF%83%CF%84%CE%B7%CE%BC%CE%B1" TargetMode="External"/><Relationship Id="rId15" Type="http://schemas.openxmlformats.org/officeDocument/2006/relationships/hyperlink" Target="https://el.wikipedia.org/wiki/%CE%91%CE%BD%CE%BF%CF%83%CE%BF%CE%BB%CE%BF%CE%B3%CE%AF%CE%B1#cite_note-6" TargetMode="External"/><Relationship Id="rId10" Type="http://schemas.openxmlformats.org/officeDocument/2006/relationships/hyperlink" Target="https://el.wikipedia.org/wiki/%CE%91%CF%85%CF%84%CE%BF%CE%AC%CE%BD%CE%BF%CF%83%CE%B5%CF%82_%CE%B1%CF%83%CE%B8%CE%AD%CE%BD%CE%B5%CE%B9%CE%B5%CF%82" TargetMode="External"/><Relationship Id="rId19" Type="http://schemas.openxmlformats.org/officeDocument/2006/relationships/hyperlink" Target="https://el.wikipedia.org/wiki/%CE%91%CE%BD%CE%BF%CF%83%CE%BF%CE%BB%CE%BF%CE%B3%CE%AF%CE%B1#cite_note-8" TargetMode="External"/><Relationship Id="rId4" Type="http://schemas.openxmlformats.org/officeDocument/2006/relationships/hyperlink" Target="https://el.wikipedia.org/wiki/%CE%91%CE%BD%CE%BF%CF%83%CE%BF%CE%BB%CE%BF%CE%B3%CE%AF%CE%B1#cite_note-1" TargetMode="External"/><Relationship Id="rId9" Type="http://schemas.openxmlformats.org/officeDocument/2006/relationships/hyperlink" Target="https://el.wikipedia.org/wiki/%CE%A6%CF%85%CF%83%CE%B9%CE%BF%CE%BB%CE%BF%CE%B3%CE%AF%CE%B1" TargetMode="External"/><Relationship Id="rId14" Type="http://schemas.openxmlformats.org/officeDocument/2006/relationships/hyperlink" Target="https://el.wikipedia.org/wiki/%CE%91%CE%BD%CE%BF%CF%83%CE%BF%CE%BB%CE%BF%CE%B3%CE%B9%CE%BA%CE%AE_%CE%B1%CE%BD%CE%B5%CF%80%CE%AC%CF%81%CE%BA%CE%B5%CE%B9%CE%B1" TargetMode="External"/><Relationship Id="rId22" Type="http://schemas.openxmlformats.org/officeDocument/2006/relationships/hyperlink" Target="https://el.wikipedia.org/wiki/%CE%91%CE%BD%CE%BF%CF%83%CE%BF%CE%BB%CE%BF%CE%B3%CE%AF%CE%B1#cite_note-9" TargetMode="Externa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g"/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jpg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676657"/>
            <a:ext cx="9144000" cy="1837943"/>
          </a:xfrm>
        </p:spPr>
        <p:txBody>
          <a:bodyPr>
            <a:normAutofit/>
          </a:bodyPr>
          <a:lstStyle/>
          <a:p>
            <a:r>
              <a:rPr lang="el-GR" dirty="0" smtClean="0"/>
              <a:t>Μάθημα</a:t>
            </a:r>
            <a:r>
              <a:rPr lang="en-US" dirty="0" smtClean="0"/>
              <a:t>:</a:t>
            </a:r>
            <a:r>
              <a:rPr lang="el-GR" dirty="0" smtClean="0"/>
              <a:t>  </a:t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2112264"/>
            <a:ext cx="9144000" cy="3145536"/>
          </a:xfrm>
        </p:spPr>
        <p:txBody>
          <a:bodyPr>
            <a:noAutofit/>
          </a:bodyPr>
          <a:lstStyle/>
          <a:p>
            <a:r>
              <a:rPr lang="el-GR" sz="8000" dirty="0" smtClean="0">
                <a:solidFill>
                  <a:srgbClr val="002060"/>
                </a:solidFill>
              </a:rPr>
              <a:t>ΥΓΙΕΙΝΗ – ΜΙΚΡΟΒΙΟΛΟΓΙΑ (Α’ εξάμηνο)</a:t>
            </a:r>
          </a:p>
          <a:p>
            <a:endParaRPr lang="el-GR" sz="8000" dirty="0"/>
          </a:p>
        </p:txBody>
      </p:sp>
    </p:spTree>
    <p:extLst>
      <p:ext uri="{BB962C8B-B14F-4D97-AF65-F5344CB8AC3E}">
        <p14:creationId xmlns:p14="http://schemas.microsoft.com/office/powerpoint/2010/main" val="2797438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Παράγοντες της φυσικής ανοσίας (βιολογικοί, γε-</a:t>
            </a:r>
            <a:br>
              <a:rPr lang="el-GR" dirty="0" smtClean="0"/>
            </a:br>
            <a:r>
              <a:rPr lang="el-GR" dirty="0" smtClean="0"/>
              <a:t>νετικοί) και ειδικοί (συνέχεια)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b="1" dirty="0"/>
              <a:t>3. Φαγοκυττάρωση. </a:t>
            </a:r>
            <a:r>
              <a:rPr lang="el-GR" dirty="0"/>
              <a:t>Αποτελεί ικανότητα διαφόρων τύπων κυττάρων κατά </a:t>
            </a:r>
            <a:r>
              <a:rPr lang="el-GR" dirty="0" smtClean="0"/>
              <a:t>την οποία </a:t>
            </a:r>
            <a:r>
              <a:rPr lang="el-GR" dirty="0"/>
              <a:t>προσλαμβάνονται διάφοροι μικροοργανισμοί ή σωματίδια και </a:t>
            </a:r>
            <a:r>
              <a:rPr lang="el-GR" dirty="0" smtClean="0"/>
              <a:t>καταστρέφονται, αφού προηγουμένως ενσωματωθούν στο κυτταρόπλασμα των κυττάρων.</a:t>
            </a:r>
          </a:p>
          <a:p>
            <a:r>
              <a:rPr lang="el-GR" b="1" dirty="0" smtClean="0"/>
              <a:t>4</a:t>
            </a:r>
            <a:r>
              <a:rPr lang="el-GR" b="1" dirty="0"/>
              <a:t>. Ανάπτυξη φλεγμονής και πυρετού.</a:t>
            </a:r>
          </a:p>
          <a:p>
            <a:r>
              <a:rPr lang="el-GR" b="1" dirty="0"/>
              <a:t>5. Η ανταγωνιστική επίδραση των σαπροφυτικών μικροβίων που </a:t>
            </a:r>
            <a:r>
              <a:rPr lang="el-GR" b="1" dirty="0" smtClean="0"/>
              <a:t>υπάρχουν στη </a:t>
            </a:r>
            <a:r>
              <a:rPr lang="el-GR" b="1" dirty="0"/>
              <a:t>φυσιολογική χλωρίδα </a:t>
            </a:r>
            <a:r>
              <a:rPr lang="el-GR" dirty="0"/>
              <a:t>στις διάφορες ανατομικές περιοχές του σώματος </a:t>
            </a:r>
            <a:r>
              <a:rPr lang="el-GR" dirty="0" smtClean="0"/>
              <a:t>του μεγαλοοργανισμού</a:t>
            </a:r>
            <a:r>
              <a:rPr lang="el-G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84946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Επίκτητη ανοσία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b="1" u="sng" dirty="0" smtClean="0"/>
              <a:t>Ορισμός</a:t>
            </a:r>
            <a:r>
              <a:rPr lang="en-US" dirty="0" smtClean="0"/>
              <a:t>: </a:t>
            </a:r>
            <a:endParaRPr lang="el-GR" dirty="0" smtClean="0"/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el-GR" b="1" i="1" dirty="0"/>
              <a:t>Επίκτητη ανοσία </a:t>
            </a:r>
            <a:r>
              <a:rPr lang="el-GR" dirty="0"/>
              <a:t>είναι </a:t>
            </a:r>
            <a:endParaRPr lang="el-GR" dirty="0" smtClean="0"/>
          </a:p>
          <a:p>
            <a:pPr marL="0" indent="0">
              <a:buNone/>
            </a:pPr>
            <a:r>
              <a:rPr lang="el-GR" dirty="0" smtClean="0"/>
              <a:t>η </a:t>
            </a:r>
            <a:r>
              <a:rPr lang="el-GR" dirty="0"/>
              <a:t>προστασία που παρέχεται στο </a:t>
            </a:r>
            <a:endParaRPr lang="el-GR" dirty="0" smtClean="0"/>
          </a:p>
          <a:p>
            <a:pPr marL="0" indent="0">
              <a:buNone/>
            </a:pPr>
            <a:r>
              <a:rPr lang="el-GR" dirty="0" smtClean="0"/>
              <a:t>μεγαλοοργανισμό </a:t>
            </a:r>
            <a:r>
              <a:rPr lang="el-GR" dirty="0"/>
              <a:t>με </a:t>
            </a:r>
            <a:r>
              <a:rPr lang="el-GR" dirty="0" smtClean="0"/>
              <a:t>τη</a:t>
            </a:r>
            <a:r>
              <a:rPr lang="en-US" dirty="0" smtClean="0"/>
              <a:t> </a:t>
            </a:r>
            <a:r>
              <a:rPr lang="el-GR" dirty="0" smtClean="0"/>
              <a:t>βοήθεια </a:t>
            </a:r>
            <a:endParaRPr lang="el-GR" dirty="0" smtClean="0"/>
          </a:p>
          <a:p>
            <a:pPr marL="0" indent="0">
              <a:buNone/>
            </a:pPr>
            <a:r>
              <a:rPr lang="el-GR" dirty="0" smtClean="0"/>
              <a:t>κυττάρων </a:t>
            </a:r>
            <a:r>
              <a:rPr lang="el-GR" dirty="0"/>
              <a:t>του και ουσιών </a:t>
            </a:r>
            <a:endParaRPr lang="el-GR" dirty="0" smtClean="0"/>
          </a:p>
          <a:p>
            <a:pPr marL="0" indent="0">
              <a:buNone/>
            </a:pPr>
            <a:r>
              <a:rPr lang="el-GR" dirty="0" smtClean="0"/>
              <a:t>που </a:t>
            </a:r>
            <a:r>
              <a:rPr lang="el-GR" dirty="0"/>
              <a:t>παράγονται </a:t>
            </a:r>
            <a:endParaRPr lang="el-GR" dirty="0" smtClean="0"/>
          </a:p>
          <a:p>
            <a:pPr marL="0" indent="0">
              <a:buNone/>
            </a:pPr>
            <a:r>
              <a:rPr lang="el-GR" b="1" dirty="0" smtClean="0">
                <a:solidFill>
                  <a:srgbClr val="FF0000"/>
                </a:solidFill>
              </a:rPr>
              <a:t>ύστερα </a:t>
            </a:r>
            <a:r>
              <a:rPr lang="el-GR" b="1" dirty="0">
                <a:solidFill>
                  <a:srgbClr val="FF0000"/>
                </a:solidFill>
              </a:rPr>
              <a:t>από ένα </a:t>
            </a:r>
            <a:r>
              <a:rPr lang="el-GR" b="1" dirty="0" smtClean="0">
                <a:solidFill>
                  <a:srgbClr val="FF0000"/>
                </a:solidFill>
              </a:rPr>
              <a:t>συγκεκριμένο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l-GR" b="1" dirty="0" smtClean="0">
                <a:solidFill>
                  <a:srgbClr val="FF0000"/>
                </a:solidFill>
              </a:rPr>
              <a:t>ερεθισμό</a:t>
            </a:r>
            <a:r>
              <a:rPr lang="el-GR" dirty="0"/>
              <a:t>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9864" y="548639"/>
            <a:ext cx="5916168" cy="4270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0386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b="1" dirty="0" smtClean="0">
                <a:solidFill>
                  <a:srgbClr val="FF0000"/>
                </a:solidFill>
              </a:rPr>
              <a:t>Αντιγόνο</a:t>
            </a:r>
            <a:r>
              <a:rPr lang="el-GR" dirty="0" smtClean="0"/>
              <a:t> - </a:t>
            </a:r>
            <a:r>
              <a:rPr lang="el-GR" b="1" dirty="0" smtClean="0">
                <a:solidFill>
                  <a:srgbClr val="00B050"/>
                </a:solidFill>
              </a:rPr>
              <a:t>Αντισώματα</a:t>
            </a:r>
            <a:endParaRPr lang="el-GR" b="1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b="1" dirty="0">
                <a:solidFill>
                  <a:srgbClr val="FF0000"/>
                </a:solidFill>
              </a:rPr>
              <a:t>Αντιγόνο</a:t>
            </a:r>
            <a:r>
              <a:rPr lang="el-GR" b="1" dirty="0"/>
              <a:t> </a:t>
            </a:r>
            <a:r>
              <a:rPr lang="el-GR" dirty="0"/>
              <a:t>ονομάζεται κάθε ουσία που μπορεί να αναγνωρίζεται από τον </a:t>
            </a:r>
            <a:r>
              <a:rPr lang="el-GR" dirty="0" smtClean="0"/>
              <a:t>οργανισμό σαν ξένη και προκαλεί ανοσολογική αντίδραση του οργανισμού.</a:t>
            </a:r>
          </a:p>
          <a:p>
            <a:pPr marL="0" indent="0">
              <a:buNone/>
            </a:pPr>
            <a:endParaRPr lang="el-GR" b="1" dirty="0" smtClean="0"/>
          </a:p>
          <a:p>
            <a:r>
              <a:rPr lang="el-GR" b="1" dirty="0" smtClean="0">
                <a:solidFill>
                  <a:srgbClr val="00B050"/>
                </a:solidFill>
              </a:rPr>
              <a:t>Αντισώματα</a:t>
            </a:r>
            <a:r>
              <a:rPr lang="el-GR" b="1" dirty="0" smtClean="0"/>
              <a:t> </a:t>
            </a:r>
            <a:r>
              <a:rPr lang="el-GR" dirty="0"/>
              <a:t>ονομάζονται οι ουσίες, που παράγει ο οργανισμός μετά την </a:t>
            </a:r>
            <a:r>
              <a:rPr lang="el-GR" dirty="0" smtClean="0"/>
              <a:t>είσοδο των </a:t>
            </a:r>
            <a:r>
              <a:rPr lang="el-GR" dirty="0"/>
              <a:t>διαφόρων αντιγόνων (ιών, μικροβίων, τοξικών ουσιών), τα οποία δέχεται </a:t>
            </a:r>
            <a:r>
              <a:rPr lang="el-GR" dirty="0" smtClean="0"/>
              <a:t>από το </a:t>
            </a:r>
            <a:r>
              <a:rPr lang="el-GR" dirty="0"/>
              <a:t>περιβάλλον, με σκοπό την καταπολέμησή τους. Η παραγωγή αντισωμάτων </a:t>
            </a:r>
            <a:r>
              <a:rPr lang="el-GR" dirty="0" smtClean="0"/>
              <a:t>αποτελεί </a:t>
            </a:r>
            <a:r>
              <a:rPr lang="el-GR" dirty="0"/>
              <a:t>τη </a:t>
            </a:r>
            <a:r>
              <a:rPr lang="el-GR" b="1" dirty="0"/>
              <a:t>χυμική ανοσιακή απάντηση </a:t>
            </a:r>
            <a:r>
              <a:rPr lang="el-GR" dirty="0"/>
              <a:t>του οργανισμού.</a:t>
            </a:r>
          </a:p>
        </p:txBody>
      </p:sp>
    </p:spTree>
    <p:extLst>
      <p:ext uri="{BB962C8B-B14F-4D97-AF65-F5344CB8AC3E}">
        <p14:creationId xmlns:p14="http://schemas.microsoft.com/office/powerpoint/2010/main" val="1478140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>
                <a:solidFill>
                  <a:srgbClr val="FF0000"/>
                </a:solidFill>
              </a:rPr>
              <a:t>Αντιγόνο</a:t>
            </a:r>
            <a:r>
              <a:rPr lang="el-GR" dirty="0"/>
              <a:t> - </a:t>
            </a:r>
            <a:r>
              <a:rPr lang="el-GR" b="1" dirty="0">
                <a:solidFill>
                  <a:srgbClr val="00B050"/>
                </a:solidFill>
              </a:rPr>
              <a:t>Αντισώματα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3392" y="1965960"/>
            <a:ext cx="8449056" cy="3739896"/>
          </a:xfrm>
        </p:spPr>
      </p:pic>
    </p:spTree>
    <p:extLst>
      <p:ext uri="{BB962C8B-B14F-4D97-AF65-F5344CB8AC3E}">
        <p14:creationId xmlns:p14="http://schemas.microsoft.com/office/powerpoint/2010/main" val="287761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/>
              <a:t>ΔΙΑΙΡΕΣΗ ΤΗΣ ΕΠΙΚΤΗΤΗΣ ΑΝΟΣΙΑΣ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b="1" dirty="0"/>
              <a:t>Α) Ενεργητική. </a:t>
            </a:r>
            <a:r>
              <a:rPr lang="el-GR" dirty="0"/>
              <a:t>Είναι η ανοσία, κατά την οποία ο ίδιος ο οργανισμός φτιάχνει </a:t>
            </a:r>
            <a:r>
              <a:rPr lang="el-GR" dirty="0" smtClean="0"/>
              <a:t>τα αντισώματα</a:t>
            </a:r>
            <a:r>
              <a:rPr lang="el-GR" dirty="0"/>
              <a:t>, όταν έλθει σε επαφή με κάποιο μικρόβιο ή τοξικά προϊόντα</a:t>
            </a:r>
            <a:r>
              <a:rPr lang="el-GR" dirty="0" smtClean="0"/>
              <a:t>.</a:t>
            </a:r>
          </a:p>
          <a:p>
            <a:r>
              <a:rPr lang="el-GR" b="1" dirty="0"/>
              <a:t>Β) Παθητική. </a:t>
            </a:r>
            <a:r>
              <a:rPr lang="el-GR" dirty="0"/>
              <a:t>Είναι η ανοσία κατά την οποία δίνονται έτοιμα τα αντισώματα </a:t>
            </a:r>
            <a:r>
              <a:rPr lang="el-GR" dirty="0" smtClean="0"/>
              <a:t>σε κάποιο </a:t>
            </a:r>
            <a:r>
              <a:rPr lang="el-GR" dirty="0"/>
              <a:t>οργανισμό.</a:t>
            </a:r>
          </a:p>
        </p:txBody>
      </p:sp>
    </p:spTree>
    <p:extLst>
      <p:ext uri="{BB962C8B-B14F-4D97-AF65-F5344CB8AC3E}">
        <p14:creationId xmlns:p14="http://schemas.microsoft.com/office/powerpoint/2010/main" val="3007936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ΔΙΑΙΡΕΣΗ ΤΗΣ ΕΠΙΚΤΗΤΗΣ ΑΝΟΣΙΑΣ (συνέχεια)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b="1" dirty="0" smtClean="0"/>
              <a:t>Α) Ενεργητική</a:t>
            </a:r>
          </a:p>
          <a:p>
            <a:r>
              <a:rPr lang="el-GR" dirty="0" smtClean="0"/>
              <a:t>Διακρίνεται </a:t>
            </a:r>
            <a:r>
              <a:rPr lang="el-GR" dirty="0"/>
              <a:t>σε:</a:t>
            </a:r>
          </a:p>
          <a:p>
            <a:r>
              <a:rPr lang="el-GR" b="1" dirty="0"/>
              <a:t>1. Φυσική ή αυτόματη: </a:t>
            </a:r>
            <a:r>
              <a:rPr lang="el-GR" dirty="0"/>
              <a:t>τα αντισώματα δημιουργούνται ύστερα από κλινική </a:t>
            </a:r>
            <a:r>
              <a:rPr lang="el-GR" dirty="0" smtClean="0"/>
              <a:t>εκδήλωση </a:t>
            </a:r>
            <a:r>
              <a:rPr lang="el-GR" dirty="0"/>
              <a:t>κάποιας νόσου, αλλά και κατά τις αφανείς νόσους στις οποίες δεν </a:t>
            </a:r>
            <a:r>
              <a:rPr lang="el-GR" dirty="0" smtClean="0"/>
              <a:t>εμφανίζονται </a:t>
            </a:r>
            <a:r>
              <a:rPr lang="el-GR" dirty="0"/>
              <a:t>συμπτώματα</a:t>
            </a:r>
            <a:r>
              <a:rPr lang="el-GR" dirty="0" smtClean="0"/>
              <a:t>.</a:t>
            </a:r>
          </a:p>
          <a:p>
            <a:endParaRPr lang="el-GR" dirty="0"/>
          </a:p>
          <a:p>
            <a:r>
              <a:rPr lang="el-GR" b="1" dirty="0"/>
              <a:t>2. Τεχνητή: </a:t>
            </a:r>
            <a:r>
              <a:rPr lang="el-GR" dirty="0"/>
              <a:t>ενεργοποιείται ο οργανισμός για την παραγωγή αντισωμάτων με </a:t>
            </a:r>
            <a:r>
              <a:rPr lang="el-GR" dirty="0" smtClean="0"/>
              <a:t>τα διάφορα </a:t>
            </a:r>
            <a:r>
              <a:rPr lang="el-GR" dirty="0"/>
              <a:t>εμβόλια που του χορηγούμε.</a:t>
            </a:r>
          </a:p>
        </p:txBody>
      </p:sp>
    </p:spTree>
    <p:extLst>
      <p:ext uri="{BB962C8B-B14F-4D97-AF65-F5344CB8AC3E}">
        <p14:creationId xmlns:p14="http://schemas.microsoft.com/office/powerpoint/2010/main" val="1904077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ΔΙΑΙΡΕΣΗ ΤΗΣ ΕΠΙΚΤΗΤΗΣ ΑΝΟΣΙΑΣ (συνέχεια)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b="1" dirty="0"/>
              <a:t>Β) Παθητική</a:t>
            </a:r>
            <a:r>
              <a:rPr lang="el-GR" b="1" dirty="0" smtClean="0"/>
              <a:t>.</a:t>
            </a:r>
          </a:p>
          <a:p>
            <a:r>
              <a:rPr lang="el-GR" dirty="0"/>
              <a:t>Διακρίνεται σε:</a:t>
            </a:r>
          </a:p>
          <a:p>
            <a:r>
              <a:rPr lang="el-GR" b="1" dirty="0"/>
              <a:t>1. Φυσική ή αυτόματη: </a:t>
            </a:r>
            <a:r>
              <a:rPr lang="el-GR" dirty="0"/>
              <a:t>τα αντισώματα μεταφέρονται από τη μητέρα κατά τη </a:t>
            </a:r>
            <a:r>
              <a:rPr lang="el-GR" dirty="0" smtClean="0"/>
              <a:t>διάρκεια </a:t>
            </a:r>
            <a:r>
              <a:rPr lang="el-GR" dirty="0"/>
              <a:t>της εμβρυϊκής ζωής διαμέσου του πλακούντα, ή μετά τη γέννηση κατά </a:t>
            </a:r>
            <a:r>
              <a:rPr lang="el-GR" dirty="0" smtClean="0"/>
              <a:t>τηδιάρκεια </a:t>
            </a:r>
            <a:r>
              <a:rPr lang="el-GR" dirty="0"/>
              <a:t>του θηλασμού, από το γάλα της μητέρας.</a:t>
            </a:r>
          </a:p>
          <a:p>
            <a:r>
              <a:rPr lang="el-GR" b="1" dirty="0"/>
              <a:t>2. Τεχνητή: </a:t>
            </a:r>
            <a:r>
              <a:rPr lang="el-GR" dirty="0"/>
              <a:t>τα αντισώματα δίνονται έτοιμα με τους άνοσους ορούς.</a:t>
            </a:r>
          </a:p>
        </p:txBody>
      </p:sp>
    </p:spTree>
    <p:extLst>
      <p:ext uri="{BB962C8B-B14F-4D97-AF65-F5344CB8AC3E}">
        <p14:creationId xmlns:p14="http://schemas.microsoft.com/office/powerpoint/2010/main" val="2669947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/>
              <a:t>ΔΙΑΙΡΕΣΗ ΤΗΣ ΕΠΙΚΤΗΤΗΣ </a:t>
            </a:r>
            <a:r>
              <a:rPr lang="el-GR" b="1" dirty="0" smtClean="0"/>
              <a:t>ΑΝΟΣΙΑΣ (σύνοψη όλων των παραπάνω)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l-GR" b="1" dirty="0"/>
              <a:t>Η επίκτητη </a:t>
            </a:r>
            <a:r>
              <a:rPr lang="el-GR" dirty="0"/>
              <a:t>ανοσία </a:t>
            </a:r>
            <a:r>
              <a:rPr lang="el-GR" b="1" dirty="0"/>
              <a:t>χωρίζεται </a:t>
            </a:r>
            <a:r>
              <a:rPr lang="el-GR" dirty="0"/>
              <a:t>σε:</a:t>
            </a:r>
          </a:p>
          <a:p>
            <a:r>
              <a:rPr lang="el-GR" b="1" dirty="0"/>
              <a:t>Α) Ενεργητική. </a:t>
            </a:r>
            <a:r>
              <a:rPr lang="el-GR" dirty="0"/>
              <a:t>Είναι η ανοσία, κατά την οποία ο ίδιος ο οργανισμός φτιάχνει </a:t>
            </a:r>
            <a:r>
              <a:rPr lang="el-GR" dirty="0" smtClean="0"/>
              <a:t>τα αντισώματα</a:t>
            </a:r>
            <a:r>
              <a:rPr lang="el-GR" dirty="0"/>
              <a:t>, όταν έλθει σε επαφή με κάποιο μικρόβιο ή τοξικά προϊόντα. </a:t>
            </a:r>
            <a:r>
              <a:rPr lang="el-GR" dirty="0" smtClean="0"/>
              <a:t>Διακρίνεται </a:t>
            </a:r>
            <a:r>
              <a:rPr lang="el-GR" dirty="0"/>
              <a:t>σε:</a:t>
            </a:r>
          </a:p>
          <a:p>
            <a:r>
              <a:rPr lang="el-GR" b="1" dirty="0"/>
              <a:t>1. Φυσική ή αυτόματη: </a:t>
            </a:r>
            <a:r>
              <a:rPr lang="el-GR" dirty="0"/>
              <a:t>τα αντισώματα δημιουργούνται ύστερα από κλινική </a:t>
            </a:r>
            <a:r>
              <a:rPr lang="el-GR" dirty="0" smtClean="0"/>
              <a:t>εκδήλωση </a:t>
            </a:r>
            <a:r>
              <a:rPr lang="el-GR" dirty="0"/>
              <a:t>κάποιας νόσου, αλλά και κατά τις αφανείς νόσους στις οποίες δεν </a:t>
            </a:r>
            <a:r>
              <a:rPr lang="el-GR" dirty="0" smtClean="0"/>
              <a:t>εμφανίζονται </a:t>
            </a:r>
            <a:r>
              <a:rPr lang="el-GR" dirty="0"/>
              <a:t>συμπτώματα.</a:t>
            </a:r>
          </a:p>
          <a:p>
            <a:r>
              <a:rPr lang="el-GR" b="1" dirty="0"/>
              <a:t>2. Τεχνητή: </a:t>
            </a:r>
            <a:r>
              <a:rPr lang="el-GR" dirty="0"/>
              <a:t>ενεργοποιείται ο οργανισμός για την παραγωγή αντισωμάτων με </a:t>
            </a:r>
            <a:r>
              <a:rPr lang="el-GR" dirty="0" smtClean="0"/>
              <a:t>τα διάφορα </a:t>
            </a:r>
            <a:r>
              <a:rPr lang="el-GR" dirty="0"/>
              <a:t>εμβόλια που του χορηγούμε.</a:t>
            </a:r>
          </a:p>
          <a:p>
            <a:r>
              <a:rPr lang="el-GR" b="1" dirty="0"/>
              <a:t>Β) Παθητική. </a:t>
            </a:r>
            <a:r>
              <a:rPr lang="el-GR" dirty="0"/>
              <a:t>Είναι η ανοσία κατά την οποία δίνονται έτοιμα τα αντισώματα </a:t>
            </a:r>
            <a:r>
              <a:rPr lang="el-GR" dirty="0" smtClean="0"/>
              <a:t>σε κάποιο </a:t>
            </a:r>
            <a:r>
              <a:rPr lang="el-GR" dirty="0"/>
              <a:t>οργανισμό. Διακρίνεται σε:</a:t>
            </a:r>
          </a:p>
          <a:p>
            <a:r>
              <a:rPr lang="el-GR" b="1" dirty="0"/>
              <a:t>1. Φυσική ή αυτόματη: </a:t>
            </a:r>
            <a:r>
              <a:rPr lang="el-GR" dirty="0"/>
              <a:t>τα αντισώματα μεταφέρονται από τη μητέρα κατά τη </a:t>
            </a:r>
            <a:r>
              <a:rPr lang="el-GR" dirty="0" smtClean="0"/>
              <a:t>διάρκεια </a:t>
            </a:r>
            <a:r>
              <a:rPr lang="el-GR" dirty="0"/>
              <a:t>της εμβρυϊκής ζωής διαμέσου του πλακούντα, ή μετά τη γέννηση κατά </a:t>
            </a:r>
            <a:r>
              <a:rPr lang="el-GR" dirty="0" smtClean="0"/>
              <a:t>τη διάρκεια </a:t>
            </a:r>
            <a:r>
              <a:rPr lang="el-GR" dirty="0"/>
              <a:t>του θηλασμού, από το γάλα της μητέρας.</a:t>
            </a:r>
          </a:p>
          <a:p>
            <a:r>
              <a:rPr lang="el-GR" b="1" dirty="0"/>
              <a:t>2. Τεχνητή: </a:t>
            </a:r>
            <a:r>
              <a:rPr lang="el-GR" dirty="0"/>
              <a:t>τα αντισώματα δίνονται έτοιμα με τους άνοσους ορούς.</a:t>
            </a:r>
          </a:p>
        </p:txBody>
      </p:sp>
    </p:spTree>
    <p:extLst>
      <p:ext uri="{BB962C8B-B14F-4D97-AF65-F5344CB8AC3E}">
        <p14:creationId xmlns:p14="http://schemas.microsoft.com/office/powerpoint/2010/main" val="2230867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88187"/>
          </a:xfrm>
        </p:spPr>
        <p:txBody>
          <a:bodyPr/>
          <a:lstStyle/>
          <a:p>
            <a:pPr algn="ctr"/>
            <a:r>
              <a:rPr lang="el-GR" b="1" u="sng" dirty="0">
                <a:solidFill>
                  <a:srgbClr val="00B050"/>
                </a:solidFill>
              </a:rPr>
              <a:t>Εμβόλια</a:t>
            </a:r>
            <a:endParaRPr lang="el-GR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6018" y="3387661"/>
            <a:ext cx="4398518" cy="3058859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64540" y="2871216"/>
            <a:ext cx="4602480" cy="357530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944" y="502920"/>
            <a:ext cx="4078224" cy="25872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8725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b="1" u="sng" dirty="0" smtClean="0">
                <a:solidFill>
                  <a:srgbClr val="00B050"/>
                </a:solidFill>
              </a:rPr>
              <a:t>Εμβόλια</a:t>
            </a:r>
            <a:endParaRPr lang="el-GR" b="1" u="sng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Ορισμός</a:t>
            </a:r>
            <a:r>
              <a:rPr lang="en-US" dirty="0" smtClean="0"/>
              <a:t>:</a:t>
            </a:r>
            <a:r>
              <a:rPr lang="el-GR" dirty="0" smtClean="0"/>
              <a:t>  </a:t>
            </a:r>
            <a:r>
              <a:rPr lang="el-GR" dirty="0"/>
              <a:t>Είναι οι </a:t>
            </a:r>
            <a:r>
              <a:rPr lang="el-GR" dirty="0">
                <a:solidFill>
                  <a:srgbClr val="FF0000"/>
                </a:solidFill>
              </a:rPr>
              <a:t>ουσίες</a:t>
            </a:r>
            <a:r>
              <a:rPr lang="el-GR" dirty="0"/>
              <a:t> οι οποίες, όταν χορηγηθούν σε έναν οργανισμό, </a:t>
            </a:r>
            <a:r>
              <a:rPr lang="el-GR" dirty="0">
                <a:solidFill>
                  <a:srgbClr val="FF0000"/>
                </a:solidFill>
              </a:rPr>
              <a:t>ενεργοποιούν </a:t>
            </a:r>
            <a:r>
              <a:rPr lang="el-GR" dirty="0" smtClean="0">
                <a:solidFill>
                  <a:srgbClr val="FF0000"/>
                </a:solidFill>
              </a:rPr>
              <a:t>τους μηχανισμούς </a:t>
            </a:r>
            <a:r>
              <a:rPr lang="el-GR" dirty="0">
                <a:solidFill>
                  <a:srgbClr val="FF0000"/>
                </a:solidFill>
              </a:rPr>
              <a:t>παραγωγής αντισωμάτων, δηλαδή προκαλούν </a:t>
            </a:r>
            <a:r>
              <a:rPr lang="el-GR" sz="5400" b="1" u="sng" dirty="0">
                <a:solidFill>
                  <a:srgbClr val="FF0000"/>
                </a:solidFill>
              </a:rPr>
              <a:t>ενεργητική</a:t>
            </a:r>
            <a:r>
              <a:rPr lang="el-GR" dirty="0">
                <a:solidFill>
                  <a:srgbClr val="FF0000"/>
                </a:solidFill>
              </a:rPr>
              <a:t> ανοσία</a:t>
            </a:r>
            <a:r>
              <a:rPr lang="el-GR" dirty="0" smtClean="0"/>
              <a:t>.</a:t>
            </a:r>
          </a:p>
          <a:p>
            <a:endParaRPr lang="el-GR" dirty="0"/>
          </a:p>
          <a:p>
            <a:r>
              <a:rPr lang="el-GR" dirty="0" smtClean="0"/>
              <a:t>Ταξινομήσεις</a:t>
            </a:r>
            <a:r>
              <a:rPr lang="en-US" dirty="0" smtClean="0"/>
              <a:t>:  </a:t>
            </a:r>
            <a:r>
              <a:rPr lang="el-GR" dirty="0"/>
              <a:t>Υπάρχουν διάφορες </a:t>
            </a:r>
            <a:r>
              <a:rPr lang="el-GR" b="1" dirty="0"/>
              <a:t>ταξινομήσεις </a:t>
            </a:r>
            <a:r>
              <a:rPr lang="el-GR" dirty="0"/>
              <a:t>των εμβολίων με βάση </a:t>
            </a:r>
            <a:r>
              <a:rPr lang="el-GR" b="1" dirty="0">
                <a:solidFill>
                  <a:srgbClr val="FF0000"/>
                </a:solidFill>
              </a:rPr>
              <a:t>τον τρόπο </a:t>
            </a:r>
            <a:r>
              <a:rPr lang="el-GR" b="1" dirty="0" smtClean="0">
                <a:solidFill>
                  <a:srgbClr val="FF0000"/>
                </a:solidFill>
              </a:rPr>
              <a:t>παρασκευής </a:t>
            </a:r>
            <a:r>
              <a:rPr lang="el-GR" b="1" dirty="0">
                <a:solidFill>
                  <a:srgbClr val="FF0000"/>
                </a:solidFill>
              </a:rPr>
              <a:t>τους</a:t>
            </a:r>
            <a:r>
              <a:rPr lang="el-GR" dirty="0"/>
              <a:t>, την </a:t>
            </a:r>
            <a:r>
              <a:rPr lang="el-GR" b="1" dirty="0">
                <a:solidFill>
                  <a:srgbClr val="FF0000"/>
                </a:solidFill>
              </a:rPr>
              <a:t>προέλευση των ουσιών </a:t>
            </a:r>
            <a:r>
              <a:rPr lang="el-GR" dirty="0"/>
              <a:t>που χρησιμοποιούνται για την παρασκευή </a:t>
            </a:r>
            <a:r>
              <a:rPr lang="el-GR" dirty="0" smtClean="0"/>
              <a:t>τους,</a:t>
            </a:r>
            <a:r>
              <a:rPr lang="en-US" dirty="0" smtClean="0"/>
              <a:t> </a:t>
            </a:r>
            <a:r>
              <a:rPr lang="el-GR" dirty="0" smtClean="0"/>
              <a:t>τη </a:t>
            </a:r>
            <a:r>
              <a:rPr lang="el-GR" b="1" dirty="0">
                <a:solidFill>
                  <a:srgbClr val="FF0000"/>
                </a:solidFill>
              </a:rPr>
              <a:t>σύνθεσή τους</a:t>
            </a:r>
            <a:r>
              <a:rPr lang="el-GR" dirty="0"/>
              <a:t>, το </a:t>
            </a:r>
            <a:r>
              <a:rPr lang="el-GR" b="1" dirty="0">
                <a:solidFill>
                  <a:srgbClr val="FF0000"/>
                </a:solidFill>
              </a:rPr>
              <a:t>μέσο εναιωρήματος που χρησιμοποιούμε</a:t>
            </a:r>
            <a:r>
              <a:rPr lang="el-GR" dirty="0"/>
              <a:t>, τον </a:t>
            </a:r>
            <a:r>
              <a:rPr lang="el-GR" b="1" dirty="0">
                <a:solidFill>
                  <a:srgbClr val="FF0000"/>
                </a:solidFill>
              </a:rPr>
              <a:t>τρόπο </a:t>
            </a:r>
            <a:r>
              <a:rPr lang="el-GR" b="1" dirty="0" smtClean="0">
                <a:solidFill>
                  <a:srgbClr val="FF0000"/>
                </a:solidFill>
              </a:rPr>
              <a:t>χορήγησης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l-GR" b="1" dirty="0" smtClean="0">
                <a:solidFill>
                  <a:srgbClr val="FF0000"/>
                </a:solidFill>
              </a:rPr>
              <a:t>στον </a:t>
            </a:r>
            <a:r>
              <a:rPr lang="el-GR" b="1" dirty="0">
                <a:solidFill>
                  <a:srgbClr val="FF0000"/>
                </a:solidFill>
              </a:rPr>
              <a:t>οργανισμό.</a:t>
            </a:r>
          </a:p>
        </p:txBody>
      </p:sp>
    </p:spTree>
    <p:extLst>
      <p:ext uri="{BB962C8B-B14F-4D97-AF65-F5344CB8AC3E}">
        <p14:creationId xmlns:p14="http://schemas.microsoft.com/office/powerpoint/2010/main" val="1162931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1</a:t>
            </a:r>
            <a:r>
              <a:rPr lang="el-GR" b="1" baseline="30000" dirty="0" smtClean="0"/>
              <a:t>ο</a:t>
            </a:r>
            <a:r>
              <a:rPr lang="el-GR" b="1" dirty="0" smtClean="0"/>
              <a:t> Μάθημα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81328"/>
            <a:ext cx="10515600" cy="4837176"/>
          </a:xfrm>
        </p:spPr>
        <p:txBody>
          <a:bodyPr/>
          <a:lstStyle/>
          <a:p>
            <a:r>
              <a:rPr lang="el-GR" b="1" u="sng" dirty="0" smtClean="0">
                <a:solidFill>
                  <a:srgbClr val="FF0000"/>
                </a:solidFill>
              </a:rPr>
              <a:t>ΕΝΟΤΗΤΑ ΥΓΙΕΙΝΗ (συνέχεια)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l-GR" dirty="0" smtClean="0"/>
              <a:t>Βασικές έννοιες της ανοσολογίας</a:t>
            </a:r>
            <a:r>
              <a:rPr lang="en-US" dirty="0" smtClean="0"/>
              <a:t>:</a:t>
            </a:r>
            <a:endParaRPr lang="el-GR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el-GR" dirty="0" smtClean="0"/>
              <a:t>Φυσική ανοσία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l-GR" dirty="0" smtClean="0"/>
              <a:t>Επίκτητη ανοσία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l-GR" dirty="0" smtClean="0"/>
              <a:t>Εμβόλια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l-GR" dirty="0" smtClean="0"/>
              <a:t>Οροί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l-GR" dirty="0" smtClean="0"/>
              <a:t>Εμφβολιασμοί σε βρέφη, παιδιά, ενήλικές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l-GR" dirty="0" smtClean="0"/>
              <a:t>Λοιμώδη νοσήματα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l-GR" dirty="0" smtClean="0"/>
              <a:t>Χαρακτηριστικά λοιμωδών νοσημάτων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63431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Εμβόλια - Ταξινόμηση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b="1" dirty="0"/>
              <a:t>• Μικροβιακά εμβόλια. </a:t>
            </a:r>
            <a:r>
              <a:rPr lang="el-GR" dirty="0"/>
              <a:t>Αποτελούνται από </a:t>
            </a:r>
            <a:r>
              <a:rPr lang="el-GR" b="1" dirty="0">
                <a:solidFill>
                  <a:srgbClr val="FF0000"/>
                </a:solidFill>
              </a:rPr>
              <a:t>εξασθενημένα μικρόβια ή </a:t>
            </a:r>
            <a:r>
              <a:rPr lang="el-GR" b="1" dirty="0" smtClean="0">
                <a:solidFill>
                  <a:srgbClr val="FF0000"/>
                </a:solidFill>
              </a:rPr>
              <a:t>μικρόβια </a:t>
            </a:r>
            <a:r>
              <a:rPr lang="el-GR" b="1" dirty="0">
                <a:solidFill>
                  <a:srgbClr val="FF0000"/>
                </a:solidFill>
              </a:rPr>
              <a:t>νεκρά. </a:t>
            </a:r>
            <a:r>
              <a:rPr lang="el-GR" dirty="0"/>
              <a:t>Στην ομάδα αυτή ανήκουν τα εμβόλια της λύσσας, της </a:t>
            </a:r>
            <a:r>
              <a:rPr lang="el-GR" dirty="0" smtClean="0"/>
              <a:t>φυματίωσης (</a:t>
            </a:r>
            <a:r>
              <a:rPr lang="el-GR" dirty="0"/>
              <a:t>B.C.G.) και του κίτρινου πυρετού που αποτελούνται από εξασθενημένα </a:t>
            </a:r>
            <a:r>
              <a:rPr lang="el-GR" dirty="0" smtClean="0"/>
              <a:t>ζωντανά μικρόβια</a:t>
            </a:r>
            <a:r>
              <a:rPr lang="el-GR" dirty="0"/>
              <a:t>, ενώ τα εμβόλια του κοκκύτη, του τύφου και της χολέρας </a:t>
            </a:r>
            <a:r>
              <a:rPr lang="el-GR" dirty="0" smtClean="0"/>
              <a:t>αποτελούνται από </a:t>
            </a:r>
            <a:r>
              <a:rPr lang="el-GR" dirty="0"/>
              <a:t>νεκρά μικρόβια.</a:t>
            </a:r>
          </a:p>
          <a:p>
            <a:r>
              <a:rPr lang="el-GR" b="1" dirty="0"/>
              <a:t>• Μη μικροβιακά εμβόλια. </a:t>
            </a:r>
            <a:r>
              <a:rPr lang="el-GR" dirty="0"/>
              <a:t>Αποτελούνται από διάφορα </a:t>
            </a:r>
            <a:r>
              <a:rPr lang="el-GR" b="1" dirty="0">
                <a:solidFill>
                  <a:srgbClr val="FF0000"/>
                </a:solidFill>
              </a:rPr>
              <a:t>προϊόντα ενός </a:t>
            </a:r>
            <a:r>
              <a:rPr lang="el-GR" b="1" dirty="0" smtClean="0">
                <a:solidFill>
                  <a:srgbClr val="FF0000"/>
                </a:solidFill>
              </a:rPr>
              <a:t>μικροβίου ή </a:t>
            </a:r>
            <a:r>
              <a:rPr lang="el-GR" b="1" dirty="0">
                <a:solidFill>
                  <a:srgbClr val="FF0000"/>
                </a:solidFill>
              </a:rPr>
              <a:t>από τις τοξίνες του.</a:t>
            </a:r>
            <a:r>
              <a:rPr lang="el-GR" dirty="0"/>
              <a:t> Οι τοξίνες των μικροβίων υφίστανται κατάλληλη </a:t>
            </a:r>
            <a:r>
              <a:rPr lang="el-GR" dirty="0" smtClean="0"/>
              <a:t>επεξεργασία</a:t>
            </a:r>
            <a:r>
              <a:rPr lang="el-GR" dirty="0"/>
              <a:t>, για να χάσουν την τοξική τους ικανότητα και να διατηρήσουν μόνο </a:t>
            </a:r>
            <a:r>
              <a:rPr lang="el-GR" dirty="0" smtClean="0"/>
              <a:t>την αντιγονική</a:t>
            </a:r>
            <a:r>
              <a:rPr lang="el-GR" dirty="0"/>
              <a:t>, οπότε και ονομάζονται </a:t>
            </a:r>
            <a:r>
              <a:rPr lang="el-GR" i="1" dirty="0"/>
              <a:t>ατοξίνες. </a:t>
            </a:r>
            <a:r>
              <a:rPr lang="el-GR" dirty="0"/>
              <a:t>Τα εμβόλια του τετάνου και της </a:t>
            </a:r>
            <a:r>
              <a:rPr lang="el-GR" dirty="0" smtClean="0"/>
              <a:t>διφθερίτιδας </a:t>
            </a:r>
            <a:r>
              <a:rPr lang="el-GR" dirty="0"/>
              <a:t>περιέχουν ατοξίνες.</a:t>
            </a:r>
          </a:p>
          <a:p>
            <a:r>
              <a:rPr lang="el-GR" b="1" dirty="0"/>
              <a:t>• Άμεικτα εμβόλια. </a:t>
            </a:r>
            <a:r>
              <a:rPr lang="el-GR" dirty="0"/>
              <a:t>Είναι μονοδύναμα εμβόλια και αποτελούνται </a:t>
            </a:r>
            <a:r>
              <a:rPr lang="el-GR" b="1" dirty="0">
                <a:solidFill>
                  <a:srgbClr val="FF0000"/>
                </a:solidFill>
              </a:rPr>
              <a:t>από ένα </a:t>
            </a:r>
            <a:r>
              <a:rPr lang="el-GR" b="1" dirty="0" smtClean="0">
                <a:solidFill>
                  <a:srgbClr val="FF0000"/>
                </a:solidFill>
              </a:rPr>
              <a:t>είδος μικροβίου</a:t>
            </a:r>
            <a:r>
              <a:rPr lang="el-GR" b="1" dirty="0">
                <a:solidFill>
                  <a:srgbClr val="FF0000"/>
                </a:solidFill>
              </a:rPr>
              <a:t>.</a:t>
            </a:r>
          </a:p>
          <a:p>
            <a:r>
              <a:rPr lang="el-GR" b="1" dirty="0"/>
              <a:t>• Μεικτά εμβόλια. </a:t>
            </a:r>
            <a:r>
              <a:rPr lang="el-GR" dirty="0"/>
              <a:t>Είναι πολυδύναμα εμβόλια και αποτελούνται </a:t>
            </a:r>
            <a:r>
              <a:rPr lang="el-GR" b="1" dirty="0">
                <a:solidFill>
                  <a:srgbClr val="FF0000"/>
                </a:solidFill>
              </a:rPr>
              <a:t>από πολλά </a:t>
            </a:r>
            <a:r>
              <a:rPr lang="el-GR" b="1" dirty="0" smtClean="0">
                <a:solidFill>
                  <a:srgbClr val="FF0000"/>
                </a:solidFill>
              </a:rPr>
              <a:t>μικροβιακά </a:t>
            </a:r>
            <a:r>
              <a:rPr lang="el-GR" b="1" dirty="0">
                <a:solidFill>
                  <a:srgbClr val="FF0000"/>
                </a:solidFill>
              </a:rPr>
              <a:t>είδη ή προϊόντα τους.</a:t>
            </a:r>
          </a:p>
        </p:txBody>
      </p:sp>
    </p:spTree>
    <p:extLst>
      <p:ext uri="{BB962C8B-B14F-4D97-AF65-F5344CB8AC3E}">
        <p14:creationId xmlns:p14="http://schemas.microsoft.com/office/powerpoint/2010/main" val="1687747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Εμβόλια - Ταξινόμηση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• Εμβόλια που χορηγούνται με ένεση ενδοδερμικά ή υποδόρια.</a:t>
            </a:r>
          </a:p>
          <a:p>
            <a:r>
              <a:rPr lang="el-GR" dirty="0"/>
              <a:t>• Εμβόλια που χορηγούνται από το στόμα (π.χ. το εμβόλιο της πολιομυελίτιδας).</a:t>
            </a:r>
          </a:p>
        </p:txBody>
      </p:sp>
    </p:spTree>
    <p:extLst>
      <p:ext uri="{BB962C8B-B14F-4D97-AF65-F5344CB8AC3E}">
        <p14:creationId xmlns:p14="http://schemas.microsoft.com/office/powerpoint/2010/main" val="687843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Οροί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62456"/>
            <a:ext cx="10515600" cy="4983480"/>
          </a:xfrm>
        </p:spPr>
        <p:txBody>
          <a:bodyPr>
            <a:normAutofit fontScale="77500" lnSpcReduction="20000"/>
          </a:bodyPr>
          <a:lstStyle/>
          <a:p>
            <a:r>
              <a:rPr lang="el-GR" dirty="0"/>
              <a:t>Αποτελούν </a:t>
            </a:r>
            <a:r>
              <a:rPr lang="el-GR" b="1" dirty="0">
                <a:solidFill>
                  <a:srgbClr val="FF0000"/>
                </a:solidFill>
              </a:rPr>
              <a:t>διαλύματα που περιέχουν έτοιμα αντισώματα</a:t>
            </a:r>
            <a:r>
              <a:rPr lang="el-GR" dirty="0"/>
              <a:t>, τα οποία </a:t>
            </a:r>
            <a:r>
              <a:rPr lang="el-GR" dirty="0" smtClean="0"/>
              <a:t>χορηγούνται όταν </a:t>
            </a:r>
            <a:r>
              <a:rPr lang="el-GR" dirty="0"/>
              <a:t>δεν προλαβαίνει ο οργανισμός να τα δημιουργήσει μόνος του και </a:t>
            </a:r>
            <a:r>
              <a:rPr lang="el-GR" dirty="0" smtClean="0"/>
              <a:t>καταπολεμούν </a:t>
            </a:r>
            <a:r>
              <a:rPr lang="el-GR" dirty="0"/>
              <a:t>συγκεκριμένα μικροβιακά είδη, </a:t>
            </a:r>
            <a:r>
              <a:rPr lang="el-GR" b="1" dirty="0">
                <a:solidFill>
                  <a:srgbClr val="FF0000"/>
                </a:solidFill>
              </a:rPr>
              <a:t>προσφέροντας στον ασθενή παθητική ανοσία</a:t>
            </a:r>
            <a:r>
              <a:rPr lang="el-GR" dirty="0" smtClean="0"/>
              <a:t>.  Με </a:t>
            </a:r>
            <a:r>
              <a:rPr lang="el-GR" dirty="0"/>
              <a:t>τη χορήγηση των ορών, </a:t>
            </a:r>
            <a:r>
              <a:rPr lang="el-GR" b="1" dirty="0">
                <a:solidFill>
                  <a:srgbClr val="FF0000"/>
                </a:solidFill>
              </a:rPr>
              <a:t>ελαττώνεται η βαρύτητα της νόσου στον οργανισμό </a:t>
            </a:r>
            <a:r>
              <a:rPr lang="el-GR" b="1" dirty="0" smtClean="0">
                <a:solidFill>
                  <a:srgbClr val="FF0000"/>
                </a:solidFill>
              </a:rPr>
              <a:t>ή προλαμβάνεται </a:t>
            </a:r>
            <a:r>
              <a:rPr lang="el-GR" b="1" dirty="0">
                <a:solidFill>
                  <a:srgbClr val="FF0000"/>
                </a:solidFill>
              </a:rPr>
              <a:t>η εμφάνιση μίας λοίμωξης </a:t>
            </a:r>
            <a:r>
              <a:rPr lang="el-GR" dirty="0"/>
              <a:t>από κάποιο μικροβιακό παράγοντα </a:t>
            </a:r>
            <a:r>
              <a:rPr lang="el-GR" dirty="0" smtClean="0"/>
              <a:t>σε ασθενείς </a:t>
            </a:r>
            <a:r>
              <a:rPr lang="el-GR" dirty="0"/>
              <a:t>που έχουν αυξημένο κίνδυνο να μολυνθούν από κάποιο μικρόβιο.</a:t>
            </a:r>
          </a:p>
          <a:p>
            <a:r>
              <a:rPr lang="el-GR" dirty="0"/>
              <a:t>Για την παρασκευή των ορών χρησιμοποιούνται </a:t>
            </a:r>
            <a:r>
              <a:rPr lang="el-GR" dirty="0">
                <a:solidFill>
                  <a:srgbClr val="FF0000"/>
                </a:solidFill>
              </a:rPr>
              <a:t>φυσικοί άνοσοι οροί </a:t>
            </a:r>
            <a:r>
              <a:rPr lang="el-GR" dirty="0" smtClean="0">
                <a:solidFill>
                  <a:srgbClr val="FF0000"/>
                </a:solidFill>
              </a:rPr>
              <a:t>από ασθενείς </a:t>
            </a:r>
            <a:r>
              <a:rPr lang="el-GR" dirty="0">
                <a:solidFill>
                  <a:srgbClr val="FF0000"/>
                </a:solidFill>
              </a:rPr>
              <a:t>που αρρώστησαν</a:t>
            </a:r>
            <a:r>
              <a:rPr lang="el-GR" dirty="0"/>
              <a:t> από μία συγκεκριμένη νόσο ή βρίσκονται στο </a:t>
            </a:r>
            <a:r>
              <a:rPr lang="el-GR" dirty="0" smtClean="0"/>
              <a:t>στάδιο της </a:t>
            </a:r>
            <a:r>
              <a:rPr lang="el-GR" dirty="0"/>
              <a:t>ανάρρωσης και έχουν τα αντίστοιχα αντισώματα στον ορό του αίματός τους.</a:t>
            </a:r>
          </a:p>
          <a:p>
            <a:r>
              <a:rPr lang="el-GR" dirty="0"/>
              <a:t>Όταν χρησιμοποιούμε </a:t>
            </a:r>
            <a:r>
              <a:rPr lang="el-GR" b="1" dirty="0">
                <a:solidFill>
                  <a:srgbClr val="FF0000"/>
                </a:solidFill>
              </a:rPr>
              <a:t>μείγμα ορών αίματος ασθενών με μεγάλη </a:t>
            </a:r>
            <a:r>
              <a:rPr lang="el-GR" b="1" dirty="0" smtClean="0">
                <a:solidFill>
                  <a:srgbClr val="FF0000"/>
                </a:solidFill>
              </a:rPr>
              <a:t>περιεκτικότητα αντισωμάτων </a:t>
            </a:r>
            <a:r>
              <a:rPr lang="el-GR" b="1" dirty="0">
                <a:solidFill>
                  <a:srgbClr val="FF0000"/>
                </a:solidFill>
              </a:rPr>
              <a:t>για ένα συγκεκριμένο νόσημα, έχουμε υπεράνοσο ορό. </a:t>
            </a:r>
            <a:endParaRPr lang="el-GR" b="1" dirty="0" smtClean="0">
              <a:solidFill>
                <a:srgbClr val="FF0000"/>
              </a:solidFill>
            </a:endParaRPr>
          </a:p>
          <a:p>
            <a:r>
              <a:rPr lang="el-GR" dirty="0" smtClean="0"/>
              <a:t>Μπορούν να δημιουργηθούν </a:t>
            </a:r>
            <a:r>
              <a:rPr lang="el-GR" b="1" dirty="0">
                <a:solidFill>
                  <a:srgbClr val="FF0000"/>
                </a:solidFill>
              </a:rPr>
              <a:t>προφυλακτικοί και θεραπευτικοί οροί </a:t>
            </a:r>
            <a:r>
              <a:rPr lang="el-GR" dirty="0"/>
              <a:t>(γ σφαιρίνη) </a:t>
            </a:r>
            <a:r>
              <a:rPr lang="el-GR" b="1" dirty="0">
                <a:solidFill>
                  <a:srgbClr val="FF0000"/>
                </a:solidFill>
              </a:rPr>
              <a:t>ύστερα </a:t>
            </a:r>
            <a:r>
              <a:rPr lang="el-GR" b="1" dirty="0" smtClean="0">
                <a:solidFill>
                  <a:srgbClr val="FF0000"/>
                </a:solidFill>
              </a:rPr>
              <a:t>από ενεργητική </a:t>
            </a:r>
            <a:r>
              <a:rPr lang="el-GR" b="1" dirty="0">
                <a:solidFill>
                  <a:srgbClr val="FF0000"/>
                </a:solidFill>
              </a:rPr>
              <a:t>ανοσοποίηση ενός πειραματοζώου (π.χ. αλόγου)</a:t>
            </a:r>
            <a:r>
              <a:rPr lang="el-GR" dirty="0"/>
              <a:t>. Δηλαδή </a:t>
            </a:r>
            <a:r>
              <a:rPr lang="el-GR" dirty="0" smtClean="0"/>
              <a:t>χορηγείται στο </a:t>
            </a:r>
            <a:r>
              <a:rPr lang="el-GR" dirty="0"/>
              <a:t>πειραματόζωο το μικροβιακό στέλεχος ή η τοξίνη ενός μικροβίου με στόχο </a:t>
            </a:r>
            <a:r>
              <a:rPr lang="el-GR" dirty="0" smtClean="0"/>
              <a:t>να δημιουργήσει </a:t>
            </a:r>
            <a:r>
              <a:rPr lang="el-GR" dirty="0"/>
              <a:t>ο οργανισμός του αντισώματα. Τα αντισώματα που θα </a:t>
            </a:r>
            <a:r>
              <a:rPr lang="el-GR" dirty="0" smtClean="0"/>
              <a:t>δημιουργηθούν κυκλοφορούν </a:t>
            </a:r>
            <a:r>
              <a:rPr lang="el-GR" dirty="0"/>
              <a:t>στο αίμα του ζώου, οπότε αφού γίνει αφαίμαξη, παίρνουμε τον </a:t>
            </a:r>
            <a:r>
              <a:rPr lang="el-GR" dirty="0" smtClean="0"/>
              <a:t>ορό του </a:t>
            </a:r>
            <a:r>
              <a:rPr lang="el-GR" dirty="0"/>
              <a:t>αίματος που περιέχει τα αντίστοιχα αντισώματα</a:t>
            </a:r>
            <a:r>
              <a:rPr lang="el-GR" dirty="0" smtClean="0"/>
              <a:t>. </a:t>
            </a:r>
            <a:r>
              <a:rPr lang="el-GR" b="1" dirty="0" smtClean="0">
                <a:solidFill>
                  <a:srgbClr val="FF0000"/>
                </a:solidFill>
              </a:rPr>
              <a:t>Παράδειγμα </a:t>
            </a:r>
            <a:r>
              <a:rPr lang="el-GR" b="1" dirty="0">
                <a:solidFill>
                  <a:srgbClr val="FF0000"/>
                </a:solidFill>
              </a:rPr>
              <a:t>χορήγησης ορού αποτελεί ο </a:t>
            </a:r>
            <a:r>
              <a:rPr lang="el-GR" sz="4500" b="1" dirty="0">
                <a:solidFill>
                  <a:srgbClr val="FF0000"/>
                </a:solidFill>
              </a:rPr>
              <a:t>αντιτετανικός ορός.</a:t>
            </a:r>
          </a:p>
        </p:txBody>
      </p:sp>
    </p:spTree>
    <p:extLst>
      <p:ext uri="{BB962C8B-B14F-4D97-AF65-F5344CB8AC3E}">
        <p14:creationId xmlns:p14="http://schemas.microsoft.com/office/powerpoint/2010/main" val="1691531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b="1" u="sng" dirty="0" smtClean="0">
                <a:solidFill>
                  <a:srgbClr val="FF0000"/>
                </a:solidFill>
              </a:rPr>
              <a:t>Αντι-τετανικός ορός</a:t>
            </a:r>
            <a:endParaRPr lang="el-GR" b="1" u="sng" dirty="0">
              <a:solidFill>
                <a:srgbClr val="FF0000"/>
              </a:solidFill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7360" y="1690688"/>
            <a:ext cx="4892040" cy="5167312"/>
          </a:xfrm>
        </p:spPr>
      </p:pic>
    </p:spTree>
    <p:extLst>
      <p:ext uri="{BB962C8B-B14F-4D97-AF65-F5344CB8AC3E}">
        <p14:creationId xmlns:p14="http://schemas.microsoft.com/office/powerpoint/2010/main" val="2706810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06475"/>
          </a:xfrm>
        </p:spPr>
        <p:txBody>
          <a:bodyPr/>
          <a:lstStyle/>
          <a:p>
            <a:pPr algn="ctr"/>
            <a:r>
              <a:rPr lang="el-GR" b="1" u="sng" dirty="0" smtClean="0">
                <a:solidFill>
                  <a:srgbClr val="92D050"/>
                </a:solidFill>
              </a:rPr>
              <a:t>Εμβολιασμοί σε βρέφη</a:t>
            </a:r>
            <a:endParaRPr lang="el-GR" b="1" u="sng" dirty="0">
              <a:solidFill>
                <a:srgbClr val="92D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71600"/>
            <a:ext cx="10515600" cy="4805363"/>
          </a:xfrm>
        </p:spPr>
        <p:txBody>
          <a:bodyPr>
            <a:normAutofit lnSpcReduction="10000"/>
          </a:bodyPr>
          <a:lstStyle/>
          <a:p>
            <a:endParaRPr lang="el-GR" b="1" dirty="0" smtClean="0"/>
          </a:p>
          <a:p>
            <a:endParaRPr lang="el-GR" b="1" dirty="0"/>
          </a:p>
          <a:p>
            <a:endParaRPr lang="el-GR" b="1" dirty="0" smtClean="0"/>
          </a:p>
          <a:p>
            <a:endParaRPr lang="el-GR" b="1" dirty="0"/>
          </a:p>
          <a:p>
            <a:endParaRPr lang="el-GR" b="1" dirty="0" smtClean="0"/>
          </a:p>
          <a:p>
            <a:endParaRPr lang="el-GR" b="1" dirty="0"/>
          </a:p>
          <a:p>
            <a:r>
              <a:rPr lang="el-GR" b="1" dirty="0" smtClean="0"/>
              <a:t>ΕΜΒΟΛΙΑΣΜΟΙ </a:t>
            </a:r>
            <a:r>
              <a:rPr lang="el-GR" b="1" dirty="0"/>
              <a:t>ΒΡΕΦΩΝ ΚΑΙ ΠΑΙΔΙΩΝ ΜΕ ΤΟ </a:t>
            </a:r>
            <a:r>
              <a:rPr lang="el-GR" b="1" dirty="0">
                <a:solidFill>
                  <a:srgbClr val="FF0000"/>
                </a:solidFill>
              </a:rPr>
              <a:t>ΤΡΙΠΛΟΥΝ ΕΜΒΟΛΙΟ</a:t>
            </a:r>
          </a:p>
          <a:p>
            <a:pPr marL="0" indent="0">
              <a:buNone/>
            </a:pPr>
            <a:r>
              <a:rPr lang="el-GR" b="1" dirty="0" smtClean="0">
                <a:solidFill>
                  <a:srgbClr val="FF0000"/>
                </a:solidFill>
              </a:rPr>
              <a:t>ΔΙΦΘΕΡΙΤΙΔΑΣ-ΤΕΤΑΝΟΥ-ΚΟΚΚΥΤΗ </a:t>
            </a:r>
            <a:r>
              <a:rPr lang="el-GR" b="1" dirty="0" smtClean="0">
                <a:solidFill>
                  <a:srgbClr val="FF0000"/>
                </a:solidFill>
              </a:rPr>
              <a:t>ΠΑΡΑΤΗΡΗΣΕΙΣ</a:t>
            </a:r>
            <a:r>
              <a:rPr lang="el-GR" b="1" dirty="0">
                <a:solidFill>
                  <a:srgbClr val="FF0000"/>
                </a:solidFill>
              </a:rPr>
              <a:t>:</a:t>
            </a:r>
            <a:endParaRPr lang="el-GR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l-GR" b="1" dirty="0" smtClean="0"/>
              <a:t>(</a:t>
            </a:r>
            <a:r>
              <a:rPr lang="en-US" b="1" dirty="0" smtClean="0"/>
              <a:t>DTP </a:t>
            </a:r>
            <a:r>
              <a:rPr lang="en-US" b="1" dirty="0"/>
              <a:t>(DIPHTERIA-TETANUS-PERTUSSIS) </a:t>
            </a:r>
            <a:r>
              <a:rPr lang="en-US" dirty="0"/>
              <a:t>= </a:t>
            </a:r>
            <a:r>
              <a:rPr lang="el-GR" dirty="0"/>
              <a:t>Είναι το τριπλό εμβόλιο </a:t>
            </a:r>
            <a:r>
              <a:rPr lang="el-GR" dirty="0" smtClean="0"/>
              <a:t>Διφθερίτιδας-Τετάνου </a:t>
            </a:r>
            <a:r>
              <a:rPr lang="el-GR" dirty="0"/>
              <a:t>και Κοκκύτη και χορηγείται ενδομυϊκά</a:t>
            </a:r>
            <a:r>
              <a:rPr lang="el-GR" dirty="0" smtClean="0"/>
              <a:t>.)</a:t>
            </a:r>
          </a:p>
          <a:p>
            <a:pPr marL="0" indent="0">
              <a:buNone/>
            </a:pPr>
            <a:endParaRPr lang="el-GR" dirty="0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3632" y="1516062"/>
            <a:ext cx="4105655" cy="25255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301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70483"/>
          </a:xfrm>
        </p:spPr>
        <p:txBody>
          <a:bodyPr/>
          <a:lstStyle/>
          <a:p>
            <a:r>
              <a:rPr lang="el-GR" b="1" dirty="0" smtClean="0">
                <a:solidFill>
                  <a:srgbClr val="92D050"/>
                </a:solidFill>
              </a:rPr>
              <a:t>Εμβολιασμοί σε βρέφη</a:t>
            </a:r>
            <a:endParaRPr lang="el-GR" b="1" dirty="0">
              <a:solidFill>
                <a:srgbClr val="92D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136521"/>
            <a:ext cx="10515600" cy="4351338"/>
          </a:xfrm>
        </p:spPr>
        <p:txBody>
          <a:bodyPr>
            <a:normAutofit fontScale="92500" lnSpcReduction="10000"/>
          </a:bodyPr>
          <a:lstStyle/>
          <a:p>
            <a:r>
              <a:rPr lang="el-GR" b="1" dirty="0"/>
              <a:t>ΕΜΒΟΛΙΑΣΜΟΙ ΒΡΕΦΩΝ ΚΑΙ ΠΑΙΔΙΩΝ </a:t>
            </a:r>
            <a:r>
              <a:rPr lang="el-GR" b="1" dirty="0" smtClean="0"/>
              <a:t>ΜΕ </a:t>
            </a:r>
            <a:r>
              <a:rPr lang="el-GR" b="1" dirty="0"/>
              <a:t>ΤΟ ΕΜΒΟΛΙΟ </a:t>
            </a:r>
            <a:r>
              <a:rPr lang="el-GR" b="1" dirty="0">
                <a:solidFill>
                  <a:srgbClr val="FF0000"/>
                </a:solidFill>
              </a:rPr>
              <a:t>ΙΛΑΡΑΣ - ΠΑΡΩΤΙΤΙΔΑΣ – ΕΡΥΘΡΑΣ</a:t>
            </a:r>
          </a:p>
          <a:p>
            <a:r>
              <a:rPr lang="el-GR" b="1" dirty="0"/>
              <a:t>ΠΑΡΑΤΗΡΗΣΕΙΣ:</a:t>
            </a:r>
          </a:p>
          <a:p>
            <a:r>
              <a:rPr lang="el-GR" b="1" dirty="0"/>
              <a:t>1) MMR (MEASLES, MUMPS, RUBELLA) = </a:t>
            </a:r>
            <a:r>
              <a:rPr lang="el-GR" dirty="0"/>
              <a:t>Είναι το εμβόλιο της Ιλαράς- Παρωτίτιδας-</a:t>
            </a:r>
          </a:p>
          <a:p>
            <a:r>
              <a:rPr lang="el-GR" dirty="0"/>
              <a:t>Ερυθράς.</a:t>
            </a:r>
          </a:p>
          <a:p>
            <a:r>
              <a:rPr lang="el-GR" b="1" dirty="0"/>
              <a:t>2) </a:t>
            </a:r>
            <a:r>
              <a:rPr lang="el-GR" dirty="0"/>
              <a:t>Χορηγείται υποδόρια ή ενδομυϊκά στο δελτοειδή μυ.</a:t>
            </a:r>
          </a:p>
          <a:p>
            <a:endParaRPr lang="el-GR" b="1" dirty="0" smtClean="0"/>
          </a:p>
          <a:p>
            <a:r>
              <a:rPr lang="el-GR" b="1" dirty="0" smtClean="0"/>
              <a:t>ΕΜΒΟΛΙΑΣΜΟΙ </a:t>
            </a:r>
            <a:r>
              <a:rPr lang="el-GR" b="1" dirty="0"/>
              <a:t>ΒΡΕΦΩΝ ΚΑΙ ΠΑΙΔΙΩΝ ΜΕ ΤΟ ΕΜΒΟΛΙΟ ΤΗΣ</a:t>
            </a:r>
          </a:p>
          <a:p>
            <a:pPr marL="0" indent="0">
              <a:buNone/>
            </a:pPr>
            <a:r>
              <a:rPr lang="el-GR" b="1" dirty="0" smtClean="0">
                <a:solidFill>
                  <a:srgbClr val="FF0000"/>
                </a:solidFill>
              </a:rPr>
              <a:t>ΠΟΛΙΟΜΥΕΛΙΤΙΔΑΣ</a:t>
            </a:r>
            <a:endParaRPr lang="el-GR" dirty="0">
              <a:solidFill>
                <a:srgbClr val="FF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9065" y="507746"/>
            <a:ext cx="2800350" cy="1628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7475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>
                <a:solidFill>
                  <a:srgbClr val="00B0F0"/>
                </a:solidFill>
              </a:rPr>
              <a:t>Εμβολιασμοί σε παιδιά</a:t>
            </a:r>
            <a:endParaRPr lang="el-GR" b="1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b="1" dirty="0" smtClean="0"/>
          </a:p>
          <a:p>
            <a:endParaRPr lang="el-GR" b="1" dirty="0"/>
          </a:p>
          <a:p>
            <a:endParaRPr lang="el-GR" b="1" dirty="0" smtClean="0"/>
          </a:p>
          <a:p>
            <a:r>
              <a:rPr lang="el-GR" b="1" dirty="0" smtClean="0"/>
              <a:t>ΕΜΒΟΛΙΑΣΜΟΙ </a:t>
            </a:r>
            <a:r>
              <a:rPr lang="el-GR" b="1" dirty="0"/>
              <a:t>ΠΑΙΔΙΩΝ ΜΕ ΤΟ ΕΜΒΟΛΙΟ ΤΗΣ </a:t>
            </a:r>
            <a:r>
              <a:rPr lang="el-GR" b="1" dirty="0" smtClean="0"/>
              <a:t>ΦΥΜΑΤΙΩΣΗΣ</a:t>
            </a:r>
          </a:p>
          <a:p>
            <a:r>
              <a:rPr lang="el-GR" b="1" dirty="0"/>
              <a:t>ΠΑΡΑΤΗΡΗΣΕΙΣ</a:t>
            </a:r>
            <a:r>
              <a:rPr lang="el-GR" b="1" dirty="0" smtClean="0"/>
              <a:t>:</a:t>
            </a:r>
          </a:p>
          <a:p>
            <a:pPr marL="0" indent="0">
              <a:buNone/>
            </a:pPr>
            <a:r>
              <a:rPr lang="el-GR" b="1" dirty="0" smtClean="0"/>
              <a:t>Χορηγείται </a:t>
            </a:r>
            <a:r>
              <a:rPr lang="el-GR" b="1" dirty="0"/>
              <a:t>στα παιδιά που θα παρουσιάσουν αρνητική Mantoux. </a:t>
            </a:r>
            <a:r>
              <a:rPr lang="el-GR" dirty="0"/>
              <a:t>Χορηγείται </a:t>
            </a:r>
            <a:r>
              <a:rPr lang="el-GR" dirty="0" smtClean="0"/>
              <a:t>επίσης </a:t>
            </a:r>
            <a:r>
              <a:rPr lang="el-GR" dirty="0"/>
              <a:t>στο νοσηλευτικό προσωπικό σε εργαζόμενους που έχουν αρνητική Mantoux.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72856" y="417766"/>
            <a:ext cx="2619375" cy="174307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1337" y="1417320"/>
            <a:ext cx="2495550" cy="182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7140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Εμβολιασμοί σε ενήλικες</a:t>
            </a:r>
            <a:endParaRPr lang="el-GR" b="1" u="sng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dirty="0"/>
              <a:t>Τα εμβόλια που χορηγούνται στους ενήλικες είναι τα εξής:</a:t>
            </a:r>
          </a:p>
          <a:p>
            <a:r>
              <a:rPr lang="el-GR" dirty="0"/>
              <a:t>♦ </a:t>
            </a:r>
            <a:r>
              <a:rPr lang="el-GR" b="1" dirty="0"/>
              <a:t>Εμβόλιο γρίπης. </a:t>
            </a:r>
            <a:r>
              <a:rPr lang="el-GR" dirty="0"/>
              <a:t>Οι ιοί της γρίπης Α και Β έχουν την ικανότητα να </a:t>
            </a:r>
            <a:r>
              <a:rPr lang="el-GR" dirty="0" smtClean="0"/>
              <a:t>μεταλλάσσονται</a:t>
            </a:r>
            <a:r>
              <a:rPr lang="el-GR" dirty="0"/>
              <a:t>, γεγονός που καθιστά απαραίτητη την παρασκευή </a:t>
            </a:r>
            <a:r>
              <a:rPr lang="el-GR" dirty="0" smtClean="0"/>
              <a:t>νέων αντιγριπικών </a:t>
            </a:r>
            <a:r>
              <a:rPr lang="el-GR" dirty="0"/>
              <a:t>εμβολίων. Τα εμβόλια περιέχουν ανενεργά κύτταρα του ιού.</a:t>
            </a:r>
          </a:p>
          <a:p>
            <a:r>
              <a:rPr lang="el-GR" dirty="0"/>
              <a:t>Θα πρέπει να εμβολιάζονται τα άτομα, που ανήκουν στις ευπαθείς </a:t>
            </a:r>
            <a:r>
              <a:rPr lang="el-GR" dirty="0" smtClean="0"/>
              <a:t>ομάδες πληθυσμού</a:t>
            </a:r>
            <a:r>
              <a:rPr lang="el-GR" dirty="0"/>
              <a:t>, όπως είναι τα ηλικιωμένα άτομα, το νοσηλευτικό </a:t>
            </a:r>
            <a:r>
              <a:rPr lang="el-GR" dirty="0" smtClean="0"/>
              <a:t>προσωπικό και </a:t>
            </a:r>
            <a:r>
              <a:rPr lang="el-GR" dirty="0"/>
              <a:t>οι εργαζόμενοι στα νοσοκομεία, τα άτομα που συγκατοικούν με </a:t>
            </a:r>
            <a:r>
              <a:rPr lang="el-GR" dirty="0" smtClean="0"/>
              <a:t>ευπαθή άτομα</a:t>
            </a:r>
            <a:r>
              <a:rPr lang="el-GR" dirty="0"/>
              <a:t>. Ο εμβολιασμός αντενδείκνυται στα άτομα που εμφανίζουν </a:t>
            </a:r>
            <a:r>
              <a:rPr lang="el-GR" dirty="0" smtClean="0"/>
              <a:t>υπερευαισθησία </a:t>
            </a:r>
            <a:r>
              <a:rPr lang="el-GR" dirty="0"/>
              <a:t>στο αβγό.</a:t>
            </a:r>
          </a:p>
          <a:p>
            <a:r>
              <a:rPr lang="el-GR" dirty="0"/>
              <a:t>♦ </a:t>
            </a:r>
            <a:r>
              <a:rPr lang="el-GR" b="1" dirty="0"/>
              <a:t>Εμβόλιο ερυθράς. </a:t>
            </a:r>
            <a:r>
              <a:rPr lang="el-GR" dirty="0"/>
              <a:t>Θα πρέπει να εμβολιάζονται οι νέες γυναίκες </a:t>
            </a:r>
            <a:r>
              <a:rPr lang="el-GR" dirty="0" smtClean="0"/>
              <a:t>αναπαραγωγικής </a:t>
            </a:r>
            <a:r>
              <a:rPr lang="el-GR" dirty="0"/>
              <a:t>ηλικίας, καθώς και οι εργαζόμενοι σε νοσοκομεία. </a:t>
            </a:r>
            <a:endParaRPr lang="el-GR" dirty="0" smtClean="0"/>
          </a:p>
          <a:p>
            <a:r>
              <a:rPr lang="el-GR" dirty="0" smtClean="0"/>
              <a:t>Αντένδειξη αποτελούν </a:t>
            </a:r>
            <a:r>
              <a:rPr lang="el-GR" dirty="0"/>
              <a:t>οι γυναίκες που βρίσκονται σε κατάσταση εγκυμοσύνης, </a:t>
            </a:r>
            <a:r>
              <a:rPr lang="el-GR" dirty="0" smtClean="0"/>
              <a:t>καθώς και </a:t>
            </a:r>
            <a:r>
              <a:rPr lang="el-GR" dirty="0"/>
              <a:t>όσοι είναι ανοσοκατασταλμένοι.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62594" y="434340"/>
            <a:ext cx="2857500" cy="16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1233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Εμβολιασμοί σε ενήλικες (συνέχεια)</a:t>
            </a:r>
            <a:endParaRPr lang="el-GR" b="1" u="sng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b="1" dirty="0"/>
              <a:t>Εμβόλιο ηπατίτιδας Β. </a:t>
            </a:r>
            <a:r>
              <a:rPr lang="el-GR" dirty="0"/>
              <a:t>Σήμερα παρασκευάζονται εμβόλια με τη μέθοδο</a:t>
            </a:r>
          </a:p>
          <a:p>
            <a:pPr marL="0" indent="0">
              <a:buNone/>
            </a:pPr>
            <a:r>
              <a:rPr lang="el-GR" dirty="0"/>
              <a:t>του ανασυνδυασμένου DNA. Τα εμβόλια αυτά μπορούν να </a:t>
            </a:r>
            <a:r>
              <a:rPr lang="el-GR" dirty="0" smtClean="0"/>
              <a:t>παρασκευασθούν </a:t>
            </a:r>
            <a:r>
              <a:rPr lang="el-GR" dirty="0"/>
              <a:t>σε μεγάλες ποσότητες με χαμηλό κόστος χωρίς να παρουσιάζουν </a:t>
            </a:r>
            <a:r>
              <a:rPr lang="el-GR" dirty="0" smtClean="0"/>
              <a:t>τον κίνδυνο </a:t>
            </a:r>
            <a:r>
              <a:rPr lang="el-GR" dirty="0"/>
              <a:t>εμφάνισης λοιμώδους νόσου. Με το εμβόλιο αυτό θα πρέπει να </a:t>
            </a:r>
            <a:r>
              <a:rPr lang="el-GR" dirty="0" smtClean="0"/>
              <a:t>εμβολιάζονται </a:t>
            </a:r>
            <a:r>
              <a:rPr lang="el-GR" dirty="0"/>
              <a:t>εκτός από τους ενήλικες και νεογνά μητέρων που είναι </a:t>
            </a:r>
            <a:r>
              <a:rPr lang="el-GR" dirty="0" smtClean="0"/>
              <a:t>φορείς του </a:t>
            </a:r>
            <a:r>
              <a:rPr lang="el-GR" dirty="0"/>
              <a:t>ιού της ηπατίτιδας Β (ΗΒV), τα παιδιά και οι έφηβοι</a:t>
            </a:r>
            <a:r>
              <a:rPr lang="el-GR" dirty="0" smtClean="0"/>
              <a:t>.</a:t>
            </a:r>
          </a:p>
          <a:p>
            <a:r>
              <a:rPr lang="el-GR" dirty="0"/>
              <a:t>Επίσης θα πρέπει να εμβολιάζονται οι νεαροί ενήλικες, διότι έχουν </a:t>
            </a:r>
            <a:r>
              <a:rPr lang="el-GR" dirty="0" smtClean="0"/>
              <a:t>μεγάλο </a:t>
            </a:r>
            <a:r>
              <a:rPr lang="el-GR" dirty="0"/>
              <a:t>κίνδυνο μόλυνσης από ηπατίτιδα Β λόγω αλλαγής ερωτικών συντρόφων.</a:t>
            </a:r>
          </a:p>
          <a:p>
            <a:r>
              <a:rPr lang="el-GR" dirty="0"/>
              <a:t>Στις ομάδες υψηλού κινδύνου ανήκουν και οι χρήστες ενδοφλέβιων </a:t>
            </a:r>
            <a:r>
              <a:rPr lang="el-GR" dirty="0" smtClean="0"/>
              <a:t>τοξικώνουσιών</a:t>
            </a:r>
            <a:r>
              <a:rPr lang="el-GR" dirty="0"/>
              <a:t>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2362" y="225425"/>
            <a:ext cx="2857500" cy="16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3460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Εμβολιασμοί σε ενήλικες (συνέχεια)</a:t>
            </a:r>
            <a:endParaRPr lang="el-GR" b="1" u="sng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l-GR" b="1" dirty="0"/>
              <a:t>Εμβόλιο άνθρακα. </a:t>
            </a:r>
            <a:r>
              <a:rPr lang="el-GR" dirty="0"/>
              <a:t>Θα πρέπει να χορηγείται σε άτομα που ανήκουν σε </a:t>
            </a:r>
            <a:r>
              <a:rPr lang="el-GR" dirty="0" smtClean="0"/>
              <a:t>ομάδες </a:t>
            </a:r>
            <a:r>
              <a:rPr lang="el-GR" dirty="0"/>
              <a:t>υψηλού κινδύνου, όπως είναι οι εργαζόμενοι στις βιομηχανίες </a:t>
            </a:r>
            <a:r>
              <a:rPr lang="el-GR" dirty="0" smtClean="0"/>
              <a:t>επεξεργασίας </a:t>
            </a:r>
            <a:r>
              <a:rPr lang="el-GR" dirty="0"/>
              <a:t>δερμάτων ζώων, γουναρικών, κατασκευής ψηκτρών που </a:t>
            </a:r>
            <a:r>
              <a:rPr lang="el-GR" dirty="0" smtClean="0"/>
              <a:t>χρησιμοποιούν </a:t>
            </a:r>
            <a:r>
              <a:rPr lang="el-GR" dirty="0"/>
              <a:t>ζωικές τρίχες, στις βιομηχανίες που χρησιμοποιείται μαλλί από </a:t>
            </a:r>
            <a:r>
              <a:rPr lang="el-GR" dirty="0" smtClean="0"/>
              <a:t>ζώα κ.λπ</a:t>
            </a:r>
            <a:r>
              <a:rPr lang="el-GR" dirty="0"/>
              <a:t>.</a:t>
            </a:r>
          </a:p>
          <a:p>
            <a:r>
              <a:rPr lang="el-GR" dirty="0"/>
              <a:t>♦ </a:t>
            </a:r>
            <a:r>
              <a:rPr lang="el-GR" b="1" dirty="0"/>
              <a:t>Εμβόλιο χολέρας. </a:t>
            </a:r>
            <a:r>
              <a:rPr lang="el-GR" dirty="0"/>
              <a:t>Περιέχει νεκρά δονάκια της χολέρας και θα πρέπει να</a:t>
            </a:r>
          </a:p>
          <a:p>
            <a:pPr marL="0" indent="0">
              <a:buNone/>
            </a:pPr>
            <a:r>
              <a:rPr lang="el-GR" dirty="0"/>
              <a:t>χορηγείται σε άτομα που θα ταξιδέψουν σε χώρες που έχουν εμφανισθεί</a:t>
            </a:r>
          </a:p>
          <a:p>
            <a:pPr marL="0" indent="0">
              <a:buNone/>
            </a:pPr>
            <a:r>
              <a:rPr lang="el-GR" dirty="0"/>
              <a:t>κρούσματα της νόσου. Η ανοσία του εμβολίου διαρκεί για 6 μήνες και η</a:t>
            </a:r>
          </a:p>
          <a:p>
            <a:pPr marL="0" indent="0">
              <a:buNone/>
            </a:pPr>
            <a:r>
              <a:rPr lang="el-GR" dirty="0"/>
              <a:t>αποτελεσματικότητά του φθάνει σε ποσοστό 50%.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64930" y="225425"/>
            <a:ext cx="2857500" cy="16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2807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Ανοσολογία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 smtClean="0"/>
              <a:t>Η </a:t>
            </a:r>
            <a:r>
              <a:rPr lang="el-GR" b="1" dirty="0" smtClean="0"/>
              <a:t>ανοσολογία</a:t>
            </a:r>
            <a:r>
              <a:rPr lang="el-GR" dirty="0" smtClean="0"/>
              <a:t> είναι κλάδος της </a:t>
            </a:r>
            <a:r>
              <a:rPr lang="el-GR" dirty="0" smtClean="0">
                <a:hlinkClick r:id="rId2" tooltip="Βιολογία"/>
              </a:rPr>
              <a:t>βιολογίας</a:t>
            </a:r>
            <a:r>
              <a:rPr lang="el-GR" dirty="0" smtClean="0"/>
              <a:t> και της </a:t>
            </a:r>
            <a:r>
              <a:rPr lang="el-GR" dirty="0" smtClean="0">
                <a:hlinkClick r:id="rId3" tooltip="Ιατρική"/>
              </a:rPr>
              <a:t>Ιατρικής</a:t>
            </a:r>
            <a:r>
              <a:rPr lang="el-GR" baseline="30000" dirty="0" smtClean="0">
                <a:hlinkClick r:id="rId4"/>
              </a:rPr>
              <a:t>[1]</a:t>
            </a:r>
            <a:r>
              <a:rPr lang="el-GR" dirty="0" smtClean="0"/>
              <a:t> που καλύπτει τη μελέτη του </a:t>
            </a:r>
            <a:r>
              <a:rPr lang="el-GR" dirty="0" smtClean="0">
                <a:hlinkClick r:id="rId5" tooltip="Ανοσοποιητικό σύστημα"/>
              </a:rPr>
              <a:t>ανοσοποιητικού συστήματος</a:t>
            </a:r>
            <a:r>
              <a:rPr lang="el-GR" baseline="30000" dirty="0" smtClean="0">
                <a:hlinkClick r:id="rId6"/>
              </a:rPr>
              <a:t>[2]</a:t>
            </a:r>
            <a:r>
              <a:rPr lang="el-GR" dirty="0" smtClean="0"/>
              <a:t> σε όλους τους </a:t>
            </a:r>
            <a:r>
              <a:rPr lang="el-GR" dirty="0" smtClean="0">
                <a:hlinkClick r:id="rId7" tooltip="Οργανισμός (βιολογία)"/>
              </a:rPr>
              <a:t>οργανισμούς</a:t>
            </a:r>
            <a:r>
              <a:rPr lang="el-GR" dirty="0" smtClean="0"/>
              <a:t>.</a:t>
            </a:r>
            <a:r>
              <a:rPr lang="el-GR" baseline="30000" dirty="0" smtClean="0">
                <a:hlinkClick r:id="rId8"/>
              </a:rPr>
              <a:t>[3]</a:t>
            </a:r>
            <a:r>
              <a:rPr lang="el-GR" dirty="0" smtClean="0"/>
              <a:t> Η ανοσολογία καταγράφει, μετρά και μελετάει τη </a:t>
            </a:r>
            <a:r>
              <a:rPr lang="el-GR" dirty="0" smtClean="0">
                <a:hlinkClick r:id="rId9" tooltip="Φυσιολογία"/>
              </a:rPr>
              <a:t>φυσιολογική</a:t>
            </a:r>
            <a:r>
              <a:rPr lang="el-GR" dirty="0" smtClean="0"/>
              <a:t> λειτουργίας του ανοσοποιητικού συστήματος τόσο σε καταστάσεις υγείας όσο και σε ασθένειες, τις δυσλειτουργίες του ανοσοποιητικού συστήματος σε ανοσολογικές διαταραχές (όπως </a:t>
            </a:r>
            <a:r>
              <a:rPr lang="el-GR" dirty="0" smtClean="0">
                <a:hlinkClick r:id="rId10" tooltip="Αυτοάνοσες ασθένειες"/>
              </a:rPr>
              <a:t>αυτοάνοσα νοσήματα</a:t>
            </a:r>
            <a:r>
              <a:rPr lang="el-GR" dirty="0" smtClean="0"/>
              <a:t>,</a:t>
            </a:r>
            <a:r>
              <a:rPr lang="el-GR" baseline="30000" dirty="0" smtClean="0">
                <a:hlinkClick r:id="rId11"/>
              </a:rPr>
              <a:t>[4]</a:t>
            </a:r>
            <a:r>
              <a:rPr lang="el-GR" dirty="0" smtClean="0"/>
              <a:t> </a:t>
            </a:r>
            <a:r>
              <a:rPr lang="el-GR" dirty="0" smtClean="0">
                <a:hlinkClick r:id="rId12" tooltip="Υπερευαισθησία (δεν έχει γραφτεί ακόμα)"/>
              </a:rPr>
              <a:t>υπερευαισθησία</a:t>
            </a:r>
            <a:r>
              <a:rPr lang="el-GR" dirty="0" smtClean="0"/>
              <a:t>,</a:t>
            </a:r>
            <a:r>
              <a:rPr lang="el-GR" baseline="30000" dirty="0" smtClean="0">
                <a:hlinkClick r:id="rId13"/>
              </a:rPr>
              <a:t>[5]</a:t>
            </a:r>
            <a:r>
              <a:rPr lang="el-GR" dirty="0" smtClean="0"/>
              <a:t> </a:t>
            </a:r>
            <a:r>
              <a:rPr lang="el-GR" dirty="0" smtClean="0">
                <a:hlinkClick r:id="rId14" tooltip="Ανοσολογική ανεπάρκεια"/>
              </a:rPr>
              <a:t>ανοσοανεπάρκεια</a:t>
            </a:r>
            <a:r>
              <a:rPr lang="el-GR" dirty="0" smtClean="0"/>
              <a:t>,</a:t>
            </a:r>
            <a:r>
              <a:rPr lang="el-GR" baseline="30000" dirty="0" smtClean="0">
                <a:hlinkClick r:id="rId15"/>
              </a:rPr>
              <a:t>[6]</a:t>
            </a:r>
            <a:r>
              <a:rPr lang="el-GR" dirty="0" smtClean="0"/>
              <a:t> και </a:t>
            </a:r>
            <a:r>
              <a:rPr lang="el-GR" dirty="0" smtClean="0">
                <a:hlinkClick r:id="rId16" tooltip="Απόρριψη μοσχεύματος"/>
              </a:rPr>
              <a:t>απόρριψη μοσχεύματος</a:t>
            </a:r>
            <a:r>
              <a:rPr lang="el-GR" baseline="30000" dirty="0" smtClean="0">
                <a:hlinkClick r:id="rId17"/>
              </a:rPr>
              <a:t>[7]</a:t>
            </a:r>
            <a:r>
              <a:rPr lang="el-GR" dirty="0" smtClean="0"/>
              <a:t> ), και τα φυσικά, χημικά και φυσιολογικά χαρακτηριστικά των συστατικών του ανοσοποιητικού συστήματος </a:t>
            </a:r>
            <a:r>
              <a:rPr lang="el-GR" i="1" dirty="0" smtClean="0">
                <a:hlinkClick r:id="rId18" tooltip="In vitro"/>
              </a:rPr>
              <a:t>in vitro</a:t>
            </a:r>
            <a:r>
              <a:rPr lang="el-GR" dirty="0" smtClean="0"/>
              <a:t>,</a:t>
            </a:r>
            <a:r>
              <a:rPr lang="el-GR" baseline="30000" dirty="0" smtClean="0">
                <a:hlinkClick r:id="rId19"/>
              </a:rPr>
              <a:t>[8]</a:t>
            </a:r>
            <a:r>
              <a:rPr lang="el-GR" dirty="0" smtClean="0"/>
              <a:t> </a:t>
            </a:r>
            <a:r>
              <a:rPr lang="el-GR" i="1" dirty="0" smtClean="0">
                <a:hlinkClick r:id="rId20" tooltip="In situ"/>
              </a:rPr>
              <a:t>in situ</a:t>
            </a:r>
            <a:r>
              <a:rPr lang="el-GR" dirty="0" smtClean="0"/>
              <a:t> και </a:t>
            </a:r>
            <a:r>
              <a:rPr lang="el-GR" i="1" dirty="0" smtClean="0">
                <a:hlinkClick r:id="rId21" tooltip="In vivo"/>
              </a:rPr>
              <a:t>in vivo</a:t>
            </a:r>
            <a:r>
              <a:rPr lang="el-GR" dirty="0" smtClean="0"/>
              <a:t>.</a:t>
            </a:r>
            <a:r>
              <a:rPr lang="el-GR" baseline="30000" dirty="0" smtClean="0">
                <a:hlinkClick r:id="rId22"/>
              </a:rPr>
              <a:t>[9]</a:t>
            </a:r>
            <a:r>
              <a:rPr lang="el-GR" dirty="0" smtClean="0"/>
              <a:t> Η ανοσολογία έχει εφαρμογές σε πολλούς κλάδους της ιατρικής, ιδιαίτερα στους τομείς της μεταμόσχευσης οργάνων, της ογκολογίας, της ρευματολογίας, της ιολογίας, της βακτηριολογίας, της παρασιτολογίας, της ψυχιατρικής και της δερματολογίας.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974451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Εμβολιασμοί σε ενήλικες (συνέχεια)</a:t>
            </a:r>
            <a:endParaRPr lang="el-GR" b="1" u="sng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b="1" dirty="0"/>
              <a:t>Εμβολιασμοί σε ταξιδιώτες. </a:t>
            </a:r>
            <a:r>
              <a:rPr lang="el-GR" dirty="0"/>
              <a:t>Οι ταξιδιώτες σε διάφορες χώρες θα </a:t>
            </a:r>
            <a:r>
              <a:rPr lang="el-GR" dirty="0" smtClean="0"/>
              <a:t>πρέπει να </a:t>
            </a:r>
            <a:r>
              <a:rPr lang="el-GR" dirty="0"/>
              <a:t>έχουν εμβολιασθεί με τα εμβόλια που επιβάλλει το κάθε κράτος, για </a:t>
            </a:r>
            <a:r>
              <a:rPr lang="el-GR" dirty="0" smtClean="0"/>
              <a:t>να μπορούν </a:t>
            </a:r>
            <a:r>
              <a:rPr lang="el-GR" dirty="0"/>
              <a:t>να μπουν στη χώρα. Έτσι, σε χώρες της Αφρικής θα πρέπει να </a:t>
            </a:r>
            <a:r>
              <a:rPr lang="el-GR" dirty="0" smtClean="0"/>
              <a:t>έχει γίνει </a:t>
            </a:r>
            <a:r>
              <a:rPr lang="el-GR" dirty="0"/>
              <a:t>στον ταξιδιώτη εμβολιασμός κατά του κίτρινου πυρετού.</a:t>
            </a:r>
          </a:p>
          <a:p>
            <a:r>
              <a:rPr lang="el-GR" dirty="0"/>
              <a:t>♦ </a:t>
            </a:r>
            <a:r>
              <a:rPr lang="el-GR" b="1" dirty="0"/>
              <a:t>Εμβόλιο </a:t>
            </a:r>
            <a:r>
              <a:rPr lang="en-US" b="1" dirty="0"/>
              <a:t>BCG.</a:t>
            </a:r>
          </a:p>
          <a:p>
            <a:r>
              <a:rPr lang="el-GR" dirty="0"/>
              <a:t>♦ </a:t>
            </a:r>
            <a:r>
              <a:rPr lang="el-GR" b="1" dirty="0"/>
              <a:t>Εμβόλιο κατά της λύσσας. </a:t>
            </a:r>
            <a:r>
              <a:rPr lang="el-GR" dirty="0"/>
              <a:t>Στις ομάδες υψηλού κινδύνου που θα πρέπει</a:t>
            </a:r>
          </a:p>
          <a:p>
            <a:pPr marL="0" indent="0">
              <a:buNone/>
            </a:pPr>
            <a:r>
              <a:rPr lang="el-GR" dirty="0"/>
              <a:t>να εμβολιάζονται ανήκουν οι εργαζόμενοι σε κέντρα φιλοξενίας ζώων, όσοι</a:t>
            </a:r>
          </a:p>
          <a:p>
            <a:pPr marL="0" indent="0">
              <a:buNone/>
            </a:pPr>
            <a:r>
              <a:rPr lang="el-GR" dirty="0"/>
              <a:t>θα ταξιδέψουν σε χώρες που εμφανίζονται κρούσματα λύσσας, οι σπηλαι-</a:t>
            </a:r>
          </a:p>
          <a:p>
            <a:pPr marL="0" indent="0">
              <a:buNone/>
            </a:pPr>
            <a:r>
              <a:rPr lang="el-GR" dirty="0"/>
              <a:t>ολόγοι που μπορεί να έλθουν σε επαφή με ζώα που νοσούν (νυκτερίδες,</a:t>
            </a:r>
          </a:p>
          <a:p>
            <a:pPr marL="0" indent="0">
              <a:buNone/>
            </a:pPr>
            <a:r>
              <a:rPr lang="el-GR" dirty="0"/>
              <a:t>τρωκτικά).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64930" y="227806"/>
            <a:ext cx="2857500" cy="16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6750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 smtClean="0">
                <a:solidFill>
                  <a:srgbClr val="FF0000"/>
                </a:solidFill>
              </a:rPr>
              <a:t>ΛΟΙΜΩΔΗ ΝΟΣΗΜΑΤΑ</a:t>
            </a:r>
            <a:endParaRPr lang="el-GR" b="1" u="sng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l-GR" dirty="0" smtClean="0"/>
          </a:p>
          <a:p>
            <a:r>
              <a:rPr lang="el-GR" dirty="0" smtClean="0"/>
              <a:t>Ορισμός</a:t>
            </a:r>
            <a:r>
              <a:rPr lang="en-US" dirty="0" smtClean="0"/>
              <a:t>:  </a:t>
            </a:r>
            <a:r>
              <a:rPr lang="el-GR" b="1" dirty="0"/>
              <a:t>Λοιμώδη ή μεταδοτικά νοσήματα </a:t>
            </a:r>
            <a:r>
              <a:rPr lang="el-GR" dirty="0"/>
              <a:t>είναι τα νοσήματα εκείνα, που οφείλονται </a:t>
            </a:r>
            <a:r>
              <a:rPr lang="el-GR" dirty="0" smtClean="0"/>
              <a:t>σε</a:t>
            </a:r>
            <a:r>
              <a:rPr lang="en-US" dirty="0" smtClean="0"/>
              <a:t> </a:t>
            </a:r>
            <a:r>
              <a:rPr lang="el-GR" dirty="0" smtClean="0"/>
              <a:t>ζωντανούς </a:t>
            </a:r>
            <a:r>
              <a:rPr lang="el-GR" dirty="0"/>
              <a:t>λοιμογόνους παράγοντες ή στα τοξικά τους προϊόντα</a:t>
            </a:r>
            <a:r>
              <a:rPr lang="el-GR" dirty="0" smtClean="0"/>
              <a:t>.</a:t>
            </a:r>
            <a:endParaRPr lang="en-US" dirty="0" smtClean="0"/>
          </a:p>
          <a:p>
            <a:r>
              <a:rPr lang="el-GR" b="1" dirty="0"/>
              <a:t>Λοιμογόνοι παράγοντες </a:t>
            </a:r>
            <a:r>
              <a:rPr lang="el-GR" dirty="0"/>
              <a:t>είναι οι ιοί, βακτήρια, χλαμύδια παράσιτα </a:t>
            </a:r>
            <a:r>
              <a:rPr lang="el-GR" dirty="0" smtClean="0"/>
              <a:t>κ.ά.</a:t>
            </a:r>
            <a:r>
              <a:rPr lang="en-US" dirty="0" smtClean="0"/>
              <a:t>  </a:t>
            </a:r>
            <a:r>
              <a:rPr lang="el-GR" dirty="0" smtClean="0"/>
              <a:t>Οι </a:t>
            </a:r>
            <a:r>
              <a:rPr lang="el-GR" dirty="0"/>
              <a:t>λοιμογόνοι παράγοντες μπορούν να μεταδοθούν στον άνθρωπο είτε </a:t>
            </a:r>
            <a:r>
              <a:rPr lang="el-GR" dirty="0" smtClean="0"/>
              <a:t>άμεσα</a:t>
            </a:r>
            <a:r>
              <a:rPr lang="en-US" dirty="0" smtClean="0"/>
              <a:t> </a:t>
            </a:r>
            <a:r>
              <a:rPr lang="el-GR" dirty="0" smtClean="0"/>
              <a:t>από </a:t>
            </a:r>
            <a:r>
              <a:rPr lang="el-GR" dirty="0"/>
              <a:t>μολυσμένο άνθρωπο ή ζώο είτε έμμεσα, όταν παρεμβάλλεται κάποιος </a:t>
            </a:r>
            <a:r>
              <a:rPr lang="el-GR" dirty="0" smtClean="0"/>
              <a:t>διαβιβαστής </a:t>
            </a:r>
            <a:r>
              <a:rPr lang="el-GR" dirty="0"/>
              <a:t>(έντομο) ή μέσω μολυσμένων αντικειμένων.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3875" y="365125"/>
            <a:ext cx="2762250" cy="1657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7815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>
                <a:solidFill>
                  <a:srgbClr val="FF0000"/>
                </a:solidFill>
              </a:rPr>
              <a:t>ΛΟΙΜΩΔΗ </a:t>
            </a:r>
            <a:r>
              <a:rPr lang="el-GR" b="1" u="sng" dirty="0" smtClean="0">
                <a:solidFill>
                  <a:srgbClr val="FF0000"/>
                </a:solidFill>
              </a:rPr>
              <a:t>ΝΟΣΗΜΑΤΑ (λέπρα, χολέρα, ερυθρά)</a:t>
            </a:r>
            <a:endParaRPr lang="el-GR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5687" y="2069814"/>
            <a:ext cx="2686050" cy="1704975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4585" y="3186144"/>
            <a:ext cx="3133725" cy="145732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69883" y="4102639"/>
            <a:ext cx="2152650" cy="2124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8399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sz="6000" b="1" u="sng" dirty="0" smtClean="0">
                <a:solidFill>
                  <a:srgbClr val="FF0000"/>
                </a:solidFill>
              </a:rPr>
              <a:t>Χαρακτηριστικά</a:t>
            </a:r>
            <a:r>
              <a:rPr lang="el-GR" b="1" u="sng" dirty="0" smtClean="0">
                <a:solidFill>
                  <a:srgbClr val="FF0000"/>
                </a:solidFill>
              </a:rPr>
              <a:t> λοιμωδών νοσημάτων</a:t>
            </a:r>
            <a:endParaRPr lang="el-GR" b="1" u="sng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l-GR" dirty="0"/>
              <a:t>Κύριο χαρακτηριστικό των λοιμωδών νοσημάτων </a:t>
            </a:r>
            <a:r>
              <a:rPr lang="el-GR" b="1" dirty="0">
                <a:solidFill>
                  <a:srgbClr val="FF0000"/>
                </a:solidFill>
              </a:rPr>
              <a:t>είναι η μετάδοση του </a:t>
            </a:r>
            <a:r>
              <a:rPr lang="el-GR" b="1" dirty="0" smtClean="0">
                <a:solidFill>
                  <a:srgbClr val="FF0000"/>
                </a:solidFill>
              </a:rPr>
              <a:t>μικροοργανισμού </a:t>
            </a:r>
            <a:r>
              <a:rPr lang="el-GR" dirty="0"/>
              <a:t>με αποτέλεσμα να αρρωστήσουν σε μικρό χρονικό διάστημα πολλοί </a:t>
            </a:r>
            <a:r>
              <a:rPr lang="el-GR" dirty="0" smtClean="0"/>
              <a:t>άνθρωποι </a:t>
            </a:r>
            <a:r>
              <a:rPr lang="el-GR" dirty="0"/>
              <a:t>και να υπάρξει </a:t>
            </a:r>
            <a:r>
              <a:rPr lang="el-GR" dirty="0">
                <a:solidFill>
                  <a:srgbClr val="FF0000"/>
                </a:solidFill>
              </a:rPr>
              <a:t>μικρή ή μεγάλη επιδημία</a:t>
            </a:r>
            <a:r>
              <a:rPr lang="el-GR" dirty="0"/>
              <a:t>.</a:t>
            </a:r>
          </a:p>
          <a:p>
            <a:r>
              <a:rPr lang="el-GR" dirty="0"/>
              <a:t>Όλα τα λοιμώδη νοσήματα ακολουθούν την εξής διαδικασία: πρώτα οι </a:t>
            </a:r>
            <a:r>
              <a:rPr lang="el-GR" dirty="0" smtClean="0"/>
              <a:t>μικροοργανισμοί </a:t>
            </a:r>
            <a:r>
              <a:rPr lang="el-GR" dirty="0"/>
              <a:t>εισέρχονται στον οργανισμό ενός υγιούς ανθρώπου και αυτό καλείται </a:t>
            </a:r>
            <a:r>
              <a:rPr lang="el-GR" sz="4100" b="1" dirty="0" smtClean="0">
                <a:solidFill>
                  <a:srgbClr val="FF0000"/>
                </a:solidFill>
              </a:rPr>
              <a:t>μόλυνση</a:t>
            </a:r>
            <a:r>
              <a:rPr lang="el-GR" b="1" dirty="0"/>
              <a:t>. </a:t>
            </a:r>
            <a:endParaRPr lang="en-US" b="1" dirty="0" smtClean="0"/>
          </a:p>
          <a:p>
            <a:r>
              <a:rPr lang="el-GR" dirty="0" smtClean="0"/>
              <a:t>Ακολουθεί </a:t>
            </a:r>
            <a:r>
              <a:rPr lang="el-GR" dirty="0"/>
              <a:t>μια περίοδος, που μπορεί να είναι λίγες ημέρες ή και μήνες, </a:t>
            </a:r>
            <a:r>
              <a:rPr lang="el-GR" dirty="0" smtClean="0"/>
              <a:t>κατά</a:t>
            </a:r>
            <a:r>
              <a:rPr lang="en-US" dirty="0" smtClean="0"/>
              <a:t> </a:t>
            </a:r>
            <a:r>
              <a:rPr lang="el-GR" dirty="0" smtClean="0"/>
              <a:t>την </a:t>
            </a:r>
            <a:r>
              <a:rPr lang="el-GR" dirty="0"/>
              <a:t>οποία, ενώ ο μικροοργανισμός υπάρχει μέσα στον οργανισμό του ανθρώπου</a:t>
            </a:r>
            <a:r>
              <a:rPr lang="el-GR" dirty="0" smtClean="0"/>
              <a:t>,</a:t>
            </a:r>
            <a:r>
              <a:rPr lang="en-US" dirty="0" smtClean="0"/>
              <a:t> </a:t>
            </a:r>
            <a:r>
              <a:rPr lang="el-GR" dirty="0" smtClean="0"/>
              <a:t>δεν </a:t>
            </a:r>
            <a:r>
              <a:rPr lang="el-GR" dirty="0"/>
              <a:t>υπάρχουν συμπτώματα. Αυτή η περίοδος, δηλαδή από την είσοδο του </a:t>
            </a:r>
            <a:r>
              <a:rPr lang="el-GR" dirty="0" smtClean="0"/>
              <a:t>μικροοργανισμού </a:t>
            </a:r>
            <a:r>
              <a:rPr lang="el-GR" dirty="0"/>
              <a:t>μέχρι και την εμφάνιση των συμπτωμάτων, καλείται </a:t>
            </a:r>
            <a:r>
              <a:rPr lang="el-GR" sz="4100" b="1" dirty="0">
                <a:solidFill>
                  <a:srgbClr val="FF0000"/>
                </a:solidFill>
              </a:rPr>
              <a:t>χρόνος επώασης</a:t>
            </a:r>
            <a:r>
              <a:rPr lang="el-GR" b="1" dirty="0"/>
              <a:t>.</a:t>
            </a:r>
          </a:p>
          <a:p>
            <a:r>
              <a:rPr lang="el-GR" dirty="0"/>
              <a:t>Όταν οι μικροοργανισμοί αρχίζουν να πολλαπλασιάζονται μέσα στον οργανισμό </a:t>
            </a:r>
            <a:r>
              <a:rPr lang="el-GR" dirty="0" smtClean="0"/>
              <a:t>του</a:t>
            </a:r>
            <a:r>
              <a:rPr lang="en-US" dirty="0" smtClean="0"/>
              <a:t> </a:t>
            </a:r>
            <a:r>
              <a:rPr lang="el-GR" dirty="0" smtClean="0"/>
              <a:t>ανθρώπου</a:t>
            </a:r>
            <a:r>
              <a:rPr lang="el-GR" dirty="0"/>
              <a:t>, εμφανίζονται τα πρώτα συμπτώματα της ασθένειας (πυρετός, εξάνθημα</a:t>
            </a:r>
            <a:r>
              <a:rPr lang="el-GR" dirty="0" smtClean="0"/>
              <a:t>,</a:t>
            </a:r>
            <a:r>
              <a:rPr lang="en-US" dirty="0" smtClean="0"/>
              <a:t> </a:t>
            </a:r>
            <a:r>
              <a:rPr lang="el-GR" dirty="0" smtClean="0"/>
              <a:t>αδιαθεσία </a:t>
            </a:r>
            <a:r>
              <a:rPr lang="el-GR" dirty="0"/>
              <a:t>κ.λπ.) και η κατάσταση αυτή καλείται </a:t>
            </a:r>
            <a:r>
              <a:rPr lang="el-GR" sz="5700" b="1" dirty="0">
                <a:solidFill>
                  <a:srgbClr val="FF0000"/>
                </a:solidFill>
              </a:rPr>
              <a:t>λοίμωξη</a:t>
            </a:r>
            <a:r>
              <a:rPr lang="el-GR" b="1" dirty="0"/>
              <a:t>. </a:t>
            </a:r>
            <a:r>
              <a:rPr lang="el-GR" dirty="0"/>
              <a:t>Η λοίμωξη διαρκεί </a:t>
            </a:r>
            <a:r>
              <a:rPr lang="el-GR" dirty="0" smtClean="0"/>
              <a:t>λίγες</a:t>
            </a:r>
            <a:r>
              <a:rPr lang="en-US" dirty="0" smtClean="0"/>
              <a:t> </a:t>
            </a:r>
            <a:r>
              <a:rPr lang="el-GR" dirty="0" smtClean="0"/>
              <a:t>ημέρες</a:t>
            </a:r>
            <a:r>
              <a:rPr lang="el-GR" dirty="0"/>
              <a:t>, μήνες ή και χρόνια και οδηγείται στη </a:t>
            </a:r>
            <a:r>
              <a:rPr lang="el-GR" sz="6200" b="1" dirty="0">
                <a:solidFill>
                  <a:srgbClr val="00B050"/>
                </a:solidFill>
              </a:rPr>
              <a:t>θεραπεία</a:t>
            </a:r>
            <a:r>
              <a:rPr lang="el-GR" b="1" dirty="0"/>
              <a:t> </a:t>
            </a:r>
            <a:r>
              <a:rPr lang="el-GR" dirty="0"/>
              <a:t>ή στον </a:t>
            </a:r>
            <a:r>
              <a:rPr lang="el-GR" sz="6900" b="1" dirty="0"/>
              <a:t>θάνατο</a:t>
            </a:r>
            <a:r>
              <a:rPr lang="el-GR" b="1" dirty="0"/>
              <a:t> </a:t>
            </a:r>
            <a:r>
              <a:rPr lang="el-GR" dirty="0"/>
              <a:t>του ασθενή.</a:t>
            </a:r>
          </a:p>
        </p:txBody>
      </p:sp>
    </p:spTree>
    <p:extLst>
      <p:ext uri="{BB962C8B-B14F-4D97-AF65-F5344CB8AC3E}">
        <p14:creationId xmlns:p14="http://schemas.microsoft.com/office/powerpoint/2010/main" val="3280102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7200" b="1" u="sng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Ανοσία</a:t>
            </a:r>
            <a:endParaRPr lang="el-GR" sz="7200" b="1" u="sng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6" y="1862201"/>
            <a:ext cx="10768584" cy="4351338"/>
          </a:xfrm>
        </p:spPr>
        <p:txBody>
          <a:bodyPr>
            <a:normAutofit lnSpcReduction="10000"/>
          </a:bodyPr>
          <a:lstStyle/>
          <a:p>
            <a:r>
              <a:rPr lang="el-GR" b="1" u="sng" dirty="0" smtClean="0"/>
              <a:t>Ορισμός</a:t>
            </a:r>
            <a:r>
              <a:rPr lang="en-US" b="1" u="sng" dirty="0" smtClean="0"/>
              <a:t>: </a:t>
            </a:r>
            <a:r>
              <a:rPr lang="el-GR" dirty="0"/>
              <a:t>Με τον όρο </a:t>
            </a:r>
            <a:r>
              <a:rPr lang="el-GR" b="1" dirty="0" smtClean="0"/>
              <a:t>ανοσία</a:t>
            </a:r>
          </a:p>
          <a:p>
            <a:pPr marL="0" indent="0">
              <a:buNone/>
            </a:pPr>
            <a:r>
              <a:rPr lang="el-GR" b="1" dirty="0" smtClean="0"/>
              <a:t> </a:t>
            </a:r>
            <a:r>
              <a:rPr lang="el-GR" dirty="0"/>
              <a:t>εννοούμε το σύνολο των </a:t>
            </a:r>
            <a:endParaRPr lang="el-GR" dirty="0" smtClean="0"/>
          </a:p>
          <a:p>
            <a:pPr marL="0" indent="0">
              <a:buNone/>
            </a:pPr>
            <a:r>
              <a:rPr lang="el-GR" dirty="0" smtClean="0"/>
              <a:t>Ιδιοτήτων  </a:t>
            </a:r>
            <a:r>
              <a:rPr lang="el-GR" dirty="0"/>
              <a:t>του οργανισμού </a:t>
            </a:r>
            <a:r>
              <a:rPr lang="el-GR" dirty="0" smtClean="0"/>
              <a:t>που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el-GR" dirty="0" smtClean="0"/>
              <a:t>τον </a:t>
            </a:r>
            <a:r>
              <a:rPr lang="el-GR" dirty="0"/>
              <a:t>κάνουν </a:t>
            </a:r>
            <a:r>
              <a:rPr lang="el-GR" dirty="0" smtClean="0"/>
              <a:t>ανθεκτικό </a:t>
            </a:r>
            <a:r>
              <a:rPr lang="el-GR" dirty="0"/>
              <a:t>στη </a:t>
            </a:r>
            <a:endParaRPr lang="el-GR" dirty="0" smtClean="0"/>
          </a:p>
          <a:p>
            <a:pPr marL="0" indent="0">
              <a:buNone/>
            </a:pPr>
            <a:r>
              <a:rPr lang="el-GR" dirty="0" smtClean="0"/>
              <a:t>δράση </a:t>
            </a:r>
            <a:r>
              <a:rPr lang="el-GR" dirty="0"/>
              <a:t>λοιμογόνων αιτιών και </a:t>
            </a:r>
            <a:endParaRPr lang="el-GR" dirty="0" smtClean="0"/>
          </a:p>
          <a:p>
            <a:pPr marL="0" indent="0">
              <a:buNone/>
            </a:pPr>
            <a:r>
              <a:rPr lang="el-GR" dirty="0" smtClean="0"/>
              <a:t>έτσι </a:t>
            </a:r>
            <a:r>
              <a:rPr lang="el-GR" dirty="0"/>
              <a:t>δεν παρουσιάζεται </a:t>
            </a:r>
            <a:r>
              <a:rPr lang="el-GR" dirty="0" smtClean="0"/>
              <a:t>η</a:t>
            </a:r>
            <a:r>
              <a:rPr lang="en-US" dirty="0" smtClean="0"/>
              <a:t> </a:t>
            </a:r>
            <a:r>
              <a:rPr lang="el-GR" dirty="0" smtClean="0"/>
              <a:t>νόσος.</a:t>
            </a:r>
            <a:endParaRPr lang="en-US" dirty="0" smtClean="0"/>
          </a:p>
          <a:p>
            <a:r>
              <a:rPr lang="el-GR" b="1" u="sng" dirty="0" smtClean="0"/>
              <a:t>Διαίρεση</a:t>
            </a:r>
            <a:r>
              <a:rPr lang="en-US" dirty="0" smtClean="0"/>
              <a:t>:</a:t>
            </a:r>
            <a:r>
              <a:rPr lang="el-GR" dirty="0" smtClean="0"/>
              <a:t> </a:t>
            </a:r>
            <a:r>
              <a:rPr lang="el-GR" dirty="0"/>
              <a:t>Την ανοσία τη </a:t>
            </a:r>
            <a:endParaRPr lang="el-GR" dirty="0" smtClean="0"/>
          </a:p>
          <a:p>
            <a:r>
              <a:rPr lang="el-GR" dirty="0" smtClean="0"/>
              <a:t>διαιρούμε </a:t>
            </a:r>
            <a:r>
              <a:rPr lang="el-GR" dirty="0"/>
              <a:t>σε </a:t>
            </a:r>
            <a:r>
              <a:rPr lang="el-GR" b="1" i="1" dirty="0"/>
              <a:t>Φυσική</a:t>
            </a:r>
            <a:r>
              <a:rPr lang="el-GR" b="1" dirty="0"/>
              <a:t> </a:t>
            </a:r>
            <a:r>
              <a:rPr lang="el-GR" dirty="0"/>
              <a:t>ανοσία </a:t>
            </a:r>
            <a:endParaRPr lang="el-GR" dirty="0" smtClean="0"/>
          </a:p>
          <a:p>
            <a:r>
              <a:rPr lang="el-GR" dirty="0" smtClean="0"/>
              <a:t>και </a:t>
            </a:r>
            <a:r>
              <a:rPr lang="el-GR" b="1" i="1" dirty="0"/>
              <a:t>Επίκτητη</a:t>
            </a:r>
            <a:r>
              <a:rPr lang="el-GR" b="1" dirty="0"/>
              <a:t> </a:t>
            </a:r>
            <a:r>
              <a:rPr lang="el-GR" dirty="0"/>
              <a:t>ανοσία.</a:t>
            </a:r>
            <a:endParaRPr lang="en-US" dirty="0" smtClean="0"/>
          </a:p>
          <a:p>
            <a:endParaRPr lang="el-GR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0407" y="1690688"/>
            <a:ext cx="6405057" cy="3639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8859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Φυσική ανοσία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Η φυσική ανοσία αποτελεί </a:t>
            </a:r>
            <a:endParaRPr lang="el-GR" dirty="0" smtClean="0"/>
          </a:p>
          <a:p>
            <a:pPr marL="0" indent="0">
              <a:buNone/>
            </a:pPr>
            <a:r>
              <a:rPr lang="el-GR" dirty="0" smtClean="0"/>
              <a:t>προφύλαξη </a:t>
            </a:r>
            <a:r>
              <a:rPr lang="el-GR" dirty="0"/>
              <a:t>του οργανισμού </a:t>
            </a:r>
            <a:endParaRPr lang="el-GR" dirty="0" smtClean="0"/>
          </a:p>
          <a:p>
            <a:pPr marL="0" indent="0">
              <a:buNone/>
            </a:pPr>
            <a:r>
              <a:rPr lang="el-GR" dirty="0" smtClean="0"/>
              <a:t>απέναντι </a:t>
            </a:r>
            <a:r>
              <a:rPr lang="el-GR" dirty="0"/>
              <a:t>στα διάφορα </a:t>
            </a:r>
            <a:endParaRPr lang="el-GR" dirty="0" smtClean="0"/>
          </a:p>
          <a:p>
            <a:pPr marL="0" indent="0">
              <a:buNone/>
            </a:pPr>
            <a:r>
              <a:rPr lang="el-GR" dirty="0" smtClean="0"/>
              <a:t>παθογόνα </a:t>
            </a:r>
            <a:r>
              <a:rPr lang="el-GR" dirty="0"/>
              <a:t>μικρόβια. </a:t>
            </a:r>
            <a:endParaRPr lang="el-GR" dirty="0" smtClean="0"/>
          </a:p>
          <a:p>
            <a:pPr marL="0" indent="0">
              <a:buNone/>
            </a:pPr>
            <a:r>
              <a:rPr lang="el-GR" b="1" dirty="0" smtClean="0">
                <a:solidFill>
                  <a:srgbClr val="FF0000"/>
                </a:solidFill>
              </a:rPr>
              <a:t>Δεν </a:t>
            </a:r>
            <a:r>
              <a:rPr lang="el-GR" b="1" dirty="0">
                <a:solidFill>
                  <a:srgbClr val="FF0000"/>
                </a:solidFill>
              </a:rPr>
              <a:t>αποκτάται με προηγούμενη επαφή με τον λοιμογόνο </a:t>
            </a:r>
            <a:r>
              <a:rPr lang="el-GR" b="1" dirty="0" smtClean="0">
                <a:solidFill>
                  <a:srgbClr val="FF0000"/>
                </a:solidFill>
              </a:rPr>
              <a:t>παράγοντα </a:t>
            </a:r>
            <a:r>
              <a:rPr lang="el-GR" dirty="0" smtClean="0"/>
              <a:t>και </a:t>
            </a:r>
            <a:r>
              <a:rPr lang="el-GR" dirty="0"/>
              <a:t>δεν έχει προηγηθεί νόσος ειδική για κάθε ένα από τα μικρόβια αυτά.</a:t>
            </a:r>
          </a:p>
          <a:p>
            <a:r>
              <a:rPr lang="el-GR" dirty="0"/>
              <a:t>Οι παράγοντες που επηρεάζουν τη φυσική ανοσία είναι γενικοί (βιολογικοί, </a:t>
            </a:r>
            <a:r>
              <a:rPr lang="el-GR" dirty="0" smtClean="0"/>
              <a:t>γενετικοί</a:t>
            </a:r>
            <a:r>
              <a:rPr lang="el-GR" dirty="0"/>
              <a:t>) και ειδικοί.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7964" y="365125"/>
            <a:ext cx="5715000" cy="342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0707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Παράγοντες της φυσικής ανοσίας</a:t>
            </a:r>
            <a:r>
              <a:rPr lang="el-GR" dirty="0"/>
              <a:t> (βιολογικοί, γε-</a:t>
            </a:r>
            <a:br>
              <a:rPr lang="el-GR" dirty="0"/>
            </a:br>
            <a:r>
              <a:rPr lang="el-GR" dirty="0"/>
              <a:t>νετικοί) και </a:t>
            </a:r>
            <a:r>
              <a:rPr lang="el-GR" dirty="0" smtClean="0"/>
              <a:t>ειδικοί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l-GR" dirty="0"/>
              <a:t>Στους γενικούς ή βιολογικούς παράγοντες της φυσικής ανοσίας ανήκουν:</a:t>
            </a:r>
          </a:p>
          <a:p>
            <a:r>
              <a:rPr lang="el-GR" b="1" dirty="0"/>
              <a:t>1. Η ανοσία του είδους. </a:t>
            </a:r>
            <a:r>
              <a:rPr lang="el-GR" dirty="0"/>
              <a:t>Μερικά είδη ζώων είναι άνοσα σε ορισμένους </a:t>
            </a:r>
            <a:r>
              <a:rPr lang="el-GR" dirty="0" smtClean="0"/>
              <a:t>μικροοργανισμούς</a:t>
            </a:r>
            <a:r>
              <a:rPr lang="el-GR" dirty="0"/>
              <a:t>. Ως παράδειγμα αναφέρουμε ότι η κότα είναι ανθεκτική στον τέτανο.</a:t>
            </a:r>
          </a:p>
          <a:p>
            <a:r>
              <a:rPr lang="el-GR" b="1" dirty="0"/>
              <a:t>2. Η ανοσία της φυλής.</a:t>
            </a:r>
          </a:p>
          <a:p>
            <a:r>
              <a:rPr lang="el-GR" b="1" dirty="0"/>
              <a:t>3. Η ανοσία του ατόμου. </a:t>
            </a:r>
            <a:r>
              <a:rPr lang="el-GR" dirty="0"/>
              <a:t>Οι παράγοντες που επηρεάζουν την ανοσία του ατόμου</a:t>
            </a:r>
          </a:p>
          <a:p>
            <a:r>
              <a:rPr lang="el-GR" dirty="0"/>
              <a:t>είναι οι εξής:</a:t>
            </a:r>
          </a:p>
          <a:p>
            <a:r>
              <a:rPr lang="el-GR" dirty="0"/>
              <a:t>♦ Η </a:t>
            </a:r>
            <a:r>
              <a:rPr lang="el-GR" b="1" dirty="0"/>
              <a:t>ηλικία. </a:t>
            </a:r>
            <a:r>
              <a:rPr lang="el-GR" dirty="0"/>
              <a:t>Τα παιδιά έχουν μεγαλύτερη ευαισθησία στο να αρρωστήσουν </a:t>
            </a:r>
            <a:r>
              <a:rPr lang="el-GR" dirty="0" smtClean="0"/>
              <a:t>από διάφορες </a:t>
            </a:r>
            <a:r>
              <a:rPr lang="el-GR" dirty="0"/>
              <a:t>μικροβιακές λοιμώξεις σε σύγκριση με τους ενήλικες. Στους </a:t>
            </a:r>
            <a:r>
              <a:rPr lang="el-GR" dirty="0" smtClean="0"/>
              <a:t>ηλικιωμένους </a:t>
            </a:r>
            <a:r>
              <a:rPr lang="el-GR" dirty="0"/>
              <a:t>επίσης παρατηρούνται συχνότερα ασθένειες όπως είναι η βρογχίτιδα και </a:t>
            </a:r>
            <a:r>
              <a:rPr lang="el-GR" dirty="0" smtClean="0"/>
              <a:t>η βρογχοπνευμονία</a:t>
            </a:r>
            <a:r>
              <a:rPr lang="el-GR" dirty="0"/>
              <a:t>.</a:t>
            </a:r>
          </a:p>
          <a:p>
            <a:r>
              <a:rPr lang="el-GR" dirty="0"/>
              <a:t>♦ Το </a:t>
            </a:r>
            <a:r>
              <a:rPr lang="el-GR" b="1" dirty="0"/>
              <a:t>φύλο. </a:t>
            </a:r>
            <a:r>
              <a:rPr lang="el-GR" dirty="0"/>
              <a:t>Συνήθως δεν παρατηρούνται μεγάλες διαφορές στην </a:t>
            </a:r>
            <a:r>
              <a:rPr lang="el-GR" dirty="0" smtClean="0"/>
              <a:t>ανθεκτικότητα σε </a:t>
            </a:r>
            <a:r>
              <a:rPr lang="el-GR" dirty="0"/>
              <a:t>διάφορες λοιμώξεις ανάμεσα στα άτομα των δύο φύλων. Η τερηδόνα και </a:t>
            </a:r>
            <a:r>
              <a:rPr lang="el-GR" dirty="0" smtClean="0"/>
              <a:t>οι αρρώστιες </a:t>
            </a:r>
            <a:r>
              <a:rPr lang="el-GR" dirty="0"/>
              <a:t>των ούλων είναι περισσότερο αυξημένες στα κορίτσια της </a:t>
            </a:r>
            <a:r>
              <a:rPr lang="el-GR" dirty="0" smtClean="0"/>
              <a:t>εφηβικής ηλικίας</a:t>
            </a:r>
            <a:r>
              <a:rPr lang="el-G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21036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28549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Παράγοντες της φυσικής ανοσίας (βιολογικοί, γε-</a:t>
            </a:r>
            <a:br>
              <a:rPr lang="el-GR" dirty="0" smtClean="0"/>
            </a:br>
            <a:r>
              <a:rPr lang="el-GR" dirty="0" smtClean="0"/>
              <a:t>νετικοί) και ειδικοί (συνέχεια)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l-GR" dirty="0"/>
              <a:t>♦ </a:t>
            </a:r>
            <a:r>
              <a:rPr lang="el-GR" b="1" dirty="0"/>
              <a:t>Η διατροφή και ο τρόπος διαβίωσης. </a:t>
            </a:r>
            <a:r>
              <a:rPr lang="el-GR" dirty="0"/>
              <a:t>Σε άτομα που δεν τρέφονται σωστά </a:t>
            </a:r>
            <a:r>
              <a:rPr lang="el-GR" dirty="0" smtClean="0"/>
              <a:t>ή ζουν </a:t>
            </a:r>
            <a:r>
              <a:rPr lang="el-GR" dirty="0"/>
              <a:t>σε ανθυγιεινό περιβάλλον όπου δεν εφαρμόζονται κανόνες </a:t>
            </a:r>
            <a:r>
              <a:rPr lang="el-GR" dirty="0" smtClean="0"/>
              <a:t>καθαριότητας στο </a:t>
            </a:r>
            <a:r>
              <a:rPr lang="el-GR" dirty="0"/>
              <a:t>χώρο εργασίας, κατοικίας, στην ύδρευση ή αποχέτευση, παρουσιάζεται </a:t>
            </a:r>
            <a:r>
              <a:rPr lang="el-GR" dirty="0" smtClean="0"/>
              <a:t>μεγαλύτερη </a:t>
            </a:r>
            <a:r>
              <a:rPr lang="el-GR" dirty="0"/>
              <a:t>ευαισθησία και νόσηση από διάφορες ασθένειες.</a:t>
            </a:r>
          </a:p>
          <a:p>
            <a:r>
              <a:rPr lang="el-GR" b="1" dirty="0"/>
              <a:t>♦ Ορμονικοί και μεταβολικοί παράγοντες. </a:t>
            </a:r>
            <a:r>
              <a:rPr lang="el-GR" dirty="0"/>
              <a:t>Σε άτομα π.χ. που πάσχουν από </a:t>
            </a:r>
            <a:r>
              <a:rPr lang="el-GR" dirty="0" smtClean="0"/>
              <a:t>σακχαρώδη </a:t>
            </a:r>
            <a:r>
              <a:rPr lang="el-GR" dirty="0"/>
              <a:t>διαβήτη παρατηρείται μεγαλύτερη ευαισθησία σε λοιμώξεις.</a:t>
            </a:r>
          </a:p>
          <a:p>
            <a:r>
              <a:rPr lang="el-GR" b="1" dirty="0"/>
              <a:t>♦ Η ανοσοκαταστολή. </a:t>
            </a:r>
            <a:r>
              <a:rPr lang="el-GR" dirty="0"/>
              <a:t>Οι άνθρωποι που λαμβάνουν ανοσοκατασταλτικά </a:t>
            </a:r>
            <a:r>
              <a:rPr lang="el-GR" dirty="0" smtClean="0"/>
              <a:t>φάρμακα ύστερα </a:t>
            </a:r>
            <a:r>
              <a:rPr lang="el-GR" dirty="0"/>
              <a:t>από μεταμόσχευση κάποιου οργάνου έχουν μεγαλύτερη ευαισθησία </a:t>
            </a:r>
            <a:r>
              <a:rPr lang="el-GR" dirty="0" smtClean="0"/>
              <a:t>σε εγκατάσταση </a:t>
            </a:r>
            <a:r>
              <a:rPr lang="el-GR" dirty="0"/>
              <a:t>και εξέλιξη λοιμώξεων. Μεγάλη ευαισθησία σε λοιμώξεις </a:t>
            </a:r>
            <a:r>
              <a:rPr lang="el-GR" dirty="0" smtClean="0"/>
              <a:t>παρουσιάζουν </a:t>
            </a:r>
            <a:r>
              <a:rPr lang="el-GR" dirty="0"/>
              <a:t>και οι ασθενείς που πάσχουν από AIDS, αφού η ασθένεια αυτή </a:t>
            </a:r>
            <a:r>
              <a:rPr lang="el-GR" dirty="0" smtClean="0"/>
              <a:t>βλάπτει το </a:t>
            </a:r>
            <a:r>
              <a:rPr lang="el-GR" dirty="0"/>
              <a:t>ανοσοποιητικό τους σύστημα.</a:t>
            </a:r>
          </a:p>
          <a:p>
            <a:r>
              <a:rPr lang="el-GR" b="1" dirty="0"/>
              <a:t>♦ Η σωματική κούραση.</a:t>
            </a:r>
          </a:p>
          <a:p>
            <a:r>
              <a:rPr lang="el-GR" b="1" dirty="0"/>
              <a:t>♦ Οι χρόνιες δηλητηριάσεις </a:t>
            </a:r>
            <a:r>
              <a:rPr lang="el-GR" dirty="0"/>
              <a:t>που συμβαίνουν π.χ. σε περιπτώσεις </a:t>
            </a:r>
            <a:r>
              <a:rPr lang="el-GR" dirty="0" smtClean="0"/>
              <a:t>αλκοολισμού.</a:t>
            </a:r>
          </a:p>
          <a:p>
            <a:r>
              <a:rPr lang="el-GR" b="1" dirty="0" smtClean="0"/>
              <a:t>♦ </a:t>
            </a:r>
            <a:r>
              <a:rPr lang="el-GR" b="1" dirty="0"/>
              <a:t>Οι οξείες δηλητηριάσεις</a:t>
            </a:r>
          </a:p>
          <a:p>
            <a:r>
              <a:rPr lang="el-GR" b="1" dirty="0"/>
              <a:t>♦ Η νόσηση από οξέα λοιμώδη νοσήματα.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901757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Παράγοντες της φυσικής ανοσίας (βιολογικοί, γε-</a:t>
            </a:r>
            <a:br>
              <a:rPr lang="el-GR" dirty="0" smtClean="0"/>
            </a:br>
            <a:r>
              <a:rPr lang="el-GR" dirty="0" smtClean="0"/>
              <a:t>νετικοί) και ειδικοί (συνέχεια)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l-GR" b="1" dirty="0"/>
              <a:t>1. Το δέρμα και οι βλεννογόνοι του σώματος. </a:t>
            </a:r>
            <a:r>
              <a:rPr lang="el-GR" b="1" i="1" dirty="0"/>
              <a:t>Προφυλάσσουν </a:t>
            </a:r>
            <a:r>
              <a:rPr lang="el-GR" dirty="0"/>
              <a:t>το σώμα από τα</a:t>
            </a:r>
          </a:p>
          <a:p>
            <a:pPr marL="0" indent="0">
              <a:buNone/>
            </a:pPr>
            <a:r>
              <a:rPr lang="el-GR" dirty="0"/>
              <a:t>διάφορα μικρόβια με τους εξής </a:t>
            </a:r>
            <a:r>
              <a:rPr lang="el-GR" b="1" i="1" dirty="0"/>
              <a:t>τρόπους: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l-GR" dirty="0"/>
              <a:t>• Όταν είναι υγιείς αποτελούν ένα φυσικό φραγμό που παρεμποδίζει την είσοδο</a:t>
            </a:r>
          </a:p>
          <a:p>
            <a:pPr marL="0" indent="0">
              <a:buNone/>
            </a:pPr>
            <a:r>
              <a:rPr lang="el-GR" dirty="0"/>
              <a:t>των μικροβίων. Αντίθετα, μη υγιές δέρμα και βλεννογόνοι ( π.χ. τραυματισμοί,</a:t>
            </a:r>
          </a:p>
          <a:p>
            <a:pPr marL="0" indent="0">
              <a:buNone/>
            </a:pPr>
            <a:r>
              <a:rPr lang="el-GR" dirty="0"/>
              <a:t>δερματοπάθειες κ.λπ.) αποτελούν πύλη εισόδου των μικροβίων στο σώμα.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l-GR" dirty="0"/>
              <a:t>• </a:t>
            </a:r>
            <a:r>
              <a:rPr lang="el-GR" dirty="0" smtClean="0"/>
              <a:t>Απομακρύν</a:t>
            </a:r>
            <a:r>
              <a:rPr lang="en-US" dirty="0" smtClean="0"/>
              <a:t>o</a:t>
            </a:r>
            <a:r>
              <a:rPr lang="el-GR" dirty="0" smtClean="0"/>
              <a:t>υν</a:t>
            </a:r>
            <a:r>
              <a:rPr lang="el-GR" dirty="0" smtClean="0"/>
              <a:t> </a:t>
            </a:r>
            <a:r>
              <a:rPr lang="el-GR" dirty="0"/>
              <a:t>μηχανικά τα μικρόβια με τη ροή υγρών όπως είναι το σάλιο, τα</a:t>
            </a:r>
          </a:p>
          <a:p>
            <a:pPr marL="0" indent="0">
              <a:buNone/>
            </a:pPr>
            <a:r>
              <a:rPr lang="el-GR" dirty="0"/>
              <a:t>ούρα και τα δάκρυα.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l-GR" dirty="0"/>
              <a:t>• Παράγεται βλέννα στους βρόγχους, στην τραχεία και στο φάρυγγα που </a:t>
            </a:r>
            <a:r>
              <a:rPr lang="el-GR" dirty="0" smtClean="0"/>
              <a:t>εμποδίζει </a:t>
            </a:r>
            <a:r>
              <a:rPr lang="el-GR" dirty="0"/>
              <a:t>τους μικροοργανισμούς να προσκολληθούν στα επιθηλιακά κύτταρα. </a:t>
            </a:r>
            <a:r>
              <a:rPr lang="el-GR" dirty="0" smtClean="0"/>
              <a:t>Ταυτόχρονα </a:t>
            </a:r>
            <a:r>
              <a:rPr lang="el-GR" dirty="0"/>
              <a:t>η βλέννα δεσμεύει τα μικρόβια και τα απομακρύνει από τον </a:t>
            </a:r>
            <a:r>
              <a:rPr lang="el-GR" dirty="0" smtClean="0"/>
              <a:t>οργανισμό με </a:t>
            </a:r>
            <a:r>
              <a:rPr lang="el-GR" dirty="0"/>
              <a:t>το βήχα ή το φτάρνισμα.</a:t>
            </a:r>
          </a:p>
        </p:txBody>
      </p:sp>
    </p:spTree>
    <p:extLst>
      <p:ext uri="{BB962C8B-B14F-4D97-AF65-F5344CB8AC3E}">
        <p14:creationId xmlns:p14="http://schemas.microsoft.com/office/powerpoint/2010/main" val="1357117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Παράγοντες της φυσικής ανοσίας (βιολογικοί, γε-</a:t>
            </a:r>
            <a:br>
              <a:rPr lang="el-GR" dirty="0" smtClean="0"/>
            </a:br>
            <a:r>
              <a:rPr lang="el-GR" dirty="0" smtClean="0"/>
              <a:t>νετικοί) και ειδικοί (συνέχεια)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b="1" dirty="0"/>
              <a:t>2. Αντιμικροβιακές ουσίες του αίματος και των ιστών. </a:t>
            </a:r>
            <a:r>
              <a:rPr lang="el-GR" dirty="0"/>
              <a:t>Στους ιστούς και τα </a:t>
            </a:r>
            <a:r>
              <a:rPr lang="el-GR" dirty="0" smtClean="0"/>
              <a:t>υγρά του </a:t>
            </a:r>
            <a:r>
              <a:rPr lang="el-GR" dirty="0"/>
              <a:t>σώματος υπάρχουν βασικές πρωτεΐνες που δρουν εναντίον των μικροβίων </a:t>
            </a:r>
            <a:r>
              <a:rPr lang="el-GR" dirty="0" smtClean="0"/>
              <a:t>με τελικό </a:t>
            </a:r>
            <a:r>
              <a:rPr lang="el-GR" dirty="0"/>
              <a:t>αποτέλεσμα την καταστροφή τους, όπως:</a:t>
            </a:r>
          </a:p>
          <a:p>
            <a:r>
              <a:rPr lang="el-GR" dirty="0"/>
              <a:t>∗ Λυσοζύμη.</a:t>
            </a:r>
          </a:p>
          <a:p>
            <a:r>
              <a:rPr lang="el-GR" dirty="0"/>
              <a:t>∗ Οψωνίνες.</a:t>
            </a:r>
          </a:p>
          <a:p>
            <a:r>
              <a:rPr lang="el-GR" dirty="0"/>
              <a:t>∗ Ιντερφερόνη.</a:t>
            </a:r>
          </a:p>
          <a:p>
            <a:r>
              <a:rPr lang="el-GR" dirty="0"/>
              <a:t>∗ Συμπλήρωμα</a:t>
            </a:r>
          </a:p>
        </p:txBody>
      </p:sp>
    </p:spTree>
    <p:extLst>
      <p:ext uri="{BB962C8B-B14F-4D97-AF65-F5344CB8AC3E}">
        <p14:creationId xmlns:p14="http://schemas.microsoft.com/office/powerpoint/2010/main" val="358954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206</TotalTime>
  <Words>2504</Words>
  <Application>Microsoft Office PowerPoint</Application>
  <PresentationFormat>Widescreen</PresentationFormat>
  <Paragraphs>181</Paragraphs>
  <Slides>33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8" baseType="lpstr">
      <vt:lpstr>Arial</vt:lpstr>
      <vt:lpstr>Calibri</vt:lpstr>
      <vt:lpstr>Calibri Light</vt:lpstr>
      <vt:lpstr>Wingdings</vt:lpstr>
      <vt:lpstr>Office Theme</vt:lpstr>
      <vt:lpstr>Μάθημα:   </vt:lpstr>
      <vt:lpstr>1ο Μάθημα</vt:lpstr>
      <vt:lpstr>Ανοσολογία</vt:lpstr>
      <vt:lpstr>Ανοσία</vt:lpstr>
      <vt:lpstr>Φυσική ανοσία</vt:lpstr>
      <vt:lpstr>Παράγοντες της φυσικής ανοσίας (βιολογικοί, γε- νετικοί) και ειδικοί</vt:lpstr>
      <vt:lpstr>Παράγοντες της φυσικής ανοσίας (βιολογικοί, γε- νετικοί) και ειδικοί (συνέχεια)</vt:lpstr>
      <vt:lpstr>Παράγοντες της φυσικής ανοσίας (βιολογικοί, γε- νετικοί) και ειδικοί (συνέχεια)</vt:lpstr>
      <vt:lpstr>Παράγοντες της φυσικής ανοσίας (βιολογικοί, γε- νετικοί) και ειδικοί (συνέχεια)</vt:lpstr>
      <vt:lpstr>Παράγοντες της φυσικής ανοσίας (βιολογικοί, γε- νετικοί) και ειδικοί (συνέχεια)</vt:lpstr>
      <vt:lpstr>Επίκτητη ανοσία</vt:lpstr>
      <vt:lpstr>Αντιγόνο - Αντισώματα</vt:lpstr>
      <vt:lpstr>Αντιγόνο - Αντισώματα</vt:lpstr>
      <vt:lpstr>ΔΙΑΙΡΕΣΗ ΤΗΣ ΕΠΙΚΤΗΤΗΣ ΑΝΟΣΙΑΣ</vt:lpstr>
      <vt:lpstr>ΔΙΑΙΡΕΣΗ ΤΗΣ ΕΠΙΚΤΗΤΗΣ ΑΝΟΣΙΑΣ (συνέχεια)</vt:lpstr>
      <vt:lpstr>ΔΙΑΙΡΕΣΗ ΤΗΣ ΕΠΙΚΤΗΤΗΣ ΑΝΟΣΙΑΣ (συνέχεια)</vt:lpstr>
      <vt:lpstr>ΔΙΑΙΡΕΣΗ ΤΗΣ ΕΠΙΚΤΗΤΗΣ ΑΝΟΣΙΑΣ (σύνοψη όλων των παραπάνω)</vt:lpstr>
      <vt:lpstr>Εμβόλια</vt:lpstr>
      <vt:lpstr>Εμβόλια</vt:lpstr>
      <vt:lpstr>Εμβόλια - Ταξινόμηση</vt:lpstr>
      <vt:lpstr>Εμβόλια - Ταξινόμηση</vt:lpstr>
      <vt:lpstr>Οροί</vt:lpstr>
      <vt:lpstr>Αντι-τετανικός ορός</vt:lpstr>
      <vt:lpstr>Εμβολιασμοί σε βρέφη</vt:lpstr>
      <vt:lpstr>Εμβολιασμοί σε βρέφη</vt:lpstr>
      <vt:lpstr>Εμβολιασμοί σε παιδιά</vt:lpstr>
      <vt:lpstr>Εμβολιασμοί σε ενήλικες</vt:lpstr>
      <vt:lpstr>Εμβολιασμοί σε ενήλικες (συνέχεια)</vt:lpstr>
      <vt:lpstr>Εμβολιασμοί σε ενήλικες (συνέχεια)</vt:lpstr>
      <vt:lpstr>Εμβολιασμοί σε ενήλικες (συνέχεια)</vt:lpstr>
      <vt:lpstr>ΛΟΙΜΩΔΗ ΝΟΣΗΜΑΤΑ</vt:lpstr>
      <vt:lpstr>ΛΟΙΜΩΔΗ ΝΟΣΗΜΑΤΑ (λέπρα, χολέρα, ερυθρά)</vt:lpstr>
      <vt:lpstr>Χαρακτηριστικά λοιμωδών νοσημάτων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Μάθημα:</dc:title>
  <dc:creator>Microsoft account</dc:creator>
  <cp:lastModifiedBy>Microsoft account</cp:lastModifiedBy>
  <cp:revision>25</cp:revision>
  <dcterms:created xsi:type="dcterms:W3CDTF">2022-10-23T21:30:13Z</dcterms:created>
  <dcterms:modified xsi:type="dcterms:W3CDTF">2022-10-24T07:37:17Z</dcterms:modified>
</cp:coreProperties>
</file>