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123"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15C6DD5-E12B-40D2-B069-60E412A0FFD6}" type="datetimeFigureOut">
              <a:rPr lang="el-GR" smtClean="0"/>
              <a:pPr/>
              <a:t>10/3/2021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DA19B4C-D1C4-4C84-8CFD-2DB1BA4FD42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15C6DD5-E12B-40D2-B069-60E412A0FFD6}" type="datetimeFigureOut">
              <a:rPr lang="el-GR" smtClean="0"/>
              <a:pPr/>
              <a:t>10/3/2021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DA19B4C-D1C4-4C84-8CFD-2DB1BA4FD42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15C6DD5-E12B-40D2-B069-60E412A0FFD6}" type="datetimeFigureOut">
              <a:rPr lang="el-GR" smtClean="0"/>
              <a:pPr/>
              <a:t>10/3/2021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DA19B4C-D1C4-4C84-8CFD-2DB1BA4FD42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15C6DD5-E12B-40D2-B069-60E412A0FFD6}" type="datetimeFigureOut">
              <a:rPr lang="el-GR" smtClean="0"/>
              <a:pPr/>
              <a:t>10/3/2021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DA19B4C-D1C4-4C84-8CFD-2DB1BA4FD42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15C6DD5-E12B-40D2-B069-60E412A0FFD6}" type="datetimeFigureOut">
              <a:rPr lang="el-GR" smtClean="0"/>
              <a:pPr/>
              <a:t>10/3/2021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DA19B4C-D1C4-4C84-8CFD-2DB1BA4FD42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15C6DD5-E12B-40D2-B069-60E412A0FFD6}" type="datetimeFigureOut">
              <a:rPr lang="el-GR" smtClean="0"/>
              <a:pPr/>
              <a:t>10/3/2021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DA19B4C-D1C4-4C84-8CFD-2DB1BA4FD42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15C6DD5-E12B-40D2-B069-60E412A0FFD6}" type="datetimeFigureOut">
              <a:rPr lang="el-GR" smtClean="0"/>
              <a:pPr/>
              <a:t>10/3/2021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DA19B4C-D1C4-4C84-8CFD-2DB1BA4FD42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15C6DD5-E12B-40D2-B069-60E412A0FFD6}" type="datetimeFigureOut">
              <a:rPr lang="el-GR" smtClean="0"/>
              <a:pPr/>
              <a:t>10/3/2021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DA19B4C-D1C4-4C84-8CFD-2DB1BA4FD42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15C6DD5-E12B-40D2-B069-60E412A0FFD6}" type="datetimeFigureOut">
              <a:rPr lang="el-GR" smtClean="0"/>
              <a:pPr/>
              <a:t>10/3/2021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DA19B4C-D1C4-4C84-8CFD-2DB1BA4FD42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15C6DD5-E12B-40D2-B069-60E412A0FFD6}" type="datetimeFigureOut">
              <a:rPr lang="el-GR" smtClean="0"/>
              <a:pPr/>
              <a:t>10/3/2021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DA19B4C-D1C4-4C84-8CFD-2DB1BA4FD42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15C6DD5-E12B-40D2-B069-60E412A0FFD6}" type="datetimeFigureOut">
              <a:rPr lang="el-GR" smtClean="0"/>
              <a:pPr/>
              <a:t>10/3/2021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DA19B4C-D1C4-4C84-8CFD-2DB1BA4FD42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C6DD5-E12B-40D2-B069-60E412A0FFD6}" type="datetimeFigureOut">
              <a:rPr lang="el-GR" smtClean="0"/>
              <a:pPr/>
              <a:t>10/3/2021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19B4C-D1C4-4C84-8CFD-2DB1BA4FD42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Διοίκηση Κοστολόγηση </a:t>
            </a:r>
            <a:endParaRPr lang="el-GR" dirty="0"/>
          </a:p>
        </p:txBody>
      </p:sp>
      <p:sp>
        <p:nvSpPr>
          <p:cNvPr id="3" name="2 - Υπότιτλος"/>
          <p:cNvSpPr>
            <a:spLocks noGrp="1"/>
          </p:cNvSpPr>
          <p:nvPr>
            <p:ph type="subTitle" idx="1"/>
          </p:nvPr>
        </p:nvSpPr>
        <p:spPr/>
        <p:txBody>
          <a:bodyPr/>
          <a:lstStyle/>
          <a:p>
            <a:r>
              <a:rPr lang="el-GR" dirty="0" smtClean="0"/>
              <a:t>Χρυσοστομίδου Θεοδώρα</a:t>
            </a:r>
          </a:p>
          <a:p>
            <a:r>
              <a:rPr lang="el-GR" dirty="0" smtClean="0"/>
              <a:t>ΔΙΕΚ ΣΙΝΔΟΥ</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ΜΟΡΦΕΣ ΕΠΙΧΕΙΡΗΣΕΩΝ(ΟΙ ΚΥΡΙΟΤΕΡΕΣ ΔΙΑΚΡΙΣΕΙΣ ΤΟΥΣ)</a:t>
            </a:r>
            <a:endParaRPr lang="el-GR" dirty="0"/>
          </a:p>
        </p:txBody>
      </p:sp>
      <p:sp>
        <p:nvSpPr>
          <p:cNvPr id="3" name="2 - Θέση περιεχομένου"/>
          <p:cNvSpPr>
            <a:spLocks noGrp="1"/>
          </p:cNvSpPr>
          <p:nvPr>
            <p:ph idx="1"/>
          </p:nvPr>
        </p:nvSpPr>
        <p:spPr>
          <a:xfrm>
            <a:off x="395536" y="1484784"/>
            <a:ext cx="8291264" cy="4824536"/>
          </a:xfrm>
        </p:spPr>
        <p:txBody>
          <a:bodyPr>
            <a:normAutofit fontScale="92500" lnSpcReduction="20000"/>
          </a:bodyPr>
          <a:lstStyle/>
          <a:p>
            <a:r>
              <a:rPr lang="el-GR" b="1" dirty="0" smtClean="0"/>
              <a:t>ΣΥΜΦΩΝΑ ΜΕ ΤΗ ΜΟΡΦΗ ΤΟΥΣ</a:t>
            </a:r>
            <a:r>
              <a:rPr lang="el-GR" dirty="0" smtClean="0"/>
              <a:t>:</a:t>
            </a:r>
          </a:p>
          <a:p>
            <a:pPr>
              <a:buNone/>
            </a:pPr>
            <a:r>
              <a:rPr lang="el-GR" dirty="0" smtClean="0"/>
              <a:t>ΑΤΟΜΙΚΗ ΕΠΙΧΕΙΡΗΣΗ</a:t>
            </a:r>
          </a:p>
          <a:p>
            <a:pPr>
              <a:buNone/>
            </a:pPr>
            <a:r>
              <a:rPr lang="el-GR" dirty="0" smtClean="0"/>
              <a:t>ΕΤΑΙΡΙΚΗ ΕΠΙΧΕΙΡΗΣΗ</a:t>
            </a:r>
          </a:p>
          <a:p>
            <a:r>
              <a:rPr lang="el-GR" b="1" dirty="0" smtClean="0"/>
              <a:t>ΣΥΜΦΩΝΑ ΜΕ ΤΟ ΣΚΟΠΟ ΤΟΥΣ</a:t>
            </a:r>
            <a:r>
              <a:rPr lang="el-GR" dirty="0" smtClean="0"/>
              <a:t>:</a:t>
            </a:r>
          </a:p>
          <a:p>
            <a:pPr>
              <a:buNone/>
            </a:pPr>
            <a:r>
              <a:rPr lang="el-GR" dirty="0" smtClean="0"/>
              <a:t>ΚΕΡΔΟΣΚΟΠΙΚΗ ΚΑΙ ΜΗ ΚΕΡΔΟΣΚΟΠΙΚΗ</a:t>
            </a:r>
          </a:p>
          <a:p>
            <a:r>
              <a:rPr lang="el-GR" b="1" dirty="0" smtClean="0"/>
              <a:t>ΣΥΜΦΩΝΑ ΜΕ ΤΟ</a:t>
            </a:r>
            <a:r>
              <a:rPr lang="en-US" b="1" dirty="0" smtClean="0"/>
              <a:t> </a:t>
            </a:r>
            <a:r>
              <a:rPr lang="el-GR" b="1" dirty="0" smtClean="0"/>
              <a:t>ΠΡΟΙΟΝ ΠΟΥ ΠΑΡΑΓΟΥΝ</a:t>
            </a:r>
            <a:r>
              <a:rPr lang="el-GR" dirty="0" smtClean="0"/>
              <a:t>:</a:t>
            </a:r>
          </a:p>
          <a:p>
            <a:pPr>
              <a:buNone/>
            </a:pPr>
            <a:r>
              <a:rPr lang="el-GR" dirty="0" smtClean="0"/>
              <a:t>ΠΡΩΤΟΓΕΝΟΥΣ </a:t>
            </a:r>
          </a:p>
          <a:p>
            <a:pPr>
              <a:buNone/>
            </a:pPr>
            <a:r>
              <a:rPr lang="el-GR" dirty="0" smtClean="0"/>
              <a:t>ΔΕΥΤΕΡΟΓΕΝΟΥΣ </a:t>
            </a:r>
          </a:p>
          <a:p>
            <a:pPr>
              <a:buNone/>
            </a:pPr>
            <a:r>
              <a:rPr lang="el-GR" dirty="0" smtClean="0"/>
              <a:t>ΤΡΙΤΟΓΕΝΟΥΣ ΤΟΜΕΑ</a:t>
            </a:r>
          </a:p>
          <a:p>
            <a:pPr>
              <a:buNone/>
            </a:pPr>
            <a:r>
              <a:rPr lang="el-GR" dirty="0" smtClean="0"/>
              <a:t>ΆΛΛΕΣ ΔΙΑΚΡΙΣΕΙΣ( ΕΞΑΓΩΓΙΚΕΣ, ΠΛΑΝΟΔΙΕΣ κα)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Ατομικές </a:t>
            </a:r>
            <a:r>
              <a:rPr lang="es-ES" dirty="0" smtClean="0"/>
              <a:t>vs </a:t>
            </a:r>
            <a:r>
              <a:rPr lang="el-GR" dirty="0" smtClean="0"/>
              <a:t>Εταιρικές Επιχειρήσεις</a:t>
            </a:r>
            <a:endParaRPr lang="el-GR" dirty="0"/>
          </a:p>
        </p:txBody>
      </p:sp>
      <p:sp>
        <p:nvSpPr>
          <p:cNvPr id="3" name="2 - Θέση περιεχομένου"/>
          <p:cNvSpPr>
            <a:spLocks noGrp="1"/>
          </p:cNvSpPr>
          <p:nvPr>
            <p:ph idx="1"/>
          </p:nvPr>
        </p:nvSpPr>
        <p:spPr/>
        <p:txBody>
          <a:bodyPr>
            <a:normAutofit/>
          </a:bodyPr>
          <a:lstStyle/>
          <a:p>
            <a:pPr algn="just"/>
            <a:r>
              <a:rPr lang="el-GR" sz="1800" dirty="0" smtClean="0"/>
              <a:t>Ατομικές: ο ιδρυτής και ιδιοκτήτης είναι ένα άτομο, φέρει την ευθύνη όλων των αποφάσεων και των συνεπειών τους. Το κόστος σύστασης και λειτουργίας μιας Ατομικής επιχείρησης είναι ιδιαιτέρως χαμηλό. Το φορολογικό καθεστώς ξεκινάει με τα πρώτα 50.000 € φορολογούνται με συντελεστή 29% και τα υπόλοιπα με 33%. Οι διαφορές με τις εταιρικές-προσωπικές συγκεκριμενοποιούνται στο τρόπο ίδρυσης καθώς και των φορολογικών του υποχρεώσεων. </a:t>
            </a:r>
          </a:p>
          <a:p>
            <a:pPr algn="just"/>
            <a:r>
              <a:rPr lang="el-GR" sz="1800" dirty="0" smtClean="0"/>
              <a:t>Προσωπική Εταιρική επιχείρηση δημιουργείται όταν συμπράττουν δύο ή περισσότερα φυσικά ή νομικά πρόσωπα, με σκοπό την επίτευξη κοινού αποτελέσματος.  Οι εταίροι συμπράττουν είτε με κεφάλαιο είτε με  πόρους. Οπότε έχουμε να κάνουμε με εμπορική εταιρεία, είτε άλλο, όπως κοινωνικό, πολιτικό, επιστημονικό, ζωοφιλικό, πολιτιστικό κ.λπ., οπότε μιλάμε για αστική εταιρεία.</a:t>
            </a:r>
          </a:p>
          <a:p>
            <a:pPr algn="just"/>
            <a:r>
              <a:rPr lang="el-GR" sz="1800" dirty="0" smtClean="0"/>
              <a:t>Η Ομόρρυθμη Εταιρεία ανήκει στις προσωπικές εμπορικές εταιρείες και ιδρύεται από δύο ή περισσότερα άτομα</a:t>
            </a:r>
            <a:r>
              <a:rPr lang="en-US" sz="1800" dirty="0" smtClean="0"/>
              <a:t>,</a:t>
            </a:r>
            <a:r>
              <a:rPr lang="el-GR" sz="1800" dirty="0" smtClean="0"/>
              <a:t> είναι η ποιο παλαιά μορφή προσωπικής εταιρείας. Οι εταίροι θα πρέπει να συμμετέχουν στην διοίκηση της εταιρείας. </a:t>
            </a:r>
          </a:p>
          <a:p>
            <a:endParaRPr lang="el-GR" sz="1800" dirty="0" smtClean="0"/>
          </a:p>
          <a:p>
            <a:pPr algn="just"/>
            <a:endParaRPr lang="el-GR" sz="1800" dirty="0" smtClean="0"/>
          </a:p>
          <a:p>
            <a:pPr algn="just"/>
            <a:endParaRPr lang="el-GR" sz="1800" dirty="0" smtClean="0"/>
          </a:p>
          <a:p>
            <a:pPr algn="just"/>
            <a:endParaRPr lang="el-GR"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Ατομικές </a:t>
            </a:r>
            <a:r>
              <a:rPr lang="es-ES" dirty="0" smtClean="0"/>
              <a:t>vs </a:t>
            </a:r>
            <a:r>
              <a:rPr lang="el-GR" dirty="0" smtClean="0"/>
              <a:t>Εταιρικές Επιχειρήσεις</a:t>
            </a:r>
            <a:endParaRPr lang="el-GR" dirty="0"/>
          </a:p>
        </p:txBody>
      </p:sp>
      <p:sp>
        <p:nvSpPr>
          <p:cNvPr id="3" name="2 - Θέση περιεχομένου"/>
          <p:cNvSpPr>
            <a:spLocks noGrp="1"/>
          </p:cNvSpPr>
          <p:nvPr>
            <p:ph idx="1"/>
          </p:nvPr>
        </p:nvSpPr>
        <p:spPr/>
        <p:txBody>
          <a:bodyPr>
            <a:normAutofit/>
          </a:bodyPr>
          <a:lstStyle/>
          <a:p>
            <a:pPr algn="just"/>
            <a:r>
              <a:rPr lang="el-GR" sz="2000" dirty="0" smtClean="0"/>
              <a:t>Η Ετερόρρυθμη Εταιρεία αποτελείται από ένα ή περισσότερα ομόρρυθμα μέλη και ένα ή περισσότερα ετερόρρυθμα. Η διαφοροποίηση της ευθύνης και των δυνατοτήτων διοίκησης των εταίρων της. Τα ομόρρυθμα μέλη ευθύνονται με όλη τους την περιουσία, τα ετερόρρυθμα </a:t>
            </a:r>
            <a:r>
              <a:rPr lang="el-GR" sz="2000" dirty="0" err="1" smtClean="0"/>
              <a:t>μέληευθύνονται</a:t>
            </a:r>
            <a:r>
              <a:rPr lang="el-GR" sz="2000" dirty="0" smtClean="0"/>
              <a:t> έως του ποσού της συμμετοχής τους. Η φορολογική αντιμετώπισης είναι διαφορετική για τις ΟΕ και </a:t>
            </a:r>
            <a:r>
              <a:rPr lang="el-GR" sz="2000" dirty="0" err="1" smtClean="0"/>
              <a:t>ΕΕΤο</a:t>
            </a:r>
            <a:r>
              <a:rPr lang="el-GR" sz="2000" dirty="0" smtClean="0"/>
              <a:t> ετήσιο κόστος λειτουργίας περιορίζεται στην καταβολή τέλους επιτηδεύματος, είναι 1.000 € τόσο για τις Ο.Ε. όσο και για τις Ε.Ε. και στο τέλος τήρησης της μερίδας των εταίρων.</a:t>
            </a:r>
          </a:p>
          <a:p>
            <a:pPr algn="just"/>
            <a:r>
              <a:rPr lang="el-GR" sz="2000" b="1" dirty="0" smtClean="0"/>
              <a:t> </a:t>
            </a:r>
            <a:r>
              <a:rPr lang="el-GR" sz="2000" dirty="0" smtClean="0"/>
              <a:t>Η Αφανής  Εταιρεία</a:t>
            </a:r>
            <a:r>
              <a:rPr lang="el-GR" sz="2000" b="1" dirty="0" smtClean="0"/>
              <a:t>: </a:t>
            </a:r>
            <a:r>
              <a:rPr lang="el-GR" sz="2000" dirty="0" smtClean="0"/>
              <a:t>πρόκειται για μια σύμπραξη δύο ή περισσοτέρων εταίρων (νομικών ή φυσικών προσώπων), από τους οποίους μόνο ένας εμφανίζεται ως διαχειριστής της εταιρείας και στο όνομα του αναπτύσσεται η δραστηριότητα της</a:t>
            </a:r>
          </a:p>
          <a:p>
            <a:pPr algn="just"/>
            <a:endParaRPr lang="el-G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74638"/>
            <a:ext cx="8219256" cy="994122"/>
          </a:xfrm>
        </p:spPr>
        <p:txBody>
          <a:bodyPr/>
          <a:lstStyle/>
          <a:p>
            <a:r>
              <a:rPr lang="el-GR" dirty="0" smtClean="0"/>
              <a:t>Κεφαλαιουχικές </a:t>
            </a:r>
            <a:endParaRPr lang="el-GR" dirty="0"/>
          </a:p>
        </p:txBody>
      </p:sp>
      <p:sp>
        <p:nvSpPr>
          <p:cNvPr id="3" name="2 - Θέση περιεχομένου"/>
          <p:cNvSpPr>
            <a:spLocks noGrp="1"/>
          </p:cNvSpPr>
          <p:nvPr>
            <p:ph idx="1"/>
          </p:nvPr>
        </p:nvSpPr>
        <p:spPr>
          <a:xfrm>
            <a:off x="251520" y="1052736"/>
            <a:ext cx="8496944" cy="5472608"/>
          </a:xfrm>
        </p:spPr>
        <p:txBody>
          <a:bodyPr>
            <a:noAutofit/>
          </a:bodyPr>
          <a:lstStyle/>
          <a:p>
            <a:r>
              <a:rPr lang="el-GR" sz="1400" dirty="0" smtClean="0"/>
              <a:t>ΕΠΕ: Αποτελεί νομικό πρόσωπο και είναι εμπορική εταιρεία κατά το τυπικό κριτήριο, έστω και αν ο σκοπός της δεν είναι εμπορικός. Το αρχικό κεφάλαιο της εταιρείας διαιρείται σε ίσα μερίδια, με αξία τουλάχιστον 30,00 €. Αν ένας μέτοχος θέλει να μεταβιβάσει την εταιρική του ιδιότητα , θα πρέπει να πάρει την σύμπραξη και των υπολοίπων.   Η ευθύνη των εταίρων είναι περιορισμένη. </a:t>
            </a:r>
          </a:p>
          <a:p>
            <a:endParaRPr lang="el-GR" sz="1400" dirty="0" smtClean="0"/>
          </a:p>
          <a:p>
            <a:r>
              <a:rPr lang="el-GR" sz="1400" dirty="0" smtClean="0"/>
              <a:t>ΑΕ: </a:t>
            </a:r>
            <a:r>
              <a:rPr lang="en-US" sz="1400" dirty="0" smtClean="0"/>
              <a:t>I</a:t>
            </a:r>
            <a:r>
              <a:rPr lang="el-GR" sz="1400" dirty="0" err="1" smtClean="0"/>
              <a:t>δρύεται</a:t>
            </a:r>
            <a:r>
              <a:rPr lang="el-GR" sz="1400" dirty="0" smtClean="0"/>
              <a:t> από ένα ή περισσότερα άτομα,</a:t>
            </a:r>
            <a:r>
              <a:rPr lang="en-US" sz="1400" dirty="0" smtClean="0"/>
              <a:t> </a:t>
            </a:r>
            <a:r>
              <a:rPr lang="el-GR" sz="1400" dirty="0" smtClean="0"/>
              <a:t>τα οποία ευθύνονται </a:t>
            </a:r>
            <a:r>
              <a:rPr lang="en-US" sz="1400" dirty="0" smtClean="0"/>
              <a:t> </a:t>
            </a:r>
            <a:r>
              <a:rPr lang="el-GR" sz="1400" dirty="0" smtClean="0"/>
              <a:t>μέχρι του ποσού συμμετοχής τους. Το κεφάλαιο διαιρείται σε μετοχές και αποτελεί ξεχωριστό νομικό πρόσωπο. Πρέπει να καταβάλλεται  κατά την σύσταση της το ελάχιστο ύψος  των 24.000€.  Το οφειλόμενο κεφάλαιο θα πρέπει να καταβληθεί σε μια πενταετία, το  τμήμα της αξίας κάθε μετοχής που έχει καταβληθεί δεν μπορεί να είναι μικρότερο από το 1/4 της ονομαστικής της αξίας, οι μετοχές μέχρι την πλήρη εξόφληση τους πρέπει να είναι ονομαστικές</a:t>
            </a:r>
          </a:p>
          <a:p>
            <a:endParaRPr lang="el-GR" sz="1400" dirty="0" smtClean="0"/>
          </a:p>
          <a:p>
            <a:endParaRPr lang="el-GR" sz="1400" dirty="0" smtClean="0"/>
          </a:p>
          <a:p>
            <a:r>
              <a:rPr lang="el-GR" sz="1400" dirty="0" smtClean="0"/>
              <a:t>Ιδιωτική Κεφαλαιουχική Εταιρεία (Ι.Κ.Ε.): Ιδιωτική Κεφαλαιουχική Εταιρεία (Ι.Κ.Ε.). Πρόκειται για μια εταιρική μορφή που λειτουργεί ως ενδιάμεσος κρίκος των μικρών και μεγάλων εταιρειών, παρουσιάζοντας αρκετές ομοιότητες με την Ε.Π.Ε., χωρίς όμως να εμπίπτει στις «εταιρικές» οδηγίες της Ε.Ε. το απαιτούμενο κεφάλαιο του (1) ενός ευρώ, όσο η μεγάλη ελευθερία των διατάξεων του καταστατικού της. Το καταστατικό, μέσα σε νόμιμα πλαίσια, ουσιαστικά διαμορφώνει τους κανόνες λειτουργίας της εταιρείας. Βασική πρωτοτυπία της ελευθερίας αυτής είναι η διεύρυνση των δυνατών εισφορών που επιτρέπει πολλούς τρόπους συνδρομής στην κοινή προσπάθεια. </a:t>
            </a:r>
          </a:p>
          <a:p>
            <a:endParaRPr lang="el-GR" sz="1400" b="1" dirty="0" smtClean="0"/>
          </a:p>
          <a:p>
            <a:endParaRPr lang="el-GR" sz="1400" b="1" dirty="0" smtClean="0"/>
          </a:p>
          <a:p>
            <a:pPr algn="just"/>
            <a:r>
              <a:rPr lang="el-GR" sz="1400" dirty="0" smtClean="0"/>
              <a:t>Νεοφυής Επιχείρηση (</a:t>
            </a:r>
            <a:r>
              <a:rPr lang="en-US" sz="1400" dirty="0" smtClean="0"/>
              <a:t>Start-Up)</a:t>
            </a:r>
            <a:r>
              <a:rPr lang="el-GR" sz="1400" dirty="0" smtClean="0"/>
              <a:t>:Νεοφυής επιχείρηση είναι ο προσωρινός οργανισμός που σχηματίζεται με σκοπό την ταχεία ανάπτυξη</a:t>
            </a:r>
            <a:r>
              <a:rPr lang="es-ES" sz="1400" dirty="0" smtClean="0"/>
              <a:t>, </a:t>
            </a:r>
            <a:r>
              <a:rPr lang="el-GR" sz="1400" dirty="0" smtClean="0"/>
              <a:t>έχει βάση την πληροφορική. Οι μορφές ξεκίνησαν από την Αμερική ανάμεσα στις δεκαετίες 1950-1960</a:t>
            </a:r>
            <a:endParaRPr lang="el-GR"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Εργασία</a:t>
            </a:r>
            <a:endParaRPr lang="el-GR" dirty="0"/>
          </a:p>
        </p:txBody>
      </p:sp>
      <p:sp>
        <p:nvSpPr>
          <p:cNvPr id="3" name="2 - Θέση περιεχομένου"/>
          <p:cNvSpPr>
            <a:spLocks noGrp="1"/>
          </p:cNvSpPr>
          <p:nvPr>
            <p:ph idx="1"/>
          </p:nvPr>
        </p:nvSpPr>
        <p:spPr/>
        <p:txBody>
          <a:bodyPr/>
          <a:lstStyle/>
          <a:p>
            <a:pPr>
              <a:buNone/>
            </a:pPr>
            <a:r>
              <a:rPr lang="el-GR" dirty="0" smtClean="0"/>
              <a:t>Ένα μαγαζί κεραμικής σε ποια μορφή εταιρείας μπορεί να υπαχθεί και γιατί</a:t>
            </a:r>
            <a:r>
              <a:rPr lang="el-GR" dirty="0" smtClean="0"/>
              <a:t>;</a:t>
            </a:r>
            <a:r>
              <a:rPr lang="en-US" smtClean="0"/>
              <a:t> </a:t>
            </a:r>
            <a:r>
              <a:rPr lang="el-GR" smtClean="0"/>
              <a:t>(ανήκει </a:t>
            </a:r>
            <a:r>
              <a:rPr lang="el-GR" dirty="0" smtClean="0"/>
              <a:t>σε παραπάνω από μια κατηγορίες)</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434</Words>
  <Application>Microsoft Office PowerPoint</Application>
  <PresentationFormat>Προβολή στην οθόνη (4:3)</PresentationFormat>
  <Paragraphs>35</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Διοίκηση Κοστολόγηση </vt:lpstr>
      <vt:lpstr>ΜΟΡΦΕΣ ΕΠΙΧΕΙΡΗΣΕΩΝ(ΟΙ ΚΥΡΙΟΤΕΡΕΣ ΔΙΑΚΡΙΣΕΙΣ ΤΟΥΣ)</vt:lpstr>
      <vt:lpstr>Ατομικές vs Εταιρικές Επιχειρήσεις</vt:lpstr>
      <vt:lpstr>Ατομικές vs Εταιρικές Επιχειρήσεις</vt:lpstr>
      <vt:lpstr>Κεφαλαιουχικές </vt:lpstr>
      <vt:lpstr>Εργασία</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Κοστολόγηση </dc:title>
  <dc:creator>dora</dc:creator>
  <cp:lastModifiedBy>dora</cp:lastModifiedBy>
  <cp:revision>6</cp:revision>
  <dcterms:created xsi:type="dcterms:W3CDTF">2021-03-09T19:53:57Z</dcterms:created>
  <dcterms:modified xsi:type="dcterms:W3CDTF">2021-03-10T10:55:37Z</dcterms:modified>
</cp:coreProperties>
</file>