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72" r:id="rId9"/>
    <p:sldId id="262" r:id="rId10"/>
    <p:sldId id="274" r:id="rId11"/>
    <p:sldId id="263" r:id="rId12"/>
    <p:sldId id="271" r:id="rId13"/>
    <p:sldId id="264" r:id="rId14"/>
    <p:sldId id="265" r:id="rId15"/>
    <p:sldId id="266" r:id="rId16"/>
    <p:sldId id="270" r:id="rId17"/>
    <p:sldId id="267" r:id="rId18"/>
    <p:sldId id="268" r:id="rId19"/>
    <p:sldId id="269" r:id="rId20"/>
    <p:sldId id="275" r:id="rId21"/>
  </p:sldIdLst>
  <p:sldSz cx="12192000" cy="6858000"/>
  <p:notesSz cx="7053263" cy="93091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FF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56" autoAdjust="0"/>
    <p:restoredTop sz="94660"/>
  </p:normalViewPr>
  <p:slideViewPr>
    <p:cSldViewPr>
      <p:cViewPr varScale="1">
        <p:scale>
          <a:sx n="83" d="100"/>
          <a:sy n="83" d="100"/>
        </p:scale>
        <p:origin x="-648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0331F-868B-4078-B68F-0AD0E084B1A0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1BA92-AB79-4B2A-B15C-BFE06D73A8A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74071-0BDF-4234-B3F1-4E1770EDA980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1353A-4D7C-44D6-B34F-6CC22D8176FD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BBAB9-A4E8-4DA1-AD68-7703E86F1FD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EC7DA-318B-4445-A7BD-4BBA797568D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77CFF-B421-4973-A5DC-3D02A08368C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5524F-14BA-42C7-ADBE-84B1F36CC611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A1C60-7FEE-4BDC-9C78-0CB13A06A791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83368-5E7F-4F64-8449-F4E624B2897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32B5-1160-4E10-BA95-4847628FF10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9CD2D-B88E-4AEB-B784-1DEAFBA6045F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9091C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76AA2AA-81FF-4810-803C-4D43AA778C56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/>
          <a:srcRect l="2325" r="1550"/>
          <a:stretch>
            <a:fillRect/>
          </a:stretch>
        </p:blipFill>
        <p:spPr bwMode="auto">
          <a:xfrm>
            <a:off x="1666875" y="785813"/>
            <a:ext cx="88582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75" y="53879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ΩΡΙΜΑ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 ΤΟΥ ΚΡΕΑΤΟΣ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3 - Εικόνα" descr="post mortem meat degradation 2 - vinculin dystrof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285750"/>
            <a:ext cx="8077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4 - Εικόνα" descr="post mortem meat degradation 3 - desmi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F0303"/>
              </a:clrFrom>
              <a:clrTo>
                <a:srgbClr val="0F0303">
                  <a:alpha val="0"/>
                </a:srgbClr>
              </a:clrTo>
            </a:clrChange>
          </a:blip>
          <a:srcRect l="7039" t="16000"/>
          <a:stretch>
            <a:fillRect/>
          </a:stretch>
        </p:blipFill>
        <p:spPr bwMode="auto">
          <a:xfrm>
            <a:off x="3309938" y="3714750"/>
            <a:ext cx="73580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5024438" y="4786313"/>
            <a:ext cx="3473450" cy="18161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ΟΛΑ ΤΑ ΠΡΩΤΕΪΝΙΚΑ</a:t>
            </a:r>
            <a:b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ΜΟΡΙΑ </a:t>
            </a: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«ΧΑΛΑΡΩΝΟΥΝ»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Πότε ωριμάζει ένα κρέας;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102975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Δεν υπάρχει σαφής διαχωρισμός των φάσεων μετά τη νεκρική ακαμψία.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στάδιο της ωρίμανσης είναι κοντά με το στάδιο της υπερωρίμανσης και της σήψης.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Αυτό που διαχωρίζει τις φάσεις είναι οι οργανοληπτικές ιδιότητες του κρέατος (γεύση, άρωμα, τρυφερότητα </a:t>
            </a:r>
            <a:r>
              <a:rPr lang="el-GR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κλπ</a:t>
            </a: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ωρίμανση γίνεται καλύτερα και ομαλότερα σε </a:t>
            </a:r>
            <a:r>
              <a:rPr lang="el-GR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χονδροτεμάχια</a:t>
            </a: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κρέατος</a:t>
            </a:r>
            <a:r>
              <a:rPr lang="el-GR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(Γιατί 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→ 1) λιγότερο οξυγόνο 2) λιγότερα μικρόβια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7267575" y="488950"/>
            <a:ext cx="4672013" cy="5892800"/>
          </a:xfrm>
        </p:spPr>
        <p:txBody>
          <a:bodyPr/>
          <a:lstStyle/>
          <a:p>
            <a:r>
              <a:rPr lang="el-GR" altLang="el-GR" sz="2800" b="1" smtClean="0">
                <a:solidFill>
                  <a:schemeClr val="bg1"/>
                </a:solidFill>
              </a:rPr>
              <a:t>Τα μεγαλύτερα και άκοπα σφάγια ωριμάζουν γρηγορότερα και πιο ομαλά</a:t>
            </a:r>
            <a:endParaRPr lang="en-US" altLang="el-GR" sz="2800" b="1" smtClean="0">
              <a:solidFill>
                <a:schemeClr val="bg1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381250" y="17463"/>
            <a:ext cx="46720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Φαινόμενα κατά τη διάρκεια της ωρίμανσης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600200"/>
            <a:ext cx="11691938" cy="4983163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Δράση των ενζύμων                              (</a:t>
            </a:r>
            <a:r>
              <a:rPr lang="el-GR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επιθυμητή – υποβοηθείται</a:t>
            </a:r>
            <a:r>
              <a:rPr lang="el-GR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defRPr/>
            </a:pPr>
            <a:r>
              <a:rPr lang="el-GR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Δράση των μικροβίων                            (</a:t>
            </a:r>
            <a:r>
              <a:rPr lang="el-GR" sz="2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ανεπιθύμητη – εμποδίζεται</a:t>
            </a:r>
            <a:r>
              <a:rPr lang="el-GR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)***</a:t>
            </a:r>
          </a:p>
          <a:p>
            <a:pPr eaLnBrk="1" hangingPunct="1">
              <a:defRPr/>
            </a:pPr>
            <a:r>
              <a:rPr lang="el-GR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Επιφανειακή αφυδάτωση και οξείδωση (</a:t>
            </a:r>
            <a:r>
              <a:rPr lang="el-GR" sz="28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ανεπιθύμητη – περιορίζεται</a:t>
            </a:r>
            <a:r>
              <a:rPr lang="el-GR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)*</a:t>
            </a:r>
          </a:p>
          <a:p>
            <a:pPr eaLnBrk="1" hangingPunct="1">
              <a:defRPr/>
            </a:pPr>
            <a:endParaRPr lang="el-GR" sz="2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el-GR" sz="2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l-G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Εξαιτίας των δύο τελευταίων το κρέας δεν αφήνεται να ωριμάσει πλήρως και να πωληθεί τελείως ώριμο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Τελική φάση της ωρίμανσης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600200"/>
            <a:ext cx="11161712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Στη συνέχεια οι μετουσιωμένες πρωτεΐνες διασπώνται από τη δράση </a:t>
            </a:r>
            <a:r>
              <a:rPr lang="el-GR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πρωτεολυτικών ενζύμων</a:t>
            </a: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και έτσι βρίσκουμε στο μεσοκυττάριο χώρο ουσίες (πεπτίδια, αμινοξέα, κα.) που όταν εκχυλίζονται δίνουν το άρωμα και την ιδιαίτερη γεύση του κρέατος. Είναι ουσίες αρωματικές και ονομάζονται </a:t>
            </a:r>
            <a:r>
              <a:rPr lang="el-GR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αζωτούχες εκχυλισματικές ουσίες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5 - Εικόνα" descr="post mortem meat degrad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642938"/>
            <a:ext cx="90106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Εικόνα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8663" y="3489325"/>
            <a:ext cx="4859337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190081" y="-1666081"/>
            <a:ext cx="3328988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543925" y="765175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sz="4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Πριν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359150" y="4797425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sz="4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88913"/>
            <a:ext cx="5340350" cy="7778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Μέθοδοι ωρίμανσης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38" y="1341438"/>
            <a:ext cx="11485562" cy="540067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l-GR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Ξηρά ωρίμανση (φυσική μέθοδος)</a:t>
            </a:r>
          </a:p>
          <a:p>
            <a:pPr marL="0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l-GR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 περιτύλιγμα (</a:t>
            </a:r>
            <a:r>
              <a:rPr lang="en-US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vacuum)</a:t>
            </a:r>
          </a:p>
          <a:p>
            <a:pPr marL="0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(</a:t>
            </a: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χωρίς αφυδάτωση, επιμήκυνση χρόνου συντήρησης, </a:t>
            </a:r>
          </a:p>
          <a:p>
            <a:pPr marL="0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    διατήρηση αρώματος και χρώματος)</a:t>
            </a:r>
          </a:p>
          <a:p>
            <a:pPr marL="0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l-GR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Ταχεία ωρίμανση </a:t>
            </a:r>
          </a:p>
          <a:p>
            <a:pPr marL="0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l-GR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(</a:t>
            </a:r>
            <a:r>
              <a:rPr lang="el-GR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υπέρ:</a:t>
            </a:r>
            <a:r>
              <a:rPr lang="el-GR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σύντομη διαδικασία, μικρότερο κόστος / </a:t>
            </a:r>
            <a:r>
              <a:rPr lang="el-GR" sz="20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κατά:</a:t>
            </a:r>
            <a:r>
              <a:rPr lang="el-GR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απαιτείται καθαριότητα και προσοχή)</a:t>
            </a:r>
            <a:endParaRPr lang="en-US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l-GR" sz="28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Μαρινάρισμα</a:t>
            </a:r>
            <a:r>
              <a:rPr lang="el-GR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(χρήση βρώσιμων οξέων)</a:t>
            </a:r>
          </a:p>
          <a:p>
            <a:pPr marL="0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l-GR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Τεχνητή ωρίμανση - όχι (?) , </a:t>
            </a:r>
            <a:r>
              <a:rPr lang="el-GR" sz="28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τρυφεροποίηση</a:t>
            </a:r>
            <a:endParaRPr lang="el-GR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el-GR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6" name="Picture 4" descr="5A16346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100000"/>
            <a:grayscl/>
            <a:biLevel thresh="50000"/>
          </a:blip>
          <a:srcRect l="5611" t="25191" r="3514"/>
          <a:stretch>
            <a:fillRect/>
          </a:stretch>
        </p:blipFill>
        <p:spPr bwMode="auto">
          <a:xfrm>
            <a:off x="5949950" y="836613"/>
            <a:ext cx="6242050" cy="16589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Σήψη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7213" y="2276475"/>
            <a:ext cx="8537575" cy="3733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Το σπάσιμο των μεγάλων μορίων των </a:t>
            </a:r>
          </a:p>
          <a:p>
            <a:pPr algn="ctr" eaLnBrk="1" hangingPunct="1">
              <a:buFontTx/>
              <a:buNone/>
              <a:defRPr/>
            </a:pP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πρωτεϊνών του κρέατος με τη βοήθεια </a:t>
            </a:r>
          </a:p>
          <a:p>
            <a:pPr algn="ctr" eaLnBrk="1" hangingPunct="1">
              <a:buFontTx/>
              <a:buNone/>
              <a:defRPr/>
            </a:pP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των </a:t>
            </a:r>
            <a:r>
              <a:rPr lang="el-GR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ενζύμων των μικροβίων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"/>
          <p:cNvSpPr>
            <a:spLocks noChangeShapeType="1"/>
          </p:cNvSpPr>
          <p:nvPr/>
        </p:nvSpPr>
        <p:spPr bwMode="auto">
          <a:xfrm flipV="1">
            <a:off x="3071813" y="908050"/>
            <a:ext cx="0" cy="5257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 flipV="1">
            <a:off x="3071813" y="6165850"/>
            <a:ext cx="662463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0484" name="Freeform 6"/>
          <p:cNvSpPr>
            <a:spLocks/>
          </p:cNvSpPr>
          <p:nvPr/>
        </p:nvSpPr>
        <p:spPr bwMode="auto">
          <a:xfrm rot="750827">
            <a:off x="2943225" y="2020888"/>
            <a:ext cx="8185150" cy="2925762"/>
          </a:xfrm>
          <a:custGeom>
            <a:avLst/>
            <a:gdLst>
              <a:gd name="T0" fmla="*/ 0 w 3947"/>
              <a:gd name="T1" fmla="*/ 0 h 3159"/>
              <a:gd name="T2" fmla="*/ 2147483646 w 3947"/>
              <a:gd name="T3" fmla="*/ 2147483646 h 3159"/>
              <a:gd name="T4" fmla="*/ 2147483646 w 3947"/>
              <a:gd name="T5" fmla="*/ 2147483646 h 3159"/>
              <a:gd name="T6" fmla="*/ 0 60000 65536"/>
              <a:gd name="T7" fmla="*/ 0 60000 65536"/>
              <a:gd name="T8" fmla="*/ 0 60000 65536"/>
              <a:gd name="T9" fmla="*/ 0 w 3947"/>
              <a:gd name="T10" fmla="*/ 0 h 3159"/>
              <a:gd name="T11" fmla="*/ 3947 w 3947"/>
              <a:gd name="T12" fmla="*/ 3159 h 3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7" h="3159">
                <a:moveTo>
                  <a:pt x="0" y="0"/>
                </a:moveTo>
                <a:cubicBezTo>
                  <a:pt x="283" y="1413"/>
                  <a:pt x="567" y="2827"/>
                  <a:pt x="1225" y="2993"/>
                </a:cubicBezTo>
                <a:cubicBezTo>
                  <a:pt x="1883" y="3159"/>
                  <a:pt x="3493" y="1330"/>
                  <a:pt x="3947" y="997"/>
                </a:cubicBezTo>
              </a:path>
            </a:pathLst>
          </a:custGeom>
          <a:noFill/>
          <a:ln w="76200">
            <a:solidFill>
              <a:srgbClr val="FF99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1919288" y="4941888"/>
            <a:ext cx="8424862" cy="0"/>
          </a:xfrm>
          <a:prstGeom prst="line">
            <a:avLst/>
          </a:prstGeom>
          <a:noFill/>
          <a:ln w="952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1919288" y="4076700"/>
            <a:ext cx="8424862" cy="0"/>
          </a:xfrm>
          <a:prstGeom prst="line">
            <a:avLst/>
          </a:prstGeom>
          <a:noFill/>
          <a:ln w="952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847850" y="765175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</a:t>
            </a:r>
            <a:endParaRPr lang="el-GR" sz="440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7824788" y="765175"/>
            <a:ext cx="0" cy="6092825"/>
          </a:xfrm>
          <a:prstGeom prst="line">
            <a:avLst/>
          </a:prstGeom>
          <a:noFill/>
          <a:ln w="9525">
            <a:solidFill>
              <a:schemeClr val="accent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992313" y="260350"/>
            <a:ext cx="561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Νεκρική Ακαμψία →  </a:t>
            </a:r>
            <a:r>
              <a:rPr lang="el-GR" sz="2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Αυτόλυση</a:t>
            </a:r>
            <a:endParaRPr lang="el-GR" sz="28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381750" y="3071813"/>
            <a:ext cx="2160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Υπερώριμο κρέας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8328025" y="188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sz="2800" dirty="0">
                <a:solidFill>
                  <a:srgbClr val="FFFF99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Σήψη</a:t>
            </a:r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>
            <a:off x="2782888" y="2060575"/>
            <a:ext cx="1368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919288" y="16287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7,2 – 7,4</a:t>
            </a:r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>
            <a:off x="2782888" y="2492375"/>
            <a:ext cx="13684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919288" y="22050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b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6,8</a:t>
            </a:r>
          </a:p>
        </p:txBody>
      </p:sp>
      <p:sp>
        <p:nvSpPr>
          <p:cNvPr id="20496" name="Text Box 18"/>
          <p:cNvSpPr txBox="1">
            <a:spLocks noChangeArrowheads="1"/>
          </p:cNvSpPr>
          <p:nvPr/>
        </p:nvSpPr>
        <p:spPr bwMode="auto">
          <a:xfrm>
            <a:off x="1919288" y="36449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l-GR" sz="2400" b="1">
                <a:solidFill>
                  <a:schemeClr val="folHlink"/>
                </a:solidFill>
              </a:rPr>
              <a:t>5,8</a:t>
            </a:r>
          </a:p>
        </p:txBody>
      </p:sp>
      <p:sp>
        <p:nvSpPr>
          <p:cNvPr id="20497" name="Text Box 19"/>
          <p:cNvSpPr txBox="1">
            <a:spLocks noChangeArrowheads="1"/>
          </p:cNvSpPr>
          <p:nvPr/>
        </p:nvSpPr>
        <p:spPr bwMode="auto">
          <a:xfrm>
            <a:off x="1919288" y="4581525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l-GR" sz="2400" b="1">
                <a:solidFill>
                  <a:schemeClr val="folHlink"/>
                </a:solidFill>
              </a:rPr>
              <a:t>5,4</a:t>
            </a:r>
          </a:p>
        </p:txBody>
      </p:sp>
      <p:sp>
        <p:nvSpPr>
          <p:cNvPr id="20498" name="Line 20"/>
          <p:cNvSpPr>
            <a:spLocks noChangeShapeType="1"/>
          </p:cNvSpPr>
          <p:nvPr/>
        </p:nvSpPr>
        <p:spPr bwMode="auto">
          <a:xfrm>
            <a:off x="1919288" y="5661025"/>
            <a:ext cx="8353425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919288" y="5300663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4,4</a:t>
            </a:r>
          </a:p>
        </p:txBody>
      </p:sp>
      <p:sp>
        <p:nvSpPr>
          <p:cNvPr id="20500" name="Line 22"/>
          <p:cNvSpPr>
            <a:spLocks noChangeShapeType="1"/>
          </p:cNvSpPr>
          <p:nvPr/>
        </p:nvSpPr>
        <p:spPr bwMode="auto">
          <a:xfrm>
            <a:off x="4079875" y="765175"/>
            <a:ext cx="0" cy="6092825"/>
          </a:xfrm>
          <a:prstGeom prst="line">
            <a:avLst/>
          </a:prstGeom>
          <a:noFill/>
          <a:ln w="9525">
            <a:solidFill>
              <a:schemeClr val="accent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524000" y="6237288"/>
            <a:ext cx="982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Γλυκολυτικά</a:t>
            </a:r>
            <a:r>
              <a:rPr lang="el-GR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ένζυμα</a:t>
            </a:r>
            <a:r>
              <a:rPr lang="el-G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l-GR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Καθεψίνες</a:t>
            </a:r>
            <a:r>
              <a:rPr lang="el-GR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και    Λοιπά Πρωτεολυτικά ένζυμα             </a:t>
            </a:r>
            <a:r>
              <a:rPr lang="el-GR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Ένζυμα</a:t>
            </a:r>
            <a:r>
              <a:rPr lang="el-GR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μικροβίων</a:t>
            </a:r>
          </a:p>
        </p:txBody>
      </p:sp>
      <p:sp>
        <p:nvSpPr>
          <p:cNvPr id="20502" name="WordArt 24"/>
          <p:cNvSpPr>
            <a:spLocks noChangeArrowheads="1" noChangeShapeType="1" noTextEdit="1"/>
          </p:cNvSpPr>
          <p:nvPr/>
        </p:nvSpPr>
        <p:spPr bwMode="auto">
          <a:xfrm>
            <a:off x="4440238" y="981075"/>
            <a:ext cx="2735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000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Narrow"/>
              </a:rPr>
              <a:t>Ωρίμανση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8183563" y="5661025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Χρόνος</a:t>
            </a:r>
          </a:p>
        </p:txBody>
      </p:sp>
      <p:sp>
        <p:nvSpPr>
          <p:cNvPr id="20504" name="Freeform 6"/>
          <p:cNvSpPr>
            <a:spLocks/>
          </p:cNvSpPr>
          <p:nvPr/>
        </p:nvSpPr>
        <p:spPr bwMode="auto">
          <a:xfrm rot="1270174">
            <a:off x="2689225" y="2805113"/>
            <a:ext cx="6237288" cy="2605087"/>
          </a:xfrm>
          <a:custGeom>
            <a:avLst/>
            <a:gdLst>
              <a:gd name="T0" fmla="*/ 0 w 3947"/>
              <a:gd name="T1" fmla="*/ 0 h 3159"/>
              <a:gd name="T2" fmla="*/ 2147483646 w 3947"/>
              <a:gd name="T3" fmla="*/ 2147483646 h 3159"/>
              <a:gd name="T4" fmla="*/ 2147483646 w 3947"/>
              <a:gd name="T5" fmla="*/ 2147483646 h 3159"/>
              <a:gd name="T6" fmla="*/ 0 60000 65536"/>
              <a:gd name="T7" fmla="*/ 0 60000 65536"/>
              <a:gd name="T8" fmla="*/ 0 60000 65536"/>
              <a:gd name="T9" fmla="*/ 0 w 3947"/>
              <a:gd name="T10" fmla="*/ 0 h 3159"/>
              <a:gd name="T11" fmla="*/ 3947 w 3947"/>
              <a:gd name="T12" fmla="*/ 3159 h 3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7" h="3159">
                <a:moveTo>
                  <a:pt x="0" y="0"/>
                </a:moveTo>
                <a:cubicBezTo>
                  <a:pt x="283" y="1413"/>
                  <a:pt x="567" y="2827"/>
                  <a:pt x="1225" y="2993"/>
                </a:cubicBezTo>
                <a:cubicBezTo>
                  <a:pt x="1883" y="3159"/>
                  <a:pt x="3493" y="1330"/>
                  <a:pt x="3947" y="997"/>
                </a:cubicBezTo>
              </a:path>
            </a:pathLst>
          </a:custGeom>
          <a:noFill/>
          <a:ln w="19050">
            <a:solidFill>
              <a:schemeClr val="folHlink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505" name="Freeform 6"/>
          <p:cNvSpPr>
            <a:spLocks/>
          </p:cNvSpPr>
          <p:nvPr/>
        </p:nvSpPr>
        <p:spPr bwMode="auto">
          <a:xfrm>
            <a:off x="3359150" y="1268413"/>
            <a:ext cx="5594350" cy="1160462"/>
          </a:xfrm>
          <a:custGeom>
            <a:avLst/>
            <a:gdLst>
              <a:gd name="T0" fmla="*/ 0 w 3947"/>
              <a:gd name="T1" fmla="*/ 0 h 3159"/>
              <a:gd name="T2" fmla="*/ 2147483646 w 3947"/>
              <a:gd name="T3" fmla="*/ 2147483646 h 3159"/>
              <a:gd name="T4" fmla="*/ 2147483646 w 3947"/>
              <a:gd name="T5" fmla="*/ 2147483646 h 3159"/>
              <a:gd name="T6" fmla="*/ 0 60000 65536"/>
              <a:gd name="T7" fmla="*/ 0 60000 65536"/>
              <a:gd name="T8" fmla="*/ 0 60000 65536"/>
              <a:gd name="T9" fmla="*/ 0 w 3947"/>
              <a:gd name="T10" fmla="*/ 0 h 3159"/>
              <a:gd name="T11" fmla="*/ 3947 w 3947"/>
              <a:gd name="T12" fmla="*/ 3159 h 3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7" h="3159">
                <a:moveTo>
                  <a:pt x="0" y="0"/>
                </a:moveTo>
                <a:cubicBezTo>
                  <a:pt x="283" y="1413"/>
                  <a:pt x="567" y="2827"/>
                  <a:pt x="1225" y="2993"/>
                </a:cubicBezTo>
                <a:cubicBezTo>
                  <a:pt x="1883" y="3159"/>
                  <a:pt x="3493" y="1330"/>
                  <a:pt x="3947" y="997"/>
                </a:cubicBezTo>
              </a:path>
            </a:pathLst>
          </a:cu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506" name="WordArt 27"/>
          <p:cNvSpPr>
            <a:spLocks noChangeArrowheads="1" noChangeShapeType="1" noTextEdit="1"/>
          </p:cNvSpPr>
          <p:nvPr/>
        </p:nvSpPr>
        <p:spPr bwMode="auto">
          <a:xfrm>
            <a:off x="4511675" y="5734050"/>
            <a:ext cx="644525" cy="322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Centaur"/>
              </a:rPr>
              <a:t>PSE</a:t>
            </a:r>
            <a:endParaRPr lang="el-GR" sz="3600" kern="10">
              <a:ln w="1841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507" name="WordArt 28"/>
          <p:cNvSpPr>
            <a:spLocks noChangeArrowheads="1" noChangeShapeType="1" noTextEdit="1"/>
          </p:cNvSpPr>
          <p:nvPr/>
        </p:nvSpPr>
        <p:spPr bwMode="auto">
          <a:xfrm>
            <a:off x="8208963" y="1912938"/>
            <a:ext cx="6492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Centaur"/>
              </a:rPr>
              <a:t>DFD</a:t>
            </a:r>
            <a:endParaRPr lang="el-GR" sz="3600" kern="10">
              <a:ln w="1841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508" name="Text Box 29"/>
          <p:cNvSpPr txBox="1">
            <a:spLocks noChangeArrowheads="1"/>
          </p:cNvSpPr>
          <p:nvPr/>
        </p:nvSpPr>
        <p:spPr bwMode="auto">
          <a:xfrm>
            <a:off x="5145088" y="53514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l-GR">
                <a:solidFill>
                  <a:srgbClr val="FFFF99"/>
                </a:solidFill>
              </a:rPr>
              <a:t>pH &lt;</a:t>
            </a:r>
            <a:r>
              <a:rPr lang="el-GR" altLang="el-GR">
                <a:solidFill>
                  <a:srgbClr val="FFFF99"/>
                </a:solidFill>
              </a:rPr>
              <a:t>4</a:t>
            </a:r>
            <a:r>
              <a:rPr lang="en-US" altLang="el-GR">
                <a:solidFill>
                  <a:srgbClr val="FFFF99"/>
                </a:solidFill>
              </a:rPr>
              <a:t>.8</a:t>
            </a:r>
            <a:endParaRPr lang="el-GR" altLang="el-GR">
              <a:solidFill>
                <a:srgbClr val="FFFF99"/>
              </a:solidFill>
            </a:endParaRPr>
          </a:p>
        </p:txBody>
      </p:sp>
      <p:sp>
        <p:nvSpPr>
          <p:cNvPr id="20509" name="Text Box 30"/>
          <p:cNvSpPr txBox="1">
            <a:spLocks noChangeArrowheads="1"/>
          </p:cNvSpPr>
          <p:nvPr/>
        </p:nvSpPr>
        <p:spPr bwMode="auto">
          <a:xfrm>
            <a:off x="8904288" y="17002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l-GR">
                <a:solidFill>
                  <a:srgbClr val="FFFF99"/>
                </a:solidFill>
              </a:rPr>
              <a:t>pH &gt;6.4</a:t>
            </a:r>
            <a:endParaRPr lang="el-GR" altLang="el-GR">
              <a:solidFill>
                <a:srgbClr val="FFFF99"/>
              </a:solidFill>
            </a:endParaRPr>
          </a:p>
        </p:txBody>
      </p:sp>
      <p:sp>
        <p:nvSpPr>
          <p:cNvPr id="28701" name="Line 31"/>
          <p:cNvSpPr>
            <a:spLocks noChangeShapeType="1"/>
          </p:cNvSpPr>
          <p:nvPr/>
        </p:nvSpPr>
        <p:spPr bwMode="auto">
          <a:xfrm flipH="1">
            <a:off x="1919288" y="260350"/>
            <a:ext cx="65532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lgDashDotDot"/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702" name="Line 32"/>
          <p:cNvSpPr>
            <a:spLocks noChangeShapeType="1"/>
          </p:cNvSpPr>
          <p:nvPr/>
        </p:nvSpPr>
        <p:spPr bwMode="auto">
          <a:xfrm>
            <a:off x="9551988" y="260350"/>
            <a:ext cx="936625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lgDashDotDot"/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381875" y="3571875"/>
            <a:ext cx="285750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Ωρίμανση του κρέατος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Αρχίζει: </a:t>
            </a: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αμέσως μετά τη νεκρική ακαμψία και ουσιαστικά αποτελεί φυσική συνέχεια και εξέλιξη των διεργασιών που αρχίζουν αμέσως μετά την σφαγή και έχουν σαν </a:t>
            </a:r>
            <a:r>
              <a:rPr lang="el-G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αίτιο</a:t>
            </a: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την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έλλειψη  οξυγόνου  στους   μύες…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11175"/>
          </a:xfrm>
        </p:spPr>
        <p:txBody>
          <a:bodyPr/>
          <a:lstStyle/>
          <a:p>
            <a:r>
              <a:rPr lang="el-GR" altLang="el-GR" sz="2800" b="1" smtClean="0">
                <a:solidFill>
                  <a:srgbClr val="FFFF99"/>
                </a:solidFill>
              </a:rPr>
              <a:t>ΔΙΑΚΡΙΣΗ «ΖΕΣΤΟΥ» ΚΑΙ «ΩΡΙΜΟΥ» ΚΡΕΑΤΟΣ</a:t>
            </a:r>
            <a:r>
              <a:rPr lang="el-GR" altLang="el-GR" sz="2800" smtClean="0"/>
              <a:t> </a:t>
            </a:r>
          </a:p>
        </p:txBody>
      </p:sp>
      <p:graphicFrame>
        <p:nvGraphicFramePr>
          <p:cNvPr id="32847" name="Group 79"/>
          <p:cNvGraphicFramePr>
            <a:graphicFrameLocks noGrp="1"/>
          </p:cNvGraphicFramePr>
          <p:nvPr>
            <p:ph type="tbl" idx="1"/>
          </p:nvPr>
        </p:nvGraphicFramePr>
        <p:xfrm>
          <a:off x="1524000" y="1000125"/>
          <a:ext cx="9144000" cy="5691188"/>
        </p:xfrm>
        <a:graphic>
          <a:graphicData uri="http://schemas.openxmlformats.org/drawingml/2006/table">
            <a:tbl>
              <a:tblPr/>
              <a:tblGrid>
                <a:gridCol w="3357554"/>
                <a:gridCol w="2738446"/>
                <a:gridCol w="3048000"/>
              </a:tblGrid>
              <a:tr h="6413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ova" panose="020B0504020202020204" pitchFamily="34" charset="0"/>
                        </a:rPr>
                        <a:t>ΧΑΡΑΚΤΗΡΙΣΤΙΚΟ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 Nova" panose="020B0504020202020204" pitchFamily="34" charset="0"/>
                        </a:rPr>
                        <a:t>ΖΕΣΤΟ ΚΡΕΑΣ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ΩΡΙΜΟ ΚΡΕΑΣ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ova" panose="020B0504020202020204" pitchFamily="34" charset="0"/>
                        </a:rPr>
                        <a:t>pH (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ova" panose="020B0504020202020204" pitchFamily="34" charset="0"/>
                        </a:rPr>
                        <a:t>οξύτητα)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 Nova" panose="020B0504020202020204" pitchFamily="34" charset="0"/>
                        </a:rPr>
                        <a:t>Υψηλό (6,8)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Χαμηλό (5,7)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ova" panose="020B0504020202020204" pitchFamily="34" charset="0"/>
                        </a:rPr>
                        <a:t>Μυϊκές ίνες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 Nova" panose="020B0504020202020204" pitchFamily="34" charset="0"/>
                        </a:rPr>
                        <a:t>Διογκωμένες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Συρρικνωμένες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4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ova" panose="020B0504020202020204" pitchFamily="34" charset="0"/>
                        </a:rPr>
                        <a:t>Διάστημα μεταξύ των μυϊκών ινών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 Nova" panose="020B0504020202020204" pitchFamily="34" charset="0"/>
                        </a:rPr>
                        <a:t>Μικρό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Μεγάλο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ova" panose="020B0504020202020204" pitchFamily="34" charset="0"/>
                        </a:rPr>
                        <a:t>Απορρόφηση προστιθέμενου νερού (Ι.Σ.ΝΕ.) ή (Ι.Σ.Υ.)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 Nova" panose="020B0504020202020204" pitchFamily="34" charset="0"/>
                        </a:rPr>
                        <a:t>Πολύ καλή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Μικρή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ova" panose="020B0504020202020204" pitchFamily="34" charset="0"/>
                        </a:rPr>
                        <a:t>Σύσταση (υφή)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 Nova" panose="020B0504020202020204" pitchFamily="34" charset="0"/>
                        </a:rPr>
                        <a:t>Σκληρή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Τρυφερή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ova" panose="020B0504020202020204" pitchFamily="34" charset="0"/>
                        </a:rPr>
                        <a:t>Ελαστικότητα (αποτύπωμα δακτύλου)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 Nova" panose="020B0504020202020204" pitchFamily="34" charset="0"/>
                        </a:rPr>
                        <a:t>Έντονη (χάνεται)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Ανύπαρκτη (παραμένει)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 Nova" panose="020B0504020202020204" pitchFamily="34" charset="0"/>
                        </a:rPr>
                        <a:t>Επιφάνεια κοπής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 Nova" panose="020B0504020202020204" pitchFamily="34" charset="0"/>
                        </a:rPr>
                        <a:t>Στεγνή, θαμπή, σκουρόχρωμη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Υγρή, γυαλιστερή, </a:t>
                      </a:r>
                      <a:r>
                        <a:rPr kumimoji="0" lang="el-G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ανοικτόχρωμη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Μετά  το </a:t>
            </a:r>
            <a:r>
              <a:rPr lang="el-G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«σίτεμα» : </a:t>
            </a:r>
            <a:endParaRPr lang="el-GR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το σκληρό, σκοτεινόχρωμο δυσκολοχώνευτο και  άνοστο κρέας</a:t>
            </a:r>
          </a:p>
          <a:p>
            <a:pPr eaLnBrk="1" hangingPunct="1">
              <a:buFontTx/>
              <a:buNone/>
              <a:defRPr/>
            </a:pPr>
            <a:endParaRPr lang="el-GR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l-G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Μετατρέπεται </a:t>
            </a:r>
            <a:endParaRPr lang="el-GR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σε τρυφερή ευκολοχώνευτη και νόστιμη τροφή </a:t>
            </a:r>
          </a:p>
          <a:p>
            <a:pPr eaLnBrk="1" hangingPunct="1">
              <a:buFontTx/>
              <a:buNone/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δηλαδή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5810250" y="3422650"/>
            <a:ext cx="1152525" cy="7207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3" y="836613"/>
            <a:ext cx="850265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647728" y="548680"/>
            <a:ext cx="5184576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Ακτίνη</a:t>
            </a:r>
            <a:r>
              <a:rPr lang="el-G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endParaRPr lang="el-G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l-G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+</a:t>
            </a:r>
          </a:p>
          <a:p>
            <a:pPr algn="ctr" eaLnBrk="1" hangingPunct="1">
              <a:defRPr/>
            </a:pPr>
            <a:endParaRPr lang="el-G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l-GR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Μυοσίνη</a:t>
            </a:r>
            <a:endParaRPr lang="el-G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l-GR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=</a:t>
            </a:r>
          </a:p>
          <a:p>
            <a:pPr algn="ctr" eaLnBrk="1" hangingPunct="1">
              <a:defRPr/>
            </a:pPr>
            <a:r>
              <a:rPr lang="el-GR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ακτινομυοσίνη</a:t>
            </a:r>
            <a:endParaRPr lang="el-G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Αυτόλυση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το «σπάσιμο» των </a:t>
            </a:r>
            <a:r>
              <a:rPr lang="el-GR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μεγάλων μορίων των </a:t>
            </a: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πρωτεϊνών του κρέατος σε μικρότερα κομμάτια με τη βοήθεια των ενζύμων του.</a:t>
            </a:r>
          </a:p>
          <a:p>
            <a:pPr eaLnBrk="1" hangingPunct="1">
              <a:defRPr/>
            </a:pPr>
            <a:endParaRPr lang="el-GR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Οφείλεται σε </a:t>
            </a:r>
            <a:r>
              <a:rPr lang="el-GR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βιοχημικά</a:t>
            </a: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και σε </a:t>
            </a:r>
            <a:r>
              <a:rPr lang="el-GR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μηχανικά</a:t>
            </a: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φαινόμενα.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Βιοχημικά φαινόμενα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3" y="1412875"/>
            <a:ext cx="10972800" cy="1757363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ρήξη των πρωτεϊνών (</a:t>
            </a:r>
            <a:r>
              <a:rPr lang="el-GR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ακτίνης</a:t>
            </a: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l-GR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μυοσίνης</a:t>
            </a: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επέρχεται  με την επίδραση ενζύμων ή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του γαλακτικού οξέος.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92313" y="3068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l-GR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Μηχανικά φαινόμενα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135188" y="4292600"/>
            <a:ext cx="82296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l-GR" sz="32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ρήξη λόγω της απελευθέρωσης νερού στο χώρο μεταξύ των κυττάρων.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Δράση των ενζύμων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Τα ένζυμα που βοηθούν στη διάσπαση της ακτινομυοσίνης είναι οι καθεψίνες, καλπαΐνες κα.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14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Δραστηριοποιούνται σε </a:t>
            </a:r>
            <a:r>
              <a:rPr lang="en-US" altLang="el-GR" sz="2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</a:t>
            </a:r>
            <a:r>
              <a:rPr lang="en-US" altLang="el-GR" sz="2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~ </a:t>
            </a:r>
            <a:r>
              <a:rPr lang="en-US" altLang="el-GR" sz="2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en-US" altLang="el-GR" sz="2400" baseline="30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l-GR" altLang="el-GR" sz="2400" baseline="30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400" baseline="300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Καλύτερη θερμοκρασία από 20</a:t>
            </a:r>
            <a:r>
              <a:rPr lang="en-US" altLang="el-GR" sz="2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l-GR" sz="2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</a:t>
            </a:r>
            <a:r>
              <a:rPr lang="el-GR" altLang="el-GR" sz="2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altLang="el-GR" sz="2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°</a:t>
            </a:r>
            <a:r>
              <a:rPr lang="en-US" altLang="el-GR" sz="2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l-GR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</a:t>
            </a:r>
            <a:r>
              <a:rPr lang="en-US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°</a:t>
            </a:r>
            <a:r>
              <a:rPr lang="en-US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</a:t>
            </a:r>
            <a:r>
              <a:rPr lang="el-GR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→</a:t>
            </a:r>
            <a:r>
              <a:rPr lang="el-GR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		</a:t>
            </a:r>
            <a:r>
              <a:rPr lang="en-US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l-GR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ημ.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	 6  </a:t>
            </a:r>
            <a:r>
              <a:rPr lang="en-US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°</a:t>
            </a:r>
            <a:r>
              <a:rPr lang="en-US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l-GR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l-GR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→			1 εβδ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	 2  </a:t>
            </a:r>
            <a:r>
              <a:rPr lang="en-US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°</a:t>
            </a:r>
            <a:r>
              <a:rPr lang="en-US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l-GR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	→			2 εβδ.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l-GR" altLang="el-GR" sz="24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l-GR" altLang="el-GR" sz="240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l-GR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*</a:t>
            </a:r>
            <a:r>
              <a:rPr lang="el-GR" altLang="el-GR" sz="2400" baseline="300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r>
              <a:rPr lang="el-GR" altLang="el-GR" sz="24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l-GR" altLang="el-GR" sz="2000" i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Η δράση τους παύει σε </a:t>
            </a:r>
            <a:r>
              <a:rPr lang="en-US" altLang="el-GR" sz="2000" i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pH&lt;4.4</a:t>
            </a:r>
            <a:endParaRPr lang="el-GR" altLang="el-GR" sz="2400" i="1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- Εικόνα" descr="post mortem meat degradation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544513"/>
            <a:ext cx="10801350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Γαλακτικό Οξύ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Βοηθά στη μετατροπή του συνδετικού ιστού σε ζελατίνη. Οι πρωτεΐνες του συνδετικού ιστού </a:t>
            </a:r>
            <a:r>
              <a:rPr lang="el-GR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δεν μεταβάλλονται</a:t>
            </a:r>
            <a:r>
              <a:rPr lang="el-GR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l-GR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ζελατινοποίηση είναι αντιστρεπτή διαδικασία </a:t>
            </a:r>
            <a:r>
              <a:rPr lang="el-GR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→ επαναδιάταξη (πήξη</a:t>
            </a:r>
            <a:r>
              <a:rPr lang="el-GR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r>
              <a:rPr lang="el-GR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l-GR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Ενωμένο με το </a:t>
            </a:r>
            <a:r>
              <a:rPr lang="en-US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 &amp; Mg </a:t>
            </a:r>
            <a:r>
              <a:rPr lang="el-GR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διαχωρίζει τα νημάτια της ακτίνης και μυοσίνης , έτσι ώστε να μπορέσει το νερό να εισχωρήσει ανάμεσα.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565</Words>
  <Application>Microsoft Office PowerPoint</Application>
  <PresentationFormat>Προσαρμογή</PresentationFormat>
  <Paragraphs>113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Arial Nova</vt:lpstr>
      <vt:lpstr>Default Design</vt:lpstr>
      <vt:lpstr>ΩΡΙΜΑNΣΗ ΤΟΥ ΚΡΕΑΤΟΣ</vt:lpstr>
      <vt:lpstr>Ωρίμανση του κρέατος</vt:lpstr>
      <vt:lpstr>δηλαδή</vt:lpstr>
      <vt:lpstr>Διαφάνεια 4</vt:lpstr>
      <vt:lpstr>Αυτόλυση </vt:lpstr>
      <vt:lpstr>Βιοχημικά φαινόμενα</vt:lpstr>
      <vt:lpstr>Δράση των ενζύμων</vt:lpstr>
      <vt:lpstr>Διαφάνεια 8</vt:lpstr>
      <vt:lpstr>Γαλακτικό Οξύ</vt:lpstr>
      <vt:lpstr>Διαφάνεια 10</vt:lpstr>
      <vt:lpstr>Πότε ωριμάζει ένα κρέας;</vt:lpstr>
      <vt:lpstr>Τα μεγαλύτερα και άκοπα σφάγια ωριμάζουν γρηγορότερα και πιο ομαλά</vt:lpstr>
      <vt:lpstr>Φαινόμενα κατά τη διάρκεια της ωρίμανσης</vt:lpstr>
      <vt:lpstr>Τελική φάση της ωρίμανσης</vt:lpstr>
      <vt:lpstr>Διαφάνεια 15</vt:lpstr>
      <vt:lpstr>Διαφάνεια 16</vt:lpstr>
      <vt:lpstr>Μέθοδοι ωρίμανσης</vt:lpstr>
      <vt:lpstr>Σήψη</vt:lpstr>
      <vt:lpstr>Διαφάνεια 19</vt:lpstr>
      <vt:lpstr>ΔΙΑΚΡΙΣΗ «ΖΕΣΤΟΥ» ΚΑΙ «ΩΡΙΜΟΥ» ΚΡΕΑΤΟΣ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ΩΡΙΜΑΝΣΗ ΤΟΥ ΚΡΕΑΤΟΣ</dc:title>
  <dc:creator>George M</dc:creator>
  <cp:lastModifiedBy>ΚΡΕΟΠΛΑΣΤΕΙΟΝ</cp:lastModifiedBy>
  <cp:revision>63</cp:revision>
  <dcterms:created xsi:type="dcterms:W3CDTF">2008-11-18T21:28:39Z</dcterms:created>
  <dcterms:modified xsi:type="dcterms:W3CDTF">2021-03-19T07:51:36Z</dcterms:modified>
</cp:coreProperties>
</file>