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257" r:id="rId3"/>
    <p:sldId id="275" r:id="rId4"/>
    <p:sldId id="258" r:id="rId5"/>
    <p:sldId id="259" r:id="rId6"/>
    <p:sldId id="260" r:id="rId7"/>
    <p:sldId id="261" r:id="rId8"/>
    <p:sldId id="262" r:id="rId9"/>
    <p:sldId id="263" r:id="rId10"/>
    <p:sldId id="264" r:id="rId11"/>
    <p:sldId id="265" r:id="rId12"/>
    <p:sldId id="266" r:id="rId13"/>
    <p:sldId id="280" r:id="rId14"/>
    <p:sldId id="281" r:id="rId15"/>
    <p:sldId id="267" r:id="rId16"/>
    <p:sldId id="269" r:id="rId17"/>
    <p:sldId id="268" r:id="rId18"/>
    <p:sldId id="270" r:id="rId19"/>
    <p:sldId id="271" r:id="rId20"/>
    <p:sldId id="276" r:id="rId21"/>
    <p:sldId id="277" r:id="rId22"/>
    <p:sldId id="272" r:id="rId23"/>
    <p:sldId id="273" r:id="rId24"/>
    <p:sldId id="278" r:id="rId25"/>
    <p:sldId id="279" r:id="rId26"/>
    <p:sldId id="274"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050" autoAdjust="0"/>
  </p:normalViewPr>
  <p:slideViewPr>
    <p:cSldViewPr>
      <p:cViewPr varScale="1">
        <p:scale>
          <a:sx n="62" d="100"/>
          <a:sy n="62" d="100"/>
        </p:scale>
        <p:origin x="162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F9BCAC-F96F-452F-8F3D-4873EE222A01}" type="datetimeFigureOut">
              <a:rPr lang="en-US" smtClean="0"/>
              <a:pPr/>
              <a:t>5/18/2021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40E04C-2EDF-46CC-A536-3CA6A28FCC56}" type="slidenum">
              <a:rPr lang="en-US" smtClean="0"/>
              <a:pPr/>
              <a:t>‹#›</a:t>
            </a:fld>
            <a:endParaRPr lang="en-US"/>
          </a:p>
        </p:txBody>
      </p:sp>
    </p:spTree>
    <p:extLst>
      <p:ext uri="{BB962C8B-B14F-4D97-AF65-F5344CB8AC3E}">
        <p14:creationId xmlns:p14="http://schemas.microsoft.com/office/powerpoint/2010/main" val="3696051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Πριν προχωρήσετε στην παροχή Πρώτων Βοηθειών πρέπει πρώτα να διαπιστώσετε το πρόβλημα, στη συνέχεια να σκεφτείτε τους παράγοντες επιδείνωσης της υπάρχουσας κατάστασης και τέλος να προβείτε σε ενέργειες που θα εξαλείψουν αυτούς τους παράγοντες, δηλ. θα δώσετε τις Πρώτες Βοήθειες. </a:t>
            </a:r>
            <a:endParaRPr lang="en-US" dirty="0"/>
          </a:p>
        </p:txBody>
      </p:sp>
      <p:sp>
        <p:nvSpPr>
          <p:cNvPr id="4" name="Slide Number Placeholder 3"/>
          <p:cNvSpPr>
            <a:spLocks noGrp="1"/>
          </p:cNvSpPr>
          <p:nvPr>
            <p:ph type="sldNum" sz="quarter" idx="10"/>
          </p:nvPr>
        </p:nvSpPr>
        <p:spPr/>
        <p:txBody>
          <a:bodyPr/>
          <a:lstStyle/>
          <a:p>
            <a:fld id="{3C40E04C-2EDF-46CC-A536-3CA6A28FCC56}" type="slidenum">
              <a:rPr lang="en-US" smtClean="0"/>
              <a:pPr/>
              <a:t>5</a:t>
            </a:fld>
            <a:endParaRPr lang="en-US"/>
          </a:p>
        </p:txBody>
      </p:sp>
    </p:spTree>
    <p:extLst>
      <p:ext uri="{BB962C8B-B14F-4D97-AF65-F5344CB8AC3E}">
        <p14:creationId xmlns:p14="http://schemas.microsoft.com/office/powerpoint/2010/main" val="3303001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1" i="0" u="none" strike="noStrike" kern="1200" baseline="0" dirty="0">
                <a:solidFill>
                  <a:schemeClr val="tx1"/>
                </a:solidFill>
                <a:latin typeface="+mn-lt"/>
                <a:ea typeface="+mn-ea"/>
                <a:cs typeface="+mn-cs"/>
              </a:rPr>
              <a:t>Προσοχή</a:t>
            </a:r>
            <a:r>
              <a:rPr lang="el-GR" sz="1200" b="0" i="0" u="none" strike="noStrike" kern="1200" baseline="0" dirty="0">
                <a:solidFill>
                  <a:schemeClr val="tx1"/>
                </a:solidFill>
                <a:latin typeface="+mn-lt"/>
                <a:ea typeface="+mn-ea"/>
                <a:cs typeface="+mn-cs"/>
              </a:rPr>
              <a:t>: Ποτέ δεν πρέπει να δίνουμε φάρμακα χωρίς εντολή γιατρού.</a:t>
            </a:r>
          </a:p>
          <a:p>
            <a:r>
              <a:rPr lang="el-GR" sz="1200" b="0" i="0" u="none" strike="noStrike" kern="1200" baseline="0" dirty="0">
                <a:solidFill>
                  <a:schemeClr val="tx1"/>
                </a:solidFill>
                <a:latin typeface="+mn-lt"/>
                <a:ea typeface="+mn-ea"/>
                <a:cs typeface="+mn-cs"/>
              </a:rPr>
              <a:t>Ακόμη πρέπει να προσέχουμε την πολυφαρμακία και την κατάχρηση</a:t>
            </a:r>
          </a:p>
          <a:p>
            <a:r>
              <a:rPr lang="el-GR" sz="1200" b="0" i="0" u="none" strike="noStrike" kern="1200" baseline="0" dirty="0">
                <a:solidFill>
                  <a:schemeClr val="tx1"/>
                </a:solidFill>
                <a:latin typeface="+mn-lt"/>
                <a:ea typeface="+mn-ea"/>
                <a:cs typeface="+mn-cs"/>
              </a:rPr>
              <a:t>φαρμάκων.</a:t>
            </a:r>
            <a:endParaRPr lang="en-US" dirty="0"/>
          </a:p>
        </p:txBody>
      </p:sp>
      <p:sp>
        <p:nvSpPr>
          <p:cNvPr id="4" name="Slide Number Placeholder 3"/>
          <p:cNvSpPr>
            <a:spLocks noGrp="1"/>
          </p:cNvSpPr>
          <p:nvPr>
            <p:ph type="sldNum" sz="quarter" idx="10"/>
          </p:nvPr>
        </p:nvSpPr>
        <p:spPr/>
        <p:txBody>
          <a:bodyPr/>
          <a:lstStyle/>
          <a:p>
            <a:fld id="{3C40E04C-2EDF-46CC-A536-3CA6A28FCC56}" type="slidenum">
              <a:rPr lang="en-US" smtClean="0"/>
              <a:pPr/>
              <a:t>8</a:t>
            </a:fld>
            <a:endParaRPr lang="en-US"/>
          </a:p>
        </p:txBody>
      </p:sp>
    </p:spTree>
    <p:extLst>
      <p:ext uri="{BB962C8B-B14F-4D97-AF65-F5344CB8AC3E}">
        <p14:creationId xmlns:p14="http://schemas.microsoft.com/office/powerpoint/2010/main" val="1798567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l-GR" b="1" dirty="0"/>
              <a:t>Για να μειώσετε τον κίνδυνο της μόλυνσης: </a:t>
            </a:r>
            <a:endParaRPr lang="el-GR" dirty="0"/>
          </a:p>
          <a:p>
            <a:endParaRPr lang="en-US" dirty="0"/>
          </a:p>
          <a:p>
            <a:r>
              <a:rPr lang="el-GR" dirty="0"/>
              <a:t>Πλύντε καλά τα χέρια σας και φορέστε γάντια </a:t>
            </a:r>
          </a:p>
          <a:p>
            <a:endParaRPr lang="en-US" dirty="0"/>
          </a:p>
          <a:p>
            <a:r>
              <a:rPr lang="el-GR" dirty="0"/>
              <a:t>Ξεπλύντε το τραύμα με άφθονο τρεχούμενο νερό </a:t>
            </a:r>
          </a:p>
          <a:p>
            <a:endParaRPr lang="en-US" dirty="0"/>
          </a:p>
          <a:p>
            <a:r>
              <a:rPr lang="el-GR" dirty="0"/>
              <a:t>Στεγνώστε το τραύμα με αποστειρωμένη γάζα και κινήσεις από μέσα προς τα έξω </a:t>
            </a:r>
          </a:p>
          <a:p>
            <a:endParaRPr lang="en-US" dirty="0"/>
          </a:p>
          <a:p>
            <a:r>
              <a:rPr lang="el-GR" dirty="0"/>
              <a:t>Καλύψτε το τραύμα με αποστειρωμένη γάζα ή με αυτοκόλλητο επίδεσμο </a:t>
            </a:r>
          </a:p>
          <a:p>
            <a:endParaRPr lang="en-US" dirty="0"/>
          </a:p>
          <a:p>
            <a:r>
              <a:rPr lang="el-GR" dirty="0"/>
              <a:t>Συμβουλευτείτε γιατρό για ενδεχόμενο αντιτετανικό εμβόλιο </a:t>
            </a:r>
          </a:p>
          <a:p>
            <a:endParaRPr lang="en-US" dirty="0"/>
          </a:p>
        </p:txBody>
      </p:sp>
      <p:sp>
        <p:nvSpPr>
          <p:cNvPr id="4" name="Slide Number Placeholder 3"/>
          <p:cNvSpPr>
            <a:spLocks noGrp="1"/>
          </p:cNvSpPr>
          <p:nvPr>
            <p:ph type="sldNum" sz="quarter" idx="10"/>
          </p:nvPr>
        </p:nvSpPr>
        <p:spPr/>
        <p:txBody>
          <a:bodyPr/>
          <a:lstStyle/>
          <a:p>
            <a:fld id="{3C40E04C-2EDF-46CC-A536-3CA6A28FCC56}" type="slidenum">
              <a:rPr lang="en-US" smtClean="0"/>
              <a:pPr/>
              <a:t>11</a:t>
            </a:fld>
            <a:endParaRPr lang="en-US"/>
          </a:p>
        </p:txBody>
      </p:sp>
    </p:spTree>
    <p:extLst>
      <p:ext uri="{BB962C8B-B14F-4D97-AF65-F5344CB8AC3E}">
        <p14:creationId xmlns:p14="http://schemas.microsoft.com/office/powerpoint/2010/main" val="630087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Εάν υπάρχει εσωτερική αιμορραγία στην κοιλιακή χώρα ενδέχεται να</a:t>
            </a:r>
          </a:p>
          <a:p>
            <a:r>
              <a:rPr lang="el-GR" sz="1200" b="0" i="0" u="none" strike="noStrike" kern="1200" baseline="0" dirty="0">
                <a:solidFill>
                  <a:schemeClr val="tx1"/>
                </a:solidFill>
                <a:latin typeface="+mn-lt"/>
                <a:ea typeface="+mn-ea"/>
                <a:cs typeface="+mn-cs"/>
              </a:rPr>
              <a:t>φουσκώσει η κοιλιά. Τοποθετούμε το θύμα ανάσκελα χωρίς μαξιλάρι με λίγο</a:t>
            </a:r>
          </a:p>
          <a:p>
            <a:r>
              <a:rPr lang="el-GR" sz="1200" b="0" i="0" u="none" strike="noStrike" kern="1200" baseline="0" dirty="0">
                <a:solidFill>
                  <a:schemeClr val="tx1"/>
                </a:solidFill>
                <a:latin typeface="+mn-lt"/>
                <a:ea typeface="+mn-ea"/>
                <a:cs typeface="+mn-cs"/>
              </a:rPr>
              <a:t>σηκωμένα τα πόδια και το κεφάλι τοποθετημένο στο πλάι σε περίπτωση</a:t>
            </a:r>
          </a:p>
          <a:p>
            <a:r>
              <a:rPr lang="el-GR" sz="1200" b="0" i="0" u="none" strike="noStrike" kern="1200" baseline="0" dirty="0">
                <a:solidFill>
                  <a:schemeClr val="tx1"/>
                </a:solidFill>
                <a:latin typeface="+mn-lt"/>
                <a:ea typeface="+mn-ea"/>
                <a:cs typeface="+mn-cs"/>
              </a:rPr>
              <a:t>εμετού.</a:t>
            </a:r>
          </a:p>
          <a:p>
            <a:r>
              <a:rPr lang="el-GR" sz="1200" b="0" i="0" u="none" strike="noStrike" kern="1200" baseline="0" dirty="0">
                <a:solidFill>
                  <a:schemeClr val="tx1"/>
                </a:solidFill>
                <a:latin typeface="+mn-lt"/>
                <a:ea typeface="+mn-ea"/>
                <a:cs typeface="+mn-cs"/>
              </a:rPr>
              <a:t>Εάν υπάρχει εσωτερική αιμορραγία στο θώρακα ή στο κεφάλι τοποθετούμε το</a:t>
            </a:r>
          </a:p>
          <a:p>
            <a:r>
              <a:rPr lang="el-GR" sz="1200" b="0" i="0" u="none" strike="noStrike" kern="1200" baseline="0" dirty="0">
                <a:solidFill>
                  <a:schemeClr val="tx1"/>
                </a:solidFill>
                <a:latin typeface="+mn-lt"/>
                <a:ea typeface="+mn-ea"/>
                <a:cs typeface="+mn-cs"/>
              </a:rPr>
              <a:t>θύμα σε ημικαθιστή θέση με ένα μαξιλάρι.</a:t>
            </a:r>
            <a:endParaRPr lang="en-US" dirty="0"/>
          </a:p>
        </p:txBody>
      </p:sp>
      <p:sp>
        <p:nvSpPr>
          <p:cNvPr id="4" name="Slide Number Placeholder 3"/>
          <p:cNvSpPr>
            <a:spLocks noGrp="1"/>
          </p:cNvSpPr>
          <p:nvPr>
            <p:ph type="sldNum" sz="quarter" idx="10"/>
          </p:nvPr>
        </p:nvSpPr>
        <p:spPr/>
        <p:txBody>
          <a:bodyPr/>
          <a:lstStyle/>
          <a:p>
            <a:fld id="{3C40E04C-2EDF-46CC-A536-3CA6A28FCC56}" type="slidenum">
              <a:rPr lang="en-US" smtClean="0"/>
              <a:pPr/>
              <a:t>22</a:t>
            </a:fld>
            <a:endParaRPr lang="en-US"/>
          </a:p>
        </p:txBody>
      </p:sp>
    </p:spTree>
    <p:extLst>
      <p:ext uri="{BB962C8B-B14F-4D97-AF65-F5344CB8AC3E}">
        <p14:creationId xmlns:p14="http://schemas.microsoft.com/office/powerpoint/2010/main" val="3930079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Συνήθως συμβαίνει σε μεγάλη ηλικία αλλά εμφανίζεται και σε νεαρά άτομα. Το</a:t>
            </a:r>
          </a:p>
          <a:p>
            <a:r>
              <a:rPr lang="el-GR" sz="1200" b="0" i="0" u="none" strike="noStrike" kern="1200" baseline="0" dirty="0">
                <a:solidFill>
                  <a:schemeClr val="tx1"/>
                </a:solidFill>
                <a:latin typeface="+mn-lt"/>
                <a:ea typeface="+mn-ea"/>
                <a:cs typeface="+mn-cs"/>
              </a:rPr>
              <a:t>80% οφείλεται σε απόφραξη (ισχαιμικό) και το 20% σε αιμάτωμα.</a:t>
            </a:r>
            <a:endParaRPr lang="en-US" dirty="0"/>
          </a:p>
          <a:p>
            <a:endParaRPr lang="en-US" dirty="0"/>
          </a:p>
        </p:txBody>
      </p:sp>
      <p:sp>
        <p:nvSpPr>
          <p:cNvPr id="4" name="Slide Number Placeholder 3"/>
          <p:cNvSpPr>
            <a:spLocks noGrp="1"/>
          </p:cNvSpPr>
          <p:nvPr>
            <p:ph type="sldNum" sz="quarter" idx="10"/>
          </p:nvPr>
        </p:nvSpPr>
        <p:spPr/>
        <p:txBody>
          <a:bodyPr/>
          <a:lstStyle/>
          <a:p>
            <a:fld id="{3C40E04C-2EDF-46CC-A536-3CA6A28FCC56}" type="slidenum">
              <a:rPr lang="en-US" smtClean="0"/>
              <a:pPr/>
              <a:t>24</a:t>
            </a:fld>
            <a:endParaRPr lang="en-US"/>
          </a:p>
        </p:txBody>
      </p:sp>
    </p:spTree>
    <p:extLst>
      <p:ext uri="{BB962C8B-B14F-4D97-AF65-F5344CB8AC3E}">
        <p14:creationId xmlns:p14="http://schemas.microsoft.com/office/powerpoint/2010/main" val="1941755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C40E04C-2EDF-46CC-A536-3CA6A28FCC56}" type="slidenum">
              <a:rPr lang="en-US" smtClean="0"/>
              <a:pPr/>
              <a:t>26</a:t>
            </a:fld>
            <a:endParaRPr lang="en-US"/>
          </a:p>
        </p:txBody>
      </p:sp>
    </p:spTree>
    <p:extLst>
      <p:ext uri="{BB962C8B-B14F-4D97-AF65-F5344CB8AC3E}">
        <p14:creationId xmlns:p14="http://schemas.microsoft.com/office/powerpoint/2010/main" val="3945778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71C876F-AB6B-4D9B-B841-B005338E1B1F}" type="datetimeFigureOut">
              <a:rPr lang="en-US" smtClean="0"/>
              <a:pPr/>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EA825-0CEC-412C-BA7E-13A3F9D29A0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1C876F-AB6B-4D9B-B841-B005338E1B1F}" type="datetimeFigureOut">
              <a:rPr lang="en-US" smtClean="0"/>
              <a:pPr/>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EA825-0CEC-412C-BA7E-13A3F9D29A0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71C876F-AB6B-4D9B-B841-B005338E1B1F}" type="datetimeFigureOut">
              <a:rPr lang="en-US" smtClean="0"/>
              <a:pPr/>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EA825-0CEC-412C-BA7E-13A3F9D29A02}"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1C876F-AB6B-4D9B-B841-B005338E1B1F}" type="datetimeFigureOut">
              <a:rPr lang="en-US" smtClean="0"/>
              <a:pPr/>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EA825-0CEC-412C-BA7E-13A3F9D29A02}" type="slidenum">
              <a:rPr lang="en-US" smtClean="0"/>
              <a:pPr/>
              <a:t>‹#›</a:t>
            </a:fld>
            <a:endParaRPr lang="en-US"/>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1C876F-AB6B-4D9B-B841-B005338E1B1F}" type="datetimeFigureOut">
              <a:rPr lang="en-US" smtClean="0"/>
              <a:pPr/>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BEA825-0CEC-412C-BA7E-13A3F9D29A0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771C876F-AB6B-4D9B-B841-B005338E1B1F}" type="datetimeFigureOut">
              <a:rPr lang="en-US" smtClean="0"/>
              <a:pPr/>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BEA825-0CEC-412C-BA7E-13A3F9D29A02}"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71C876F-AB6B-4D9B-B841-B005338E1B1F}" type="datetimeFigureOut">
              <a:rPr lang="en-US" smtClean="0"/>
              <a:pPr/>
              <a:t>5/18/2021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BEA825-0CEC-412C-BA7E-13A3F9D29A0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71C876F-AB6B-4D9B-B841-B005338E1B1F}" type="datetimeFigureOut">
              <a:rPr lang="en-US" smtClean="0"/>
              <a:pPr/>
              <a:t>5/18/2021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BEA825-0CEC-412C-BA7E-13A3F9D29A0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71C876F-AB6B-4D9B-B841-B005338E1B1F}" type="datetimeFigureOut">
              <a:rPr lang="en-US" smtClean="0"/>
              <a:pPr/>
              <a:t>5/18/2021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BEA825-0CEC-412C-BA7E-13A3F9D29A0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71C876F-AB6B-4D9B-B841-B005338E1B1F}" type="datetimeFigureOut">
              <a:rPr lang="en-US" smtClean="0"/>
              <a:pPr/>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BEA825-0CEC-412C-BA7E-13A3F9D29A02}"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1C876F-AB6B-4D9B-B841-B005338E1B1F}" type="datetimeFigureOut">
              <a:rPr lang="en-US" smtClean="0"/>
              <a:pPr/>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BEA825-0CEC-412C-BA7E-13A3F9D29A02}"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71C876F-AB6B-4D9B-B841-B005338E1B1F}" type="datetimeFigureOut">
              <a:rPr lang="en-US" smtClean="0"/>
              <a:pPr/>
              <a:t>5/18/2021</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57BEA825-0CEC-412C-BA7E-13A3F9D29A02}"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b="1" dirty="0">
                <a:solidFill>
                  <a:schemeClr val="tx1">
                    <a:lumMod val="95000"/>
                    <a:lumOff val="5000"/>
                  </a:schemeClr>
                </a:solidFill>
              </a:rPr>
              <a:t>ΠΡΩΤΕΣ ΒΟΗΘΕΙΕΣ</a:t>
            </a:r>
            <a:endParaRPr lang="en-US" b="1" dirty="0">
              <a:solidFill>
                <a:schemeClr val="tx1">
                  <a:lumMod val="95000"/>
                  <a:lumOff val="5000"/>
                </a:schemeClr>
              </a:solidFill>
            </a:endParaRPr>
          </a:p>
        </p:txBody>
      </p:sp>
      <p:sp>
        <p:nvSpPr>
          <p:cNvPr id="3" name="Subtitle 2"/>
          <p:cNvSpPr>
            <a:spLocks noGrp="1"/>
          </p:cNvSpPr>
          <p:nvPr>
            <p:ph type="subTitle" idx="1"/>
          </p:nvPr>
        </p:nvSpPr>
        <p:spPr>
          <a:xfrm>
            <a:off x="1371600" y="3556000"/>
            <a:ext cx="6400800" cy="2177255"/>
          </a:xfrm>
        </p:spPr>
        <p:txBody>
          <a:bodyPr>
            <a:normAutofit/>
          </a:bodyPr>
          <a:lstStyle/>
          <a:p>
            <a:endParaRPr lang="el-GR" sz="2800" b="1" dirty="0">
              <a:solidFill>
                <a:schemeClr val="tx1">
                  <a:lumMod val="95000"/>
                  <a:lumOff val="5000"/>
                </a:schemeClr>
              </a:solidFill>
            </a:endParaRPr>
          </a:p>
          <a:p>
            <a:r>
              <a:rPr lang="el-GR" sz="2800" b="1" dirty="0">
                <a:solidFill>
                  <a:schemeClr val="tx1">
                    <a:lumMod val="95000"/>
                    <a:lumOff val="5000"/>
                  </a:schemeClr>
                </a:solidFill>
              </a:rPr>
              <a:t>ΠΡΟΪΚΟΣ ΙΩΑΝΝΗΣ</a:t>
            </a:r>
          </a:p>
          <a:p>
            <a:endParaRPr lang="en-US" sz="2800" b="1" dirty="0">
              <a:solidFill>
                <a:schemeClr val="tx1">
                  <a:lumMod val="95000"/>
                  <a:lumOff val="5000"/>
                </a:schemeClr>
              </a:solidFill>
            </a:endParaRPr>
          </a:p>
        </p:txBody>
      </p:sp>
    </p:spTree>
    <p:extLst>
      <p:ext uri="{BB962C8B-B14F-4D97-AF65-F5344CB8AC3E}">
        <p14:creationId xmlns:p14="http://schemas.microsoft.com/office/powerpoint/2010/main" val="962888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00808"/>
            <a:ext cx="7408333" cy="4824536"/>
          </a:xfrm>
        </p:spPr>
        <p:txBody>
          <a:bodyPr>
            <a:normAutofit fontScale="85000" lnSpcReduction="20000"/>
          </a:bodyPr>
          <a:lstStyle/>
          <a:p>
            <a:pPr marL="0" indent="0" algn="ctr">
              <a:buNone/>
            </a:pPr>
            <a:r>
              <a:rPr lang="el-GR" b="1" dirty="0">
                <a:solidFill>
                  <a:schemeClr val="tx1">
                    <a:lumMod val="95000"/>
                    <a:lumOff val="5000"/>
                  </a:schemeClr>
                </a:solidFill>
              </a:rPr>
              <a:t>Θλάση είναι η κάκωση των μαλακών μορίων χωρίς λύση της συνεχείας του δέρματος. </a:t>
            </a:r>
          </a:p>
          <a:p>
            <a:pPr marL="0" indent="0" algn="ctr">
              <a:buNone/>
            </a:pPr>
            <a:endParaRPr lang="el-GR" dirty="0">
              <a:solidFill>
                <a:schemeClr val="tx1">
                  <a:lumMod val="95000"/>
                  <a:lumOff val="5000"/>
                </a:schemeClr>
              </a:solidFill>
            </a:endParaRPr>
          </a:p>
          <a:p>
            <a:pPr marL="0" indent="0">
              <a:buNone/>
            </a:pPr>
            <a:r>
              <a:rPr lang="el-GR" b="1" u="sng" dirty="0">
                <a:solidFill>
                  <a:schemeClr val="tx1">
                    <a:lumMod val="95000"/>
                    <a:lumOff val="5000"/>
                  </a:schemeClr>
                </a:solidFill>
              </a:rPr>
              <a:t>Πρώτες Βοήθειες </a:t>
            </a:r>
            <a:endParaRPr lang="el-GR" u="sng" dirty="0">
              <a:solidFill>
                <a:schemeClr val="tx1">
                  <a:lumMod val="95000"/>
                  <a:lumOff val="5000"/>
                </a:schemeClr>
              </a:solidFill>
            </a:endParaRPr>
          </a:p>
          <a:p>
            <a:endParaRPr lang="en-US" dirty="0">
              <a:solidFill>
                <a:schemeClr val="tx1">
                  <a:lumMod val="95000"/>
                  <a:lumOff val="5000"/>
                </a:schemeClr>
              </a:solidFill>
            </a:endParaRPr>
          </a:p>
          <a:p>
            <a:r>
              <a:rPr lang="el-GR" b="1" dirty="0">
                <a:solidFill>
                  <a:schemeClr val="tx1">
                    <a:lumMod val="95000"/>
                    <a:lumOff val="5000"/>
                  </a:schemeClr>
                </a:solidFill>
              </a:rPr>
              <a:t>Τοποθετείστε ψυχρά επιθέματα για 10 λεπτά. Το ψυχρό θα προκαλέσει σύσπαση των αγγείων, και θα μειώσει το οίδημα </a:t>
            </a:r>
          </a:p>
          <a:p>
            <a:endParaRPr lang="en-US" b="1" dirty="0">
              <a:solidFill>
                <a:schemeClr val="tx1">
                  <a:lumMod val="95000"/>
                  <a:lumOff val="5000"/>
                </a:schemeClr>
              </a:solidFill>
            </a:endParaRPr>
          </a:p>
          <a:p>
            <a:r>
              <a:rPr lang="el-GR" b="1" dirty="0">
                <a:solidFill>
                  <a:schemeClr val="tx1">
                    <a:lumMod val="95000"/>
                    <a:lumOff val="5000"/>
                  </a:schemeClr>
                </a:solidFill>
              </a:rPr>
              <a:t>Ακινητοποιείστε με ελαστικό επίδεσμο. Η ακινητοποίηση θα μειώσει τον πόνο και την αιμορραγία </a:t>
            </a:r>
          </a:p>
          <a:p>
            <a:endParaRPr lang="en-US" b="1" dirty="0">
              <a:solidFill>
                <a:schemeClr val="tx1">
                  <a:lumMod val="95000"/>
                  <a:lumOff val="5000"/>
                </a:schemeClr>
              </a:solidFill>
            </a:endParaRPr>
          </a:p>
          <a:p>
            <a:r>
              <a:rPr lang="el-GR" b="1" dirty="0">
                <a:solidFill>
                  <a:schemeClr val="tx1">
                    <a:lumMod val="95000"/>
                    <a:lumOff val="5000"/>
                  </a:schemeClr>
                </a:solidFill>
              </a:rPr>
              <a:t>Ανυψώστε το τραυματισμένο μέλος λίγο πιο πάνω από το επίπεδο της καρδιάς. Η ανύψωση έχει σαν αποτέλεσμα την μείωση του οιδήματος </a:t>
            </a:r>
          </a:p>
          <a:p>
            <a:endParaRPr lang="en-US" b="1" dirty="0">
              <a:solidFill>
                <a:schemeClr val="tx1">
                  <a:lumMod val="95000"/>
                  <a:lumOff val="5000"/>
                </a:schemeClr>
              </a:solidFill>
            </a:endParaRPr>
          </a:p>
          <a:p>
            <a:r>
              <a:rPr lang="el-GR" b="1" dirty="0">
                <a:solidFill>
                  <a:schemeClr val="tx1">
                    <a:lumMod val="95000"/>
                    <a:lumOff val="5000"/>
                  </a:schemeClr>
                </a:solidFill>
              </a:rPr>
              <a:t>Χορηγείστε παυσίπονο σε περίπτωση πόνου </a:t>
            </a:r>
          </a:p>
          <a:p>
            <a:pPr marL="0" indent="0" algn="ctr">
              <a:buNone/>
            </a:pPr>
            <a:endParaRPr lang="en-US" dirty="0"/>
          </a:p>
        </p:txBody>
      </p:sp>
      <p:sp>
        <p:nvSpPr>
          <p:cNvPr id="3" name="Title 2"/>
          <p:cNvSpPr>
            <a:spLocks noGrp="1"/>
          </p:cNvSpPr>
          <p:nvPr>
            <p:ph type="title"/>
          </p:nvPr>
        </p:nvSpPr>
        <p:spPr/>
        <p:txBody>
          <a:bodyPr/>
          <a:lstStyle/>
          <a:p>
            <a:r>
              <a:rPr lang="el-GR" b="1" dirty="0">
                <a:solidFill>
                  <a:schemeClr val="tx1">
                    <a:lumMod val="95000"/>
                    <a:lumOff val="5000"/>
                  </a:schemeClr>
                </a:solidFill>
              </a:rPr>
              <a:t>Κλειστές κακώσεις (Θλάσεις) </a:t>
            </a:r>
            <a:endParaRPr lang="en-US" dirty="0">
              <a:solidFill>
                <a:schemeClr val="tx1">
                  <a:lumMod val="95000"/>
                  <a:lumOff val="5000"/>
                </a:schemeClr>
              </a:solidFill>
            </a:endParaRPr>
          </a:p>
        </p:txBody>
      </p:sp>
    </p:spTree>
    <p:extLst>
      <p:ext uri="{BB962C8B-B14F-4D97-AF65-F5344CB8AC3E}">
        <p14:creationId xmlns:p14="http://schemas.microsoft.com/office/powerpoint/2010/main" val="358458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484784"/>
            <a:ext cx="8064896" cy="4968552"/>
          </a:xfrm>
        </p:spPr>
        <p:txBody>
          <a:bodyPr>
            <a:normAutofit fontScale="92500" lnSpcReduction="10000"/>
          </a:bodyPr>
          <a:lstStyle/>
          <a:p>
            <a:pPr marL="0" indent="0" algn="ctr">
              <a:buNone/>
            </a:pPr>
            <a:r>
              <a:rPr lang="el-GR" b="1" dirty="0">
                <a:solidFill>
                  <a:schemeClr val="tx1">
                    <a:lumMod val="95000"/>
                    <a:lumOff val="5000"/>
                  </a:schemeClr>
                </a:solidFill>
              </a:rPr>
              <a:t>Τραύμα είναι η λύση της συνεχείας του δέρματος ή και των υποκείμενων ιστών. </a:t>
            </a:r>
          </a:p>
          <a:p>
            <a:pPr marL="0" indent="0" algn="ctr">
              <a:buNone/>
            </a:pPr>
            <a:endParaRPr lang="el-GR" b="1" dirty="0">
              <a:solidFill>
                <a:schemeClr val="tx1">
                  <a:lumMod val="95000"/>
                  <a:lumOff val="5000"/>
                </a:schemeClr>
              </a:solidFill>
            </a:endParaRPr>
          </a:p>
          <a:p>
            <a:pPr marL="0" indent="0">
              <a:buNone/>
            </a:pPr>
            <a:r>
              <a:rPr lang="el-GR" b="1" dirty="0">
                <a:solidFill>
                  <a:schemeClr val="tx1">
                    <a:lumMod val="95000"/>
                    <a:lumOff val="5000"/>
                  </a:schemeClr>
                </a:solidFill>
              </a:rPr>
              <a:t>Πρώτες Βοήθειες </a:t>
            </a:r>
            <a:endParaRPr lang="el-GR" dirty="0">
              <a:solidFill>
                <a:schemeClr val="tx1">
                  <a:lumMod val="95000"/>
                  <a:lumOff val="5000"/>
                </a:schemeClr>
              </a:solidFill>
            </a:endParaRPr>
          </a:p>
          <a:p>
            <a:pPr marL="0" indent="0">
              <a:buNone/>
            </a:pPr>
            <a:endParaRPr lang="el-GR" dirty="0">
              <a:solidFill>
                <a:schemeClr val="tx1">
                  <a:lumMod val="95000"/>
                  <a:lumOff val="5000"/>
                </a:schemeClr>
              </a:solidFill>
            </a:endParaRPr>
          </a:p>
          <a:p>
            <a:pPr marL="0" indent="0">
              <a:buNone/>
            </a:pPr>
            <a:r>
              <a:rPr lang="el-GR" b="1" dirty="0">
                <a:solidFill>
                  <a:schemeClr val="tx1">
                    <a:lumMod val="95000"/>
                    <a:lumOff val="5000"/>
                  </a:schemeClr>
                </a:solidFill>
              </a:rPr>
              <a:t>Τρεις γενικοί κανόνες ισχύουν στην αντιμετώπιση των ανοικτών τραυμάτων: </a:t>
            </a:r>
          </a:p>
          <a:p>
            <a:endParaRPr lang="en-US" b="1" dirty="0">
              <a:solidFill>
                <a:schemeClr val="tx1">
                  <a:lumMod val="95000"/>
                  <a:lumOff val="5000"/>
                </a:schemeClr>
              </a:solidFill>
            </a:endParaRPr>
          </a:p>
          <a:p>
            <a:r>
              <a:rPr lang="el-GR" b="1" dirty="0">
                <a:solidFill>
                  <a:schemeClr val="tx1">
                    <a:lumMod val="95000"/>
                    <a:lumOff val="5000"/>
                  </a:schemeClr>
                </a:solidFill>
              </a:rPr>
              <a:t>Προτεραιότητα στον έλεγχο της αιμορραγίας </a:t>
            </a:r>
          </a:p>
          <a:p>
            <a:endParaRPr lang="en-US" b="1" dirty="0">
              <a:solidFill>
                <a:schemeClr val="tx1">
                  <a:lumMod val="95000"/>
                  <a:lumOff val="5000"/>
                </a:schemeClr>
              </a:solidFill>
            </a:endParaRPr>
          </a:p>
          <a:p>
            <a:r>
              <a:rPr lang="el-GR" b="1" dirty="0">
                <a:solidFill>
                  <a:schemeClr val="tx1">
                    <a:lumMod val="95000"/>
                    <a:lumOff val="5000"/>
                  </a:schemeClr>
                </a:solidFill>
              </a:rPr>
              <a:t>Προφύλαξη από μόλυνση και </a:t>
            </a:r>
          </a:p>
          <a:p>
            <a:endParaRPr lang="en-US" b="1" dirty="0">
              <a:solidFill>
                <a:schemeClr val="tx1">
                  <a:lumMod val="95000"/>
                  <a:lumOff val="5000"/>
                </a:schemeClr>
              </a:solidFill>
            </a:endParaRPr>
          </a:p>
          <a:p>
            <a:r>
              <a:rPr lang="el-GR" b="1" dirty="0">
                <a:solidFill>
                  <a:schemeClr val="tx1">
                    <a:lumMod val="95000"/>
                    <a:lumOff val="5000"/>
                  </a:schemeClr>
                </a:solidFill>
              </a:rPr>
              <a:t>Ακινητοποίηση της τραυματισμένης περιοχής. </a:t>
            </a:r>
          </a:p>
          <a:p>
            <a:endParaRPr lang="en-US" b="1" dirty="0"/>
          </a:p>
          <a:p>
            <a:endParaRPr lang="en-US" b="1" dirty="0"/>
          </a:p>
        </p:txBody>
      </p:sp>
      <p:sp>
        <p:nvSpPr>
          <p:cNvPr id="3" name="Title 2"/>
          <p:cNvSpPr>
            <a:spLocks noGrp="1"/>
          </p:cNvSpPr>
          <p:nvPr>
            <p:ph type="title"/>
          </p:nvPr>
        </p:nvSpPr>
        <p:spPr>
          <a:xfrm>
            <a:off x="457200" y="338328"/>
            <a:ext cx="8229600" cy="930432"/>
          </a:xfrm>
        </p:spPr>
        <p:txBody>
          <a:bodyPr/>
          <a:lstStyle/>
          <a:p>
            <a:r>
              <a:rPr lang="el-GR" b="1" dirty="0">
                <a:solidFill>
                  <a:schemeClr val="tx1">
                    <a:lumMod val="95000"/>
                    <a:lumOff val="5000"/>
                  </a:schemeClr>
                </a:solidFill>
              </a:rPr>
              <a:t>Ανοιχτές κακώσεις (Τραύματα) </a:t>
            </a:r>
            <a:endParaRPr lang="en-US" dirty="0">
              <a:solidFill>
                <a:schemeClr val="tx1">
                  <a:lumMod val="95000"/>
                  <a:lumOff val="5000"/>
                </a:schemeClr>
              </a:solidFill>
            </a:endParaRPr>
          </a:p>
        </p:txBody>
      </p:sp>
    </p:spTree>
    <p:extLst>
      <p:ext uri="{BB962C8B-B14F-4D97-AF65-F5344CB8AC3E}">
        <p14:creationId xmlns:p14="http://schemas.microsoft.com/office/powerpoint/2010/main" val="1694421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132856"/>
            <a:ext cx="8208911" cy="4320480"/>
          </a:xfrm>
        </p:spPr>
        <p:txBody>
          <a:bodyPr>
            <a:normAutofit fontScale="92500" lnSpcReduction="20000"/>
          </a:bodyPr>
          <a:lstStyle/>
          <a:p>
            <a:pPr marL="0" indent="0">
              <a:buNone/>
            </a:pPr>
            <a:r>
              <a:rPr lang="el-GR" b="1" dirty="0">
                <a:solidFill>
                  <a:schemeClr val="tx1">
                    <a:lumMod val="95000"/>
                    <a:lumOff val="5000"/>
                  </a:schemeClr>
                </a:solidFill>
              </a:rPr>
              <a:t>Για να μειώσετε τον κίνδυνο της μόλυνσης: </a:t>
            </a:r>
            <a:endParaRPr lang="el-GR" dirty="0">
              <a:solidFill>
                <a:schemeClr val="tx1">
                  <a:lumMod val="95000"/>
                  <a:lumOff val="5000"/>
                </a:schemeClr>
              </a:solidFill>
            </a:endParaRPr>
          </a:p>
          <a:p>
            <a:endParaRPr lang="en-US" dirty="0">
              <a:solidFill>
                <a:schemeClr val="tx1">
                  <a:lumMod val="95000"/>
                  <a:lumOff val="5000"/>
                </a:schemeClr>
              </a:solidFill>
            </a:endParaRPr>
          </a:p>
          <a:p>
            <a:r>
              <a:rPr lang="el-GR" b="1" dirty="0">
                <a:solidFill>
                  <a:schemeClr val="tx1">
                    <a:lumMod val="95000"/>
                    <a:lumOff val="5000"/>
                  </a:schemeClr>
                </a:solidFill>
              </a:rPr>
              <a:t>Πλύντε καλά τα χέρια σας και φορέστε γάντια </a:t>
            </a:r>
          </a:p>
          <a:p>
            <a:endParaRPr lang="en-US" b="1" dirty="0">
              <a:solidFill>
                <a:schemeClr val="tx1">
                  <a:lumMod val="95000"/>
                  <a:lumOff val="5000"/>
                </a:schemeClr>
              </a:solidFill>
            </a:endParaRPr>
          </a:p>
          <a:p>
            <a:r>
              <a:rPr lang="el-GR" b="1" dirty="0">
                <a:solidFill>
                  <a:schemeClr val="tx1">
                    <a:lumMod val="95000"/>
                    <a:lumOff val="5000"/>
                  </a:schemeClr>
                </a:solidFill>
              </a:rPr>
              <a:t>Ξεπλύντε το τραύμα με άφθονο τρεχούμενο νερό </a:t>
            </a:r>
          </a:p>
          <a:p>
            <a:endParaRPr lang="en-US" b="1" dirty="0">
              <a:solidFill>
                <a:schemeClr val="tx1">
                  <a:lumMod val="95000"/>
                  <a:lumOff val="5000"/>
                </a:schemeClr>
              </a:solidFill>
            </a:endParaRPr>
          </a:p>
          <a:p>
            <a:r>
              <a:rPr lang="el-GR" b="1" dirty="0">
                <a:solidFill>
                  <a:schemeClr val="tx1">
                    <a:lumMod val="95000"/>
                    <a:lumOff val="5000"/>
                  </a:schemeClr>
                </a:solidFill>
              </a:rPr>
              <a:t>Στεγνώστε το τραύμα με αποστειρωμένη γάζα και κινήσεις από μέσα προς τα έξω </a:t>
            </a:r>
          </a:p>
          <a:p>
            <a:endParaRPr lang="en-US" b="1" dirty="0">
              <a:solidFill>
                <a:schemeClr val="tx1">
                  <a:lumMod val="95000"/>
                  <a:lumOff val="5000"/>
                </a:schemeClr>
              </a:solidFill>
            </a:endParaRPr>
          </a:p>
          <a:p>
            <a:r>
              <a:rPr lang="el-GR" b="1" dirty="0">
                <a:solidFill>
                  <a:schemeClr val="tx1">
                    <a:lumMod val="95000"/>
                    <a:lumOff val="5000"/>
                  </a:schemeClr>
                </a:solidFill>
              </a:rPr>
              <a:t>Καλύψτε το τραύμα με αποστειρωμένη γάζα ή με αυτοκόλλητο επίδεσμο </a:t>
            </a:r>
          </a:p>
          <a:p>
            <a:endParaRPr lang="en-US" b="1" dirty="0">
              <a:solidFill>
                <a:schemeClr val="tx1">
                  <a:lumMod val="95000"/>
                  <a:lumOff val="5000"/>
                </a:schemeClr>
              </a:solidFill>
            </a:endParaRPr>
          </a:p>
          <a:p>
            <a:r>
              <a:rPr lang="el-GR" b="1" dirty="0">
                <a:solidFill>
                  <a:schemeClr val="tx1">
                    <a:lumMod val="95000"/>
                    <a:lumOff val="5000"/>
                  </a:schemeClr>
                </a:solidFill>
              </a:rPr>
              <a:t>Συμβουλευτείτε γιατρό για ενδεχόμενο αντιτετανικό εμβόλιο </a:t>
            </a:r>
          </a:p>
          <a:p>
            <a:endParaRPr lang="en-US" dirty="0"/>
          </a:p>
          <a:p>
            <a:endParaRPr lang="en-US" dirty="0"/>
          </a:p>
        </p:txBody>
      </p:sp>
      <p:sp>
        <p:nvSpPr>
          <p:cNvPr id="3" name="Title 2"/>
          <p:cNvSpPr>
            <a:spLocks noGrp="1"/>
          </p:cNvSpPr>
          <p:nvPr>
            <p:ph type="title"/>
          </p:nvPr>
        </p:nvSpPr>
        <p:spPr/>
        <p:txBody>
          <a:bodyPr/>
          <a:lstStyle/>
          <a:p>
            <a:r>
              <a:rPr lang="el-GR" b="1" dirty="0">
                <a:solidFill>
                  <a:schemeClr val="tx1">
                    <a:lumMod val="95000"/>
                    <a:lumOff val="5000"/>
                  </a:schemeClr>
                </a:solidFill>
              </a:rPr>
              <a:t>Ανοιχτές κακώσεις (Τραύματα) </a:t>
            </a:r>
            <a:endParaRPr lang="en-US" dirty="0">
              <a:solidFill>
                <a:schemeClr val="tx1">
                  <a:lumMod val="95000"/>
                  <a:lumOff val="5000"/>
                </a:schemeClr>
              </a:solidFill>
            </a:endParaRPr>
          </a:p>
        </p:txBody>
      </p:sp>
    </p:spTree>
    <p:extLst>
      <p:ext uri="{BB962C8B-B14F-4D97-AF65-F5344CB8AC3E}">
        <p14:creationId xmlns:p14="http://schemas.microsoft.com/office/powerpoint/2010/main" val="3361092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844824"/>
            <a:ext cx="8280919" cy="4608512"/>
          </a:xfrm>
        </p:spPr>
        <p:txBody>
          <a:bodyPr>
            <a:normAutofit/>
          </a:bodyPr>
          <a:lstStyle/>
          <a:p>
            <a:r>
              <a:rPr lang="el-GR" b="1" dirty="0">
                <a:solidFill>
                  <a:schemeClr val="tx1">
                    <a:lumMod val="95000"/>
                    <a:lumOff val="5000"/>
                  </a:schemeClr>
                </a:solidFill>
              </a:rPr>
              <a:t>Φοράμε γάντια.</a:t>
            </a:r>
          </a:p>
          <a:p>
            <a:r>
              <a:rPr lang="el-GR" b="1" dirty="0">
                <a:solidFill>
                  <a:schemeClr val="tx1">
                    <a:lumMod val="95000"/>
                    <a:lumOff val="5000"/>
                  </a:schemeClr>
                </a:solidFill>
              </a:rPr>
              <a:t>Ξεπλύνουμε το τραύμα με άφθονο νερό για 3΄-5΄.</a:t>
            </a:r>
          </a:p>
          <a:p>
            <a:r>
              <a:rPr lang="el-GR" b="1" dirty="0">
                <a:solidFill>
                  <a:schemeClr val="tx1">
                    <a:lumMod val="95000"/>
                    <a:lumOff val="5000"/>
                  </a:schemeClr>
                </a:solidFill>
              </a:rPr>
              <a:t>Δεν χρησιμοποιούμε ιώδιο ή οξυζενέ. Για το τελευταίο έχει παρατηρηθεί δημιουργία θρόμβων όταν το τραύμα είναι βαθύ.</a:t>
            </a:r>
          </a:p>
          <a:p>
            <a:r>
              <a:rPr lang="el-GR" b="1" dirty="0">
                <a:solidFill>
                  <a:schemeClr val="tx1">
                    <a:lumMod val="95000"/>
                    <a:lumOff val="5000"/>
                  </a:schemeClr>
                </a:solidFill>
              </a:rPr>
              <a:t>Στεγνώνουμε το τραύμα με αποστειρωμένη γάζα.</a:t>
            </a:r>
          </a:p>
          <a:p>
            <a:r>
              <a:rPr lang="el-GR" b="1" dirty="0">
                <a:solidFill>
                  <a:schemeClr val="tx1">
                    <a:lumMod val="95000"/>
                    <a:lumOff val="5000"/>
                  </a:schemeClr>
                </a:solidFill>
              </a:rPr>
              <a:t>Καλύπτουμε το τραύμα με αποστειρωμένη γάζα ή τραυμαπλάστ.</a:t>
            </a:r>
          </a:p>
          <a:p>
            <a:r>
              <a:rPr lang="el-GR" b="1" dirty="0">
                <a:solidFill>
                  <a:schemeClr val="tx1">
                    <a:lumMod val="95000"/>
                    <a:lumOff val="5000"/>
                  </a:schemeClr>
                </a:solidFill>
              </a:rPr>
              <a:t>Σε περίπτωση αλλαγής της γάζας και εάν αυτή έχει κολλήσει στο τραύμα βρέχουμε πρώτα με φυσιολογικό ορό.</a:t>
            </a:r>
          </a:p>
        </p:txBody>
      </p:sp>
      <p:sp>
        <p:nvSpPr>
          <p:cNvPr id="3" name="Title 2"/>
          <p:cNvSpPr>
            <a:spLocks noGrp="1"/>
          </p:cNvSpPr>
          <p:nvPr>
            <p:ph type="title"/>
          </p:nvPr>
        </p:nvSpPr>
        <p:spPr/>
        <p:txBody>
          <a:bodyPr/>
          <a:lstStyle/>
          <a:p>
            <a:r>
              <a:rPr lang="el-GR" b="1" dirty="0">
                <a:solidFill>
                  <a:schemeClr val="tx1">
                    <a:lumMod val="95000"/>
                    <a:lumOff val="5000"/>
                  </a:schemeClr>
                </a:solidFill>
              </a:rPr>
              <a:t>Πρόληψη Μολύνσεων</a:t>
            </a:r>
            <a:endParaRPr lang="en-US" dirty="0">
              <a:solidFill>
                <a:schemeClr val="tx1">
                  <a:lumMod val="95000"/>
                  <a:lumOff val="5000"/>
                </a:schemeClr>
              </a:solidFill>
            </a:endParaRPr>
          </a:p>
        </p:txBody>
      </p:sp>
    </p:spTree>
    <p:extLst>
      <p:ext uri="{BB962C8B-B14F-4D97-AF65-F5344CB8AC3E}">
        <p14:creationId xmlns:p14="http://schemas.microsoft.com/office/powerpoint/2010/main" val="1558925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2420888"/>
            <a:ext cx="8568952" cy="4104456"/>
          </a:xfrm>
        </p:spPr>
        <p:txBody>
          <a:bodyPr>
            <a:normAutofit fontScale="92500"/>
          </a:bodyPr>
          <a:lstStyle/>
          <a:p>
            <a:pPr marL="0" indent="0" algn="ctr">
              <a:buNone/>
            </a:pPr>
            <a:r>
              <a:rPr lang="el-GR" b="1" dirty="0">
                <a:solidFill>
                  <a:schemeClr val="tx1">
                    <a:lumMod val="95000"/>
                    <a:lumOff val="5000"/>
                  </a:schemeClr>
                </a:solidFill>
              </a:rPr>
              <a:t>Εάν το άτομο δεν έχει κάνει το εμβόλιο κατά του τετάνου πρέπει να κάνει αντιτετανικό ορό γιατί υπάρχει ο κίνδυνος τετάνου. Πρέπει να γίνει τις πρώτες 24h. Ο ορός καλύπτει το θύμα για 40 ημέρες.</a:t>
            </a:r>
          </a:p>
          <a:p>
            <a:pPr marL="0" indent="0">
              <a:buNone/>
            </a:pPr>
            <a:endParaRPr lang="el-GR" b="1" dirty="0">
              <a:solidFill>
                <a:schemeClr val="tx1">
                  <a:lumMod val="95000"/>
                  <a:lumOff val="5000"/>
                </a:schemeClr>
              </a:solidFill>
            </a:endParaRPr>
          </a:p>
          <a:p>
            <a:pPr marL="0" indent="0">
              <a:buNone/>
            </a:pPr>
            <a:r>
              <a:rPr lang="el-GR" b="1" dirty="0">
                <a:solidFill>
                  <a:schemeClr val="tx1">
                    <a:lumMod val="95000"/>
                    <a:lumOff val="5000"/>
                  </a:schemeClr>
                </a:solidFill>
              </a:rPr>
              <a:t>Ο ορός είναι απαραίτητος να γίνει:</a:t>
            </a:r>
          </a:p>
          <a:p>
            <a:pPr marL="0" indent="0">
              <a:buNone/>
            </a:pPr>
            <a:endParaRPr lang="el-GR" b="1" dirty="0">
              <a:solidFill>
                <a:schemeClr val="tx1">
                  <a:lumMod val="95000"/>
                  <a:lumOff val="5000"/>
                </a:schemeClr>
              </a:solidFill>
            </a:endParaRPr>
          </a:p>
          <a:p>
            <a:r>
              <a:rPr lang="el-GR" b="1" dirty="0">
                <a:solidFill>
                  <a:schemeClr val="tx1">
                    <a:lumMod val="95000"/>
                    <a:lumOff val="5000"/>
                  </a:schemeClr>
                </a:solidFill>
              </a:rPr>
              <a:t>Εάν υπάρξει τραύμα και οι ιστοί κλείσουν (βαθύ τραύμα).</a:t>
            </a:r>
          </a:p>
          <a:p>
            <a:r>
              <a:rPr lang="el-GR" b="1" dirty="0">
                <a:solidFill>
                  <a:schemeClr val="tx1">
                    <a:lumMod val="95000"/>
                    <a:lumOff val="5000"/>
                  </a:schemeClr>
                </a:solidFill>
              </a:rPr>
              <a:t>Όταν ο τραυματισμός γίνει στο έδαφος.</a:t>
            </a:r>
          </a:p>
          <a:p>
            <a:r>
              <a:rPr lang="el-GR" b="1" dirty="0">
                <a:solidFill>
                  <a:schemeClr val="tx1">
                    <a:lumMod val="95000"/>
                    <a:lumOff val="5000"/>
                  </a:schemeClr>
                </a:solidFill>
              </a:rPr>
              <a:t>Όταν ο τραυματισμός γίνει σε χώρο που υπάρχουν κοπριές ζώων</a:t>
            </a:r>
            <a:r>
              <a:rPr lang="el-GR" dirty="0">
                <a:solidFill>
                  <a:schemeClr val="tx1">
                    <a:lumMod val="95000"/>
                    <a:lumOff val="5000"/>
                  </a:schemeClr>
                </a:solidFill>
              </a:rPr>
              <a:t>.</a:t>
            </a:r>
            <a:endParaRPr lang="en-US" dirty="0">
              <a:solidFill>
                <a:schemeClr val="tx1">
                  <a:lumMod val="95000"/>
                  <a:lumOff val="5000"/>
                </a:schemeClr>
              </a:solidFill>
            </a:endParaRPr>
          </a:p>
        </p:txBody>
      </p:sp>
      <p:sp>
        <p:nvSpPr>
          <p:cNvPr id="3" name="Title 2"/>
          <p:cNvSpPr>
            <a:spLocks noGrp="1"/>
          </p:cNvSpPr>
          <p:nvPr>
            <p:ph type="title"/>
          </p:nvPr>
        </p:nvSpPr>
        <p:spPr/>
        <p:txBody>
          <a:bodyPr/>
          <a:lstStyle/>
          <a:p>
            <a:r>
              <a:rPr lang="el-GR" dirty="0">
                <a:solidFill>
                  <a:schemeClr val="tx1">
                    <a:lumMod val="95000"/>
                    <a:lumOff val="5000"/>
                  </a:schemeClr>
                </a:solidFill>
              </a:rPr>
              <a:t>Αντιτετανικός ορός</a:t>
            </a:r>
            <a:endParaRPr lang="en-US" dirty="0">
              <a:solidFill>
                <a:schemeClr val="tx1">
                  <a:lumMod val="95000"/>
                  <a:lumOff val="5000"/>
                </a:schemeClr>
              </a:solidFill>
            </a:endParaRPr>
          </a:p>
        </p:txBody>
      </p:sp>
    </p:spTree>
    <p:extLst>
      <p:ext uri="{BB962C8B-B14F-4D97-AF65-F5344CB8AC3E}">
        <p14:creationId xmlns:p14="http://schemas.microsoft.com/office/powerpoint/2010/main" val="4014700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844824"/>
            <a:ext cx="7408333" cy="4680520"/>
          </a:xfrm>
        </p:spPr>
        <p:txBody>
          <a:bodyPr>
            <a:normAutofit fontScale="92500" lnSpcReduction="10000"/>
          </a:bodyPr>
          <a:lstStyle/>
          <a:p>
            <a:pPr marL="0" indent="0" algn="ctr">
              <a:buNone/>
            </a:pPr>
            <a:r>
              <a:rPr lang="el-GR" b="1" dirty="0">
                <a:solidFill>
                  <a:schemeClr val="tx1">
                    <a:lumMod val="95000"/>
                    <a:lumOff val="5000"/>
                  </a:schemeClr>
                </a:solidFill>
              </a:rPr>
              <a:t>Αιμορραγία είναι η διαφυγή αίματος από τις αρτηρίες, τις φλέβες ή τα τριχοειδή. Μία αιμορραγία μπορεί να είναι εξωτερική ή εσωτερική. </a:t>
            </a:r>
          </a:p>
          <a:p>
            <a:pPr marL="0" indent="0" algn="ctr">
              <a:buNone/>
            </a:pPr>
            <a:endParaRPr lang="el-GR" dirty="0">
              <a:solidFill>
                <a:schemeClr val="tx1">
                  <a:lumMod val="95000"/>
                  <a:lumOff val="5000"/>
                </a:schemeClr>
              </a:solidFill>
            </a:endParaRPr>
          </a:p>
          <a:p>
            <a:pPr marL="0" indent="0">
              <a:buNone/>
            </a:pPr>
            <a:r>
              <a:rPr lang="el-GR" b="1" dirty="0">
                <a:solidFill>
                  <a:schemeClr val="tx1">
                    <a:lumMod val="95000"/>
                    <a:lumOff val="5000"/>
                  </a:schemeClr>
                </a:solidFill>
              </a:rPr>
              <a:t>Οι αιμορραγίες διακρίνονται σε: </a:t>
            </a:r>
          </a:p>
          <a:p>
            <a:pPr marL="0" indent="0">
              <a:buNone/>
            </a:pPr>
            <a:endParaRPr lang="el-GR" b="1" dirty="0">
              <a:solidFill>
                <a:schemeClr val="tx1">
                  <a:lumMod val="95000"/>
                  <a:lumOff val="5000"/>
                </a:schemeClr>
              </a:solidFill>
            </a:endParaRPr>
          </a:p>
          <a:p>
            <a:r>
              <a:rPr lang="el-GR" b="1" dirty="0">
                <a:solidFill>
                  <a:schemeClr val="tx1">
                    <a:lumMod val="95000"/>
                    <a:lumOff val="5000"/>
                  </a:schemeClr>
                </a:solidFill>
              </a:rPr>
              <a:t>Σε αρτηριακές, το αίμα είναι ζωηρό κόκκινο και πετάγεται με ένταση ή και ρυθμό από την πληγή. </a:t>
            </a:r>
          </a:p>
          <a:p>
            <a:r>
              <a:rPr lang="el-GR" b="1" dirty="0">
                <a:solidFill>
                  <a:schemeClr val="tx1">
                    <a:lumMod val="95000"/>
                    <a:lumOff val="5000"/>
                  </a:schemeClr>
                </a:solidFill>
              </a:rPr>
              <a:t>Σε φλεβικές, είναι σκούρο και απλώς κυλά έξω από την πληγή. </a:t>
            </a:r>
          </a:p>
          <a:p>
            <a:r>
              <a:rPr lang="el-GR" b="1" dirty="0">
                <a:solidFill>
                  <a:schemeClr val="tx1">
                    <a:lumMod val="95000"/>
                    <a:lumOff val="5000"/>
                  </a:schemeClr>
                </a:solidFill>
              </a:rPr>
              <a:t>Σε τριχοειδικές, έχει κάποιο ενδιάμεσο χρώμα και απλώνεται γύρω από την πληγή. </a:t>
            </a:r>
          </a:p>
          <a:p>
            <a:r>
              <a:rPr lang="el-GR" b="1" dirty="0">
                <a:solidFill>
                  <a:schemeClr val="tx1">
                    <a:lumMod val="95000"/>
                    <a:lumOff val="5000"/>
                  </a:schemeClr>
                </a:solidFill>
              </a:rPr>
              <a:t>Σε μεικτές </a:t>
            </a:r>
            <a:endParaRPr lang="en-US" b="1" dirty="0">
              <a:solidFill>
                <a:schemeClr val="tx1">
                  <a:lumMod val="95000"/>
                  <a:lumOff val="5000"/>
                </a:schemeClr>
              </a:solidFill>
            </a:endParaRPr>
          </a:p>
        </p:txBody>
      </p:sp>
      <p:sp>
        <p:nvSpPr>
          <p:cNvPr id="3" name="Title 2"/>
          <p:cNvSpPr>
            <a:spLocks noGrp="1"/>
          </p:cNvSpPr>
          <p:nvPr>
            <p:ph type="title"/>
          </p:nvPr>
        </p:nvSpPr>
        <p:spPr/>
        <p:txBody>
          <a:bodyPr/>
          <a:lstStyle/>
          <a:p>
            <a:r>
              <a:rPr lang="el-GR" b="1" dirty="0">
                <a:solidFill>
                  <a:schemeClr val="tx1">
                    <a:lumMod val="95000"/>
                    <a:lumOff val="5000"/>
                  </a:schemeClr>
                </a:solidFill>
              </a:rPr>
              <a:t>Αιμορραγίες </a:t>
            </a:r>
            <a:endParaRPr lang="en-US" dirty="0">
              <a:solidFill>
                <a:schemeClr val="tx1">
                  <a:lumMod val="95000"/>
                  <a:lumOff val="5000"/>
                </a:schemeClr>
              </a:solidFill>
            </a:endParaRPr>
          </a:p>
        </p:txBody>
      </p:sp>
    </p:spTree>
    <p:extLst>
      <p:ext uri="{BB962C8B-B14F-4D97-AF65-F5344CB8AC3E}">
        <p14:creationId xmlns:p14="http://schemas.microsoft.com/office/powerpoint/2010/main" val="10781883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b="1" dirty="0">
                <a:solidFill>
                  <a:schemeClr val="tx1">
                    <a:lumMod val="95000"/>
                    <a:lumOff val="5000"/>
                  </a:schemeClr>
                </a:solidFill>
              </a:rPr>
              <a:t>Είδη αιμορραγίας</a:t>
            </a:r>
            <a:endParaRPr lang="en-US" b="1" dirty="0">
              <a:solidFill>
                <a:schemeClr val="tx1">
                  <a:lumMod val="95000"/>
                  <a:lumOff val="5000"/>
                </a:schemeClr>
              </a:solidFill>
            </a:endParaRPr>
          </a:p>
        </p:txBody>
      </p:sp>
      <p:pic>
        <p:nvPicPr>
          <p:cNvPr id="4" name="5 - Εικόνα" descr="dıs_kanama.png"/>
          <p:cNvPicPr>
            <a:picLocks noGrp="1" noChangeAspect="1"/>
          </p:cNvPicPr>
          <p:nvPr>
            <p:ph idx="1"/>
          </p:nvPr>
        </p:nvPicPr>
        <p:blipFill>
          <a:blip r:embed="rId2" cstate="print"/>
          <a:srcRect/>
          <a:stretch>
            <a:fillRect/>
          </a:stretch>
        </p:blipFill>
        <p:spPr bwMode="auto">
          <a:xfrm>
            <a:off x="1259632" y="2204864"/>
            <a:ext cx="6840759" cy="3921299"/>
          </a:xfrm>
          <a:prstGeom prst="rect">
            <a:avLst/>
          </a:prstGeom>
          <a:noFill/>
          <a:ln w="9525">
            <a:noFill/>
            <a:miter lim="800000"/>
            <a:headEnd/>
            <a:tailEnd/>
          </a:ln>
        </p:spPr>
      </p:pic>
    </p:spTree>
    <p:extLst>
      <p:ext uri="{BB962C8B-B14F-4D97-AF65-F5344CB8AC3E}">
        <p14:creationId xmlns:p14="http://schemas.microsoft.com/office/powerpoint/2010/main" val="38913437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3068959"/>
            <a:ext cx="7408333" cy="3057203"/>
          </a:xfrm>
        </p:spPr>
        <p:txBody>
          <a:bodyPr/>
          <a:lstStyle/>
          <a:p>
            <a:r>
              <a:rPr lang="el-GR" b="1" dirty="0">
                <a:solidFill>
                  <a:schemeClr val="tx1">
                    <a:lumMod val="95000"/>
                    <a:lumOff val="5000"/>
                  </a:schemeClr>
                </a:solidFill>
              </a:rPr>
              <a:t>Ποσότητα αίματος σε ενήλικες: 6,5-7lt</a:t>
            </a:r>
          </a:p>
          <a:p>
            <a:endParaRPr lang="el-GR" b="1" dirty="0">
              <a:solidFill>
                <a:schemeClr val="tx1">
                  <a:lumMod val="95000"/>
                  <a:lumOff val="5000"/>
                </a:schemeClr>
              </a:solidFill>
            </a:endParaRPr>
          </a:p>
          <a:p>
            <a:r>
              <a:rPr lang="el-GR" b="1" dirty="0">
                <a:solidFill>
                  <a:schemeClr val="tx1">
                    <a:lumMod val="95000"/>
                    <a:lumOff val="5000"/>
                  </a:schemeClr>
                </a:solidFill>
              </a:rPr>
              <a:t>Ποσότητα αίματος σε παιδιά: 3,5-4lt</a:t>
            </a:r>
          </a:p>
          <a:p>
            <a:endParaRPr lang="el-GR" b="1" dirty="0">
              <a:solidFill>
                <a:schemeClr val="tx1">
                  <a:lumMod val="95000"/>
                  <a:lumOff val="5000"/>
                </a:schemeClr>
              </a:solidFill>
            </a:endParaRPr>
          </a:p>
          <a:p>
            <a:r>
              <a:rPr lang="el-GR" b="1" dirty="0">
                <a:solidFill>
                  <a:schemeClr val="tx1">
                    <a:lumMod val="95000"/>
                    <a:lumOff val="5000"/>
                  </a:schemeClr>
                </a:solidFill>
              </a:rPr>
              <a:t>Εάν χαθεί το 1/10 της ποσότητας αυτής τίθεται σε κίνδυνο η ζωή.</a:t>
            </a:r>
            <a:endParaRPr lang="en-US" b="1" dirty="0">
              <a:solidFill>
                <a:schemeClr val="tx1">
                  <a:lumMod val="95000"/>
                  <a:lumOff val="5000"/>
                </a:schemeClr>
              </a:solidFill>
            </a:endParaRPr>
          </a:p>
        </p:txBody>
      </p:sp>
      <p:sp>
        <p:nvSpPr>
          <p:cNvPr id="3" name="Title 2"/>
          <p:cNvSpPr>
            <a:spLocks noGrp="1"/>
          </p:cNvSpPr>
          <p:nvPr>
            <p:ph type="title"/>
          </p:nvPr>
        </p:nvSpPr>
        <p:spPr/>
        <p:txBody>
          <a:bodyPr/>
          <a:lstStyle/>
          <a:p>
            <a:r>
              <a:rPr lang="el-GR" b="1" dirty="0">
                <a:solidFill>
                  <a:schemeClr val="tx1">
                    <a:lumMod val="95000"/>
                    <a:lumOff val="5000"/>
                  </a:schemeClr>
                </a:solidFill>
              </a:rPr>
              <a:t>Αιμορραγίες </a:t>
            </a:r>
            <a:endParaRPr lang="en-US" dirty="0">
              <a:solidFill>
                <a:schemeClr val="tx1">
                  <a:lumMod val="95000"/>
                  <a:lumOff val="5000"/>
                </a:schemeClr>
              </a:solidFill>
            </a:endParaRPr>
          </a:p>
        </p:txBody>
      </p:sp>
    </p:spTree>
    <p:extLst>
      <p:ext uri="{BB962C8B-B14F-4D97-AF65-F5344CB8AC3E}">
        <p14:creationId xmlns:p14="http://schemas.microsoft.com/office/powerpoint/2010/main" val="17895980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88840"/>
            <a:ext cx="7408333" cy="4680520"/>
          </a:xfrm>
        </p:spPr>
        <p:txBody>
          <a:bodyPr>
            <a:normAutofit fontScale="85000" lnSpcReduction="20000"/>
          </a:bodyPr>
          <a:lstStyle/>
          <a:p>
            <a:pPr marL="0" indent="0" algn="ctr">
              <a:buNone/>
            </a:pPr>
            <a:r>
              <a:rPr lang="el-GR" b="1" dirty="0">
                <a:solidFill>
                  <a:schemeClr val="tx1">
                    <a:lumMod val="95000"/>
                    <a:lumOff val="5000"/>
                  </a:schemeClr>
                </a:solidFill>
              </a:rPr>
              <a:t>Σε μεγάλη εσωτερική ή εξωτερική αιμορραγία παρατηρούμε τα: </a:t>
            </a:r>
          </a:p>
          <a:p>
            <a:endParaRPr lang="en-US" b="1" dirty="0">
              <a:solidFill>
                <a:schemeClr val="tx1">
                  <a:lumMod val="95000"/>
                  <a:lumOff val="5000"/>
                </a:schemeClr>
              </a:solidFill>
            </a:endParaRPr>
          </a:p>
          <a:p>
            <a:r>
              <a:rPr lang="el-GR" b="1" dirty="0">
                <a:solidFill>
                  <a:schemeClr val="tx1">
                    <a:lumMod val="95000"/>
                    <a:lumOff val="5000"/>
                  </a:schemeClr>
                </a:solidFill>
              </a:rPr>
              <a:t>Ωχρότητα </a:t>
            </a:r>
          </a:p>
          <a:p>
            <a:endParaRPr lang="en-US" b="1" dirty="0">
              <a:solidFill>
                <a:schemeClr val="tx1">
                  <a:lumMod val="95000"/>
                  <a:lumOff val="5000"/>
                </a:schemeClr>
              </a:solidFill>
            </a:endParaRPr>
          </a:p>
          <a:p>
            <a:r>
              <a:rPr lang="el-GR" b="1" dirty="0">
                <a:solidFill>
                  <a:schemeClr val="tx1">
                    <a:lumMod val="95000"/>
                    <a:lumOff val="5000"/>
                  </a:schemeClr>
                </a:solidFill>
              </a:rPr>
              <a:t>Δέρμα ψυχρό και υγρό </a:t>
            </a:r>
          </a:p>
          <a:p>
            <a:endParaRPr lang="en-US" b="1" dirty="0">
              <a:solidFill>
                <a:schemeClr val="tx1">
                  <a:lumMod val="95000"/>
                  <a:lumOff val="5000"/>
                </a:schemeClr>
              </a:solidFill>
            </a:endParaRPr>
          </a:p>
          <a:p>
            <a:r>
              <a:rPr lang="el-GR" b="1" dirty="0">
                <a:solidFill>
                  <a:schemeClr val="tx1">
                    <a:lumMod val="95000"/>
                    <a:lumOff val="5000"/>
                  </a:schemeClr>
                </a:solidFill>
              </a:rPr>
              <a:t>Επιπόλαιη αναπνοή </a:t>
            </a:r>
          </a:p>
          <a:p>
            <a:endParaRPr lang="en-US" b="1" dirty="0">
              <a:solidFill>
                <a:schemeClr val="tx1">
                  <a:lumMod val="95000"/>
                  <a:lumOff val="5000"/>
                </a:schemeClr>
              </a:solidFill>
            </a:endParaRPr>
          </a:p>
          <a:p>
            <a:r>
              <a:rPr lang="el-GR" b="1" dirty="0">
                <a:solidFill>
                  <a:schemeClr val="tx1">
                    <a:lumMod val="95000"/>
                    <a:lumOff val="5000"/>
                  </a:schemeClr>
                </a:solidFill>
              </a:rPr>
              <a:t>Γρήγορο και αδύναμο σφυγμό </a:t>
            </a:r>
          </a:p>
          <a:p>
            <a:endParaRPr lang="en-US" b="1" dirty="0">
              <a:solidFill>
                <a:schemeClr val="tx1">
                  <a:lumMod val="95000"/>
                  <a:lumOff val="5000"/>
                </a:schemeClr>
              </a:solidFill>
            </a:endParaRPr>
          </a:p>
          <a:p>
            <a:r>
              <a:rPr lang="el-GR" b="1" dirty="0">
                <a:solidFill>
                  <a:schemeClr val="tx1">
                    <a:lumMod val="95000"/>
                    <a:lumOff val="5000"/>
                  </a:schemeClr>
                </a:solidFill>
              </a:rPr>
              <a:t>Δίψα </a:t>
            </a:r>
            <a:endParaRPr lang="en-US" b="1" dirty="0">
              <a:solidFill>
                <a:schemeClr val="tx1">
                  <a:lumMod val="95000"/>
                  <a:lumOff val="5000"/>
                </a:schemeClr>
              </a:solidFill>
            </a:endParaRPr>
          </a:p>
          <a:p>
            <a:endParaRPr lang="en-US" b="1" dirty="0">
              <a:solidFill>
                <a:schemeClr val="tx1">
                  <a:lumMod val="95000"/>
                  <a:lumOff val="5000"/>
                </a:schemeClr>
              </a:solidFill>
            </a:endParaRPr>
          </a:p>
          <a:p>
            <a:r>
              <a:rPr lang="el-GR" b="1" dirty="0">
                <a:solidFill>
                  <a:schemeClr val="tx1">
                    <a:lumMod val="95000"/>
                    <a:lumOff val="5000"/>
                  </a:schemeClr>
                </a:solidFill>
              </a:rPr>
              <a:t>Ανησυχία </a:t>
            </a:r>
          </a:p>
          <a:p>
            <a:endParaRPr lang="en-US" b="1" dirty="0">
              <a:solidFill>
                <a:schemeClr val="tx1">
                  <a:lumMod val="95000"/>
                  <a:lumOff val="5000"/>
                </a:schemeClr>
              </a:solidFill>
            </a:endParaRPr>
          </a:p>
          <a:p>
            <a:r>
              <a:rPr lang="el-GR" b="1" dirty="0">
                <a:solidFill>
                  <a:schemeClr val="tx1">
                    <a:lumMod val="95000"/>
                    <a:lumOff val="5000"/>
                  </a:schemeClr>
                </a:solidFill>
              </a:rPr>
              <a:t>Πιθανή απώλεια των αισθήσεων </a:t>
            </a:r>
          </a:p>
          <a:p>
            <a:endParaRPr lang="en-US" dirty="0"/>
          </a:p>
        </p:txBody>
      </p:sp>
      <p:sp>
        <p:nvSpPr>
          <p:cNvPr id="3" name="Title 2"/>
          <p:cNvSpPr>
            <a:spLocks noGrp="1"/>
          </p:cNvSpPr>
          <p:nvPr>
            <p:ph type="title"/>
          </p:nvPr>
        </p:nvSpPr>
        <p:spPr/>
        <p:txBody>
          <a:bodyPr>
            <a:normAutofit fontScale="90000"/>
          </a:bodyPr>
          <a:lstStyle/>
          <a:p>
            <a:r>
              <a:rPr lang="el-GR" dirty="0">
                <a:solidFill>
                  <a:schemeClr val="tx1">
                    <a:lumMod val="95000"/>
                    <a:lumOff val="5000"/>
                  </a:schemeClr>
                </a:solidFill>
              </a:rPr>
              <a:t>Συμπτώματα – σημεία αιμορραγίας </a:t>
            </a:r>
            <a:endParaRPr lang="en-US" dirty="0">
              <a:solidFill>
                <a:schemeClr val="tx1">
                  <a:lumMod val="95000"/>
                  <a:lumOff val="5000"/>
                </a:schemeClr>
              </a:solidFill>
            </a:endParaRPr>
          </a:p>
        </p:txBody>
      </p:sp>
    </p:spTree>
    <p:extLst>
      <p:ext uri="{BB962C8B-B14F-4D97-AF65-F5344CB8AC3E}">
        <p14:creationId xmlns:p14="http://schemas.microsoft.com/office/powerpoint/2010/main" val="3485945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3" y="1772816"/>
            <a:ext cx="8064896" cy="4824536"/>
          </a:xfrm>
        </p:spPr>
        <p:txBody>
          <a:bodyPr>
            <a:normAutofit lnSpcReduction="10000"/>
          </a:bodyPr>
          <a:lstStyle/>
          <a:p>
            <a:endParaRPr lang="en-US" dirty="0"/>
          </a:p>
          <a:p>
            <a:r>
              <a:rPr lang="el-GR" b="1" dirty="0">
                <a:solidFill>
                  <a:schemeClr val="tx1">
                    <a:lumMod val="95000"/>
                    <a:lumOff val="5000"/>
                  </a:schemeClr>
                </a:solidFill>
              </a:rPr>
              <a:t>Φορέστε γάντια και πιέστε το σημείο που αιμορραγεί για 5΄-10΄, με τα δάχτυλα ή την παλάμη σας (άμεση πίεση) </a:t>
            </a:r>
          </a:p>
          <a:p>
            <a:endParaRPr lang="en-US" b="1" dirty="0">
              <a:solidFill>
                <a:schemeClr val="tx1">
                  <a:lumMod val="95000"/>
                  <a:lumOff val="5000"/>
                </a:schemeClr>
              </a:solidFill>
            </a:endParaRPr>
          </a:p>
          <a:p>
            <a:r>
              <a:rPr lang="el-GR" b="1" dirty="0">
                <a:solidFill>
                  <a:schemeClr val="tx1">
                    <a:lumMod val="95000"/>
                    <a:lumOff val="5000"/>
                  </a:schemeClr>
                </a:solidFill>
              </a:rPr>
              <a:t>Εφαρμόστε γάζες ή καθαρό ύφασμα πάνω στο τραύμα και δέστε με επίδεσμο. Εάν ο επίδεσμος ματώσει τοποθετείστε επιπλέον γάζες και συνεχίστε να δένετε με τον επίδεσμο χωρίς να αφαιρέσετε τις πρώτες γάζες </a:t>
            </a:r>
            <a:r>
              <a:rPr lang="el-GR" b="1" dirty="0" err="1">
                <a:solidFill>
                  <a:schemeClr val="tx1">
                    <a:lumMod val="95000"/>
                    <a:lumOff val="5000"/>
                  </a:schemeClr>
                </a:solidFill>
              </a:rPr>
              <a:t>κ.ο.κ</a:t>
            </a:r>
            <a:r>
              <a:rPr lang="el-GR" b="1" dirty="0">
                <a:solidFill>
                  <a:schemeClr val="tx1">
                    <a:lumMod val="95000"/>
                    <a:lumOff val="5000"/>
                  </a:schemeClr>
                </a:solidFill>
              </a:rPr>
              <a:t>. </a:t>
            </a:r>
          </a:p>
          <a:p>
            <a:endParaRPr lang="en-US" b="1" dirty="0">
              <a:solidFill>
                <a:schemeClr val="tx1">
                  <a:lumMod val="95000"/>
                  <a:lumOff val="5000"/>
                </a:schemeClr>
              </a:solidFill>
            </a:endParaRPr>
          </a:p>
          <a:p>
            <a:r>
              <a:rPr lang="el-GR" b="1" dirty="0">
                <a:solidFill>
                  <a:schemeClr val="tx1">
                    <a:lumMod val="95000"/>
                    <a:lumOff val="5000"/>
                  </a:schemeClr>
                </a:solidFill>
              </a:rPr>
              <a:t>Καλέστε ασθενοφόρο και φροντίστε για άμεση μεταφορά αν έχει χαθεί πολύ αίμα </a:t>
            </a:r>
          </a:p>
          <a:p>
            <a:endParaRPr lang="en-US" dirty="0"/>
          </a:p>
        </p:txBody>
      </p:sp>
      <p:sp>
        <p:nvSpPr>
          <p:cNvPr id="3" name="Title 2"/>
          <p:cNvSpPr>
            <a:spLocks noGrp="1"/>
          </p:cNvSpPr>
          <p:nvPr>
            <p:ph type="title"/>
          </p:nvPr>
        </p:nvSpPr>
        <p:spPr/>
        <p:txBody>
          <a:bodyPr>
            <a:normAutofit fontScale="90000"/>
          </a:bodyPr>
          <a:lstStyle/>
          <a:p>
            <a:r>
              <a:rPr lang="el-GR" b="1" dirty="0">
                <a:solidFill>
                  <a:schemeClr val="tx1">
                    <a:lumMod val="95000"/>
                    <a:lumOff val="5000"/>
                  </a:schemeClr>
                </a:solidFill>
              </a:rPr>
              <a:t>Πρώτες Βοήθειες εξωτερικών αιμορραγιών </a:t>
            </a:r>
            <a:endParaRPr lang="en-US" dirty="0">
              <a:solidFill>
                <a:schemeClr val="tx1">
                  <a:lumMod val="95000"/>
                  <a:lumOff val="5000"/>
                </a:schemeClr>
              </a:solidFill>
            </a:endParaRPr>
          </a:p>
        </p:txBody>
      </p:sp>
    </p:spTree>
    <p:extLst>
      <p:ext uri="{BB962C8B-B14F-4D97-AF65-F5344CB8AC3E}">
        <p14:creationId xmlns:p14="http://schemas.microsoft.com/office/powerpoint/2010/main" val="3376578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16832"/>
            <a:ext cx="7408333" cy="4464496"/>
          </a:xfrm>
        </p:spPr>
        <p:txBody>
          <a:bodyPr>
            <a:normAutofit lnSpcReduction="10000"/>
          </a:bodyPr>
          <a:lstStyle/>
          <a:p>
            <a:endParaRPr lang="en-US" dirty="0"/>
          </a:p>
          <a:p>
            <a:r>
              <a:rPr lang="el-GR" b="1" dirty="0">
                <a:solidFill>
                  <a:schemeClr val="tx1">
                    <a:lumMod val="95000"/>
                    <a:lumOff val="5000"/>
                  </a:schemeClr>
                </a:solidFill>
              </a:rPr>
              <a:t> Πρώτη Βοήθεια είναι η άμεση και προσωρινή φροντίδα που παρέχεται στο θύμα ενός ατυχήματος ή σε κάποιον που αρρώστησε ξαφνικά, μέχρι την μεταφορά του στο Νοσοκομείο. </a:t>
            </a:r>
          </a:p>
          <a:p>
            <a:endParaRPr lang="en-US" b="1" dirty="0">
              <a:solidFill>
                <a:schemeClr val="tx1">
                  <a:lumMod val="95000"/>
                  <a:lumOff val="5000"/>
                </a:schemeClr>
              </a:solidFill>
            </a:endParaRPr>
          </a:p>
          <a:p>
            <a:r>
              <a:rPr lang="el-GR" b="1" dirty="0">
                <a:solidFill>
                  <a:schemeClr val="tx1">
                    <a:lumMod val="95000"/>
                    <a:lumOff val="5000"/>
                  </a:schemeClr>
                </a:solidFill>
              </a:rPr>
              <a:t> Σκοπός μας είναι η διατήρηση της ζωής, η πρόληψη της επιδείνωσης της κατάστασης, η ανακούφιση από τον πόνο και η βοήθεια για ανάνηψη.</a:t>
            </a:r>
          </a:p>
          <a:p>
            <a:pPr marL="0" indent="0">
              <a:buNone/>
            </a:pPr>
            <a:endParaRPr lang="en-US" b="1" dirty="0">
              <a:solidFill>
                <a:schemeClr val="tx1">
                  <a:lumMod val="95000"/>
                  <a:lumOff val="5000"/>
                </a:schemeClr>
              </a:solidFill>
            </a:endParaRPr>
          </a:p>
          <a:p>
            <a:r>
              <a:rPr lang="el-GR" b="1" dirty="0">
                <a:solidFill>
                  <a:schemeClr val="tx1">
                    <a:lumMod val="95000"/>
                    <a:lumOff val="5000"/>
                  </a:schemeClr>
                </a:solidFill>
              </a:rPr>
              <a:t> Σπουδαίο ρόλο στην παροχή Πρώτων Βοηθειών παίζει η ψυχραιμία. </a:t>
            </a:r>
            <a:endParaRPr lang="en-US" b="1" dirty="0">
              <a:solidFill>
                <a:schemeClr val="tx1">
                  <a:lumMod val="95000"/>
                  <a:lumOff val="5000"/>
                </a:schemeClr>
              </a:solidFill>
            </a:endParaRPr>
          </a:p>
        </p:txBody>
      </p:sp>
      <p:sp>
        <p:nvSpPr>
          <p:cNvPr id="3" name="Title 2"/>
          <p:cNvSpPr>
            <a:spLocks noGrp="1"/>
          </p:cNvSpPr>
          <p:nvPr>
            <p:ph type="title"/>
          </p:nvPr>
        </p:nvSpPr>
        <p:spPr>
          <a:xfrm>
            <a:off x="457200" y="338328"/>
            <a:ext cx="8229600" cy="858424"/>
          </a:xfrm>
        </p:spPr>
        <p:txBody>
          <a:bodyPr>
            <a:normAutofit fontScale="90000"/>
          </a:bodyPr>
          <a:lstStyle/>
          <a:p>
            <a:br>
              <a:rPr lang="en-US" dirty="0"/>
            </a:br>
            <a:r>
              <a:rPr lang="el-GR" dirty="0"/>
              <a:t> </a:t>
            </a:r>
            <a:r>
              <a:rPr lang="el-GR" b="1" dirty="0">
                <a:solidFill>
                  <a:schemeClr val="tx1">
                    <a:lumMod val="95000"/>
                    <a:lumOff val="5000"/>
                  </a:schemeClr>
                </a:solidFill>
              </a:rPr>
              <a:t>Ορισμός - Σκοπός</a:t>
            </a:r>
            <a:endParaRPr lang="en-US" dirty="0">
              <a:solidFill>
                <a:schemeClr val="tx1">
                  <a:lumMod val="95000"/>
                  <a:lumOff val="5000"/>
                </a:schemeClr>
              </a:solidFill>
            </a:endParaRPr>
          </a:p>
        </p:txBody>
      </p:sp>
    </p:spTree>
    <p:extLst>
      <p:ext uri="{BB962C8B-B14F-4D97-AF65-F5344CB8AC3E}">
        <p14:creationId xmlns:p14="http://schemas.microsoft.com/office/powerpoint/2010/main" val="34755834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2675467"/>
            <a:ext cx="8064895" cy="3450696"/>
          </a:xfrm>
        </p:spPr>
        <p:txBody>
          <a:bodyPr>
            <a:normAutofit/>
          </a:bodyPr>
          <a:lstStyle/>
          <a:p>
            <a:pPr marL="365760" indent="-283464" fontAlgn="t">
              <a:buFont typeface="Wingdings 2"/>
              <a:buChar char=""/>
              <a:defRPr/>
            </a:pPr>
            <a:r>
              <a:rPr lang="el-GR" b="1" dirty="0">
                <a:solidFill>
                  <a:schemeClr val="tx1">
                    <a:lumMod val="95000"/>
                    <a:lumOff val="5000"/>
                  </a:schemeClr>
                </a:solidFill>
              </a:rPr>
              <a:t>ΔΕΝ απομακρύνουμε τυχόν ξένο σώμα που είναι σφηνωμένο </a:t>
            </a:r>
          </a:p>
          <a:p>
            <a:pPr marL="365760" indent="-283464" fontAlgn="t">
              <a:buFont typeface="Wingdings 2"/>
              <a:buChar char=""/>
              <a:defRPr/>
            </a:pPr>
            <a:endParaRPr lang="el-GR" b="1" dirty="0">
              <a:solidFill>
                <a:schemeClr val="tx1">
                  <a:lumMod val="95000"/>
                  <a:lumOff val="5000"/>
                </a:schemeClr>
              </a:solidFill>
            </a:endParaRPr>
          </a:p>
          <a:p>
            <a:pPr marL="365760" indent="-283464" fontAlgn="t">
              <a:buFont typeface="Wingdings 2"/>
              <a:buChar char=""/>
              <a:defRPr/>
            </a:pPr>
            <a:r>
              <a:rPr lang="el-GR" b="1" dirty="0">
                <a:solidFill>
                  <a:schemeClr val="tx1">
                    <a:lumMod val="95000"/>
                    <a:lumOff val="5000"/>
                  </a:schemeClr>
                </a:solidFill>
              </a:rPr>
              <a:t>ΔΕΝ βάζουμε γάζες πάνω από το ξένο σώμα</a:t>
            </a:r>
          </a:p>
          <a:p>
            <a:pPr marL="365760" indent="-283464" fontAlgn="t">
              <a:buFont typeface="Wingdings 2"/>
              <a:buChar char=""/>
              <a:defRPr/>
            </a:pPr>
            <a:endParaRPr lang="el-GR" b="1" dirty="0">
              <a:solidFill>
                <a:schemeClr val="tx1">
                  <a:lumMod val="95000"/>
                  <a:lumOff val="5000"/>
                </a:schemeClr>
              </a:solidFill>
            </a:endParaRPr>
          </a:p>
          <a:p>
            <a:pPr marL="365760" indent="-283464" fontAlgn="t">
              <a:buNone/>
              <a:defRPr/>
            </a:pPr>
            <a:r>
              <a:rPr lang="el-GR" b="1" dirty="0">
                <a:solidFill>
                  <a:schemeClr val="tx1">
                    <a:lumMod val="95000"/>
                    <a:lumOff val="5000"/>
                  </a:schemeClr>
                </a:solidFill>
              </a:rPr>
              <a:t>    (Τοποθετούμε ένα δαχτυλίδι γύρω από αυτό </a:t>
            </a:r>
          </a:p>
          <a:p>
            <a:pPr marL="365760" indent="-283464" fontAlgn="t">
              <a:buNone/>
              <a:defRPr/>
            </a:pPr>
            <a:r>
              <a:rPr lang="el-GR" b="1" dirty="0">
                <a:solidFill>
                  <a:schemeClr val="tx1">
                    <a:lumMod val="95000"/>
                    <a:lumOff val="5000"/>
                  </a:schemeClr>
                </a:solidFill>
              </a:rPr>
              <a:t>    και μετά εναποθέτουμε τις γάζες).</a:t>
            </a:r>
          </a:p>
          <a:p>
            <a:endParaRPr lang="en-US" dirty="0"/>
          </a:p>
        </p:txBody>
      </p:sp>
      <p:sp>
        <p:nvSpPr>
          <p:cNvPr id="3" name="Title 2"/>
          <p:cNvSpPr>
            <a:spLocks noGrp="1"/>
          </p:cNvSpPr>
          <p:nvPr>
            <p:ph type="title"/>
          </p:nvPr>
        </p:nvSpPr>
        <p:spPr/>
        <p:txBody>
          <a:bodyPr>
            <a:normAutofit fontScale="90000"/>
          </a:bodyPr>
          <a:lstStyle/>
          <a:p>
            <a:br>
              <a:rPr lang="el-GR" b="1" dirty="0">
                <a:solidFill>
                  <a:schemeClr val="bg1"/>
                </a:solidFill>
              </a:rPr>
            </a:br>
            <a:r>
              <a:rPr lang="el-GR" b="1" dirty="0">
                <a:solidFill>
                  <a:schemeClr val="tx1">
                    <a:lumMod val="95000"/>
                    <a:lumOff val="5000"/>
                  </a:schemeClr>
                </a:solidFill>
              </a:rPr>
              <a:t>Τι δεν κάνουμε</a:t>
            </a:r>
            <a:br>
              <a:rPr lang="el-GR" b="1" dirty="0">
                <a:solidFill>
                  <a:schemeClr val="bg1"/>
                </a:solidFill>
              </a:rPr>
            </a:br>
            <a:endParaRPr lang="en-US" dirty="0">
              <a:solidFill>
                <a:schemeClr val="bg1"/>
              </a:solidFill>
            </a:endParaRPr>
          </a:p>
        </p:txBody>
      </p:sp>
    </p:spTree>
    <p:extLst>
      <p:ext uri="{BB962C8B-B14F-4D97-AF65-F5344CB8AC3E}">
        <p14:creationId xmlns:p14="http://schemas.microsoft.com/office/powerpoint/2010/main" val="10610827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b="1" dirty="0">
                <a:solidFill>
                  <a:schemeClr val="tx1">
                    <a:lumMod val="95000"/>
                    <a:lumOff val="5000"/>
                  </a:schemeClr>
                </a:solidFill>
              </a:rPr>
              <a:t>Εφαρμογή</a:t>
            </a:r>
            <a:endParaRPr lang="en-US" b="1" dirty="0">
              <a:solidFill>
                <a:schemeClr val="tx1">
                  <a:lumMod val="95000"/>
                  <a:lumOff val="5000"/>
                </a:schemeClr>
              </a:solidFill>
            </a:endParaRPr>
          </a:p>
        </p:txBody>
      </p:sp>
      <p:pic>
        <p:nvPicPr>
          <p:cNvPr id="4" name="5 - Εικόνα" descr="DSC01029.JPG"/>
          <p:cNvPicPr>
            <a:picLocks noGrp="1" noChangeAspect="1"/>
          </p:cNvPicPr>
          <p:nvPr>
            <p:ph idx="1"/>
          </p:nvPr>
        </p:nvPicPr>
        <p:blipFill>
          <a:blip r:embed="rId2" cstate="print"/>
          <a:srcRect/>
          <a:stretch>
            <a:fillRect/>
          </a:stretch>
        </p:blipFill>
        <p:spPr bwMode="auto">
          <a:xfrm>
            <a:off x="323529" y="2636912"/>
            <a:ext cx="3960440" cy="3451225"/>
          </a:xfrm>
          <a:prstGeom prst="rect">
            <a:avLst/>
          </a:prstGeom>
          <a:noFill/>
          <a:ln w="9525">
            <a:noFill/>
            <a:miter lim="800000"/>
            <a:headEnd/>
            <a:tailEnd/>
          </a:ln>
        </p:spPr>
      </p:pic>
      <p:pic>
        <p:nvPicPr>
          <p:cNvPr id="5" name="6 - Εικόνα" descr="DSC01030.JPG"/>
          <p:cNvPicPr>
            <a:picLocks noChangeAspect="1"/>
          </p:cNvPicPr>
          <p:nvPr/>
        </p:nvPicPr>
        <p:blipFill>
          <a:blip r:embed="rId3" cstate="print"/>
          <a:srcRect/>
          <a:stretch>
            <a:fillRect/>
          </a:stretch>
        </p:blipFill>
        <p:spPr bwMode="auto">
          <a:xfrm>
            <a:off x="4283968" y="2636912"/>
            <a:ext cx="4572000" cy="3456384"/>
          </a:xfrm>
          <a:prstGeom prst="rect">
            <a:avLst/>
          </a:prstGeom>
          <a:noFill/>
          <a:ln w="9525">
            <a:noFill/>
            <a:miter lim="800000"/>
            <a:headEnd/>
            <a:tailEnd/>
          </a:ln>
        </p:spPr>
      </p:pic>
    </p:spTree>
    <p:extLst>
      <p:ext uri="{BB962C8B-B14F-4D97-AF65-F5344CB8AC3E}">
        <p14:creationId xmlns:p14="http://schemas.microsoft.com/office/powerpoint/2010/main" val="19591605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844824"/>
            <a:ext cx="8352927" cy="4608512"/>
          </a:xfrm>
        </p:spPr>
        <p:txBody>
          <a:bodyPr>
            <a:normAutofit fontScale="47500" lnSpcReduction="20000"/>
          </a:bodyPr>
          <a:lstStyle/>
          <a:p>
            <a:endParaRPr lang="en-US" dirty="0"/>
          </a:p>
          <a:p>
            <a:r>
              <a:rPr lang="el-GR" sz="3800" b="1" dirty="0">
                <a:solidFill>
                  <a:schemeClr val="tx1">
                    <a:lumMod val="95000"/>
                    <a:lumOff val="5000"/>
                  </a:schemeClr>
                </a:solidFill>
              </a:rPr>
              <a:t>Τοποθετείστε το θύμα σε θέση ασφαλείας </a:t>
            </a:r>
          </a:p>
          <a:p>
            <a:pPr marL="0" indent="0">
              <a:buNone/>
            </a:pPr>
            <a:endParaRPr lang="en-US" sz="3800" b="1" dirty="0">
              <a:solidFill>
                <a:schemeClr val="tx1">
                  <a:lumMod val="95000"/>
                  <a:lumOff val="5000"/>
                </a:schemeClr>
              </a:solidFill>
            </a:endParaRPr>
          </a:p>
          <a:p>
            <a:r>
              <a:rPr lang="el-GR" sz="3800" b="1" dirty="0">
                <a:solidFill>
                  <a:schemeClr val="tx1">
                    <a:lumMod val="95000"/>
                    <a:lumOff val="5000"/>
                  </a:schemeClr>
                </a:solidFill>
              </a:rPr>
              <a:t>Χαλαρώστε τα σφιχτά ρούχα </a:t>
            </a:r>
          </a:p>
          <a:p>
            <a:pPr marL="0" indent="0">
              <a:buNone/>
            </a:pPr>
            <a:r>
              <a:rPr lang="en-US" sz="3800" b="1" dirty="0">
                <a:solidFill>
                  <a:schemeClr val="tx1">
                    <a:lumMod val="95000"/>
                    <a:lumOff val="5000"/>
                  </a:schemeClr>
                </a:solidFill>
              </a:rPr>
              <a:t> </a:t>
            </a:r>
          </a:p>
          <a:p>
            <a:r>
              <a:rPr lang="el-GR" sz="3800" b="1" dirty="0">
                <a:solidFill>
                  <a:schemeClr val="tx1">
                    <a:lumMod val="95000"/>
                    <a:lumOff val="5000"/>
                  </a:schemeClr>
                </a:solidFill>
              </a:rPr>
              <a:t>Διατηρείστε το θύμα ζεστό </a:t>
            </a:r>
          </a:p>
          <a:p>
            <a:pPr marL="0" indent="0">
              <a:buNone/>
            </a:pPr>
            <a:r>
              <a:rPr lang="en-US" sz="3800" b="1" dirty="0">
                <a:solidFill>
                  <a:schemeClr val="tx1">
                    <a:lumMod val="95000"/>
                    <a:lumOff val="5000"/>
                  </a:schemeClr>
                </a:solidFill>
              </a:rPr>
              <a:t> </a:t>
            </a:r>
          </a:p>
          <a:p>
            <a:r>
              <a:rPr lang="el-GR" sz="3800" b="1" dirty="0">
                <a:solidFill>
                  <a:schemeClr val="tx1">
                    <a:lumMod val="95000"/>
                    <a:lumOff val="5000"/>
                  </a:schemeClr>
                </a:solidFill>
              </a:rPr>
              <a:t>Τονώστε το ηθικό του </a:t>
            </a:r>
          </a:p>
          <a:p>
            <a:pPr marL="0" indent="0">
              <a:buNone/>
            </a:pPr>
            <a:r>
              <a:rPr lang="en-US" sz="3800" b="1" dirty="0">
                <a:solidFill>
                  <a:schemeClr val="tx1">
                    <a:lumMod val="95000"/>
                    <a:lumOff val="5000"/>
                  </a:schemeClr>
                </a:solidFill>
              </a:rPr>
              <a:t> </a:t>
            </a:r>
          </a:p>
          <a:p>
            <a:r>
              <a:rPr lang="el-GR" sz="3800" b="1" dirty="0">
                <a:solidFill>
                  <a:schemeClr val="tx1">
                    <a:lumMod val="95000"/>
                    <a:lumOff val="5000"/>
                  </a:schemeClr>
                </a:solidFill>
              </a:rPr>
              <a:t>Μην δίνετε τίποτα από το στόμα </a:t>
            </a:r>
          </a:p>
          <a:p>
            <a:pPr marL="0" indent="0">
              <a:buNone/>
            </a:pPr>
            <a:r>
              <a:rPr lang="en-US" sz="3800" b="1" dirty="0">
                <a:solidFill>
                  <a:schemeClr val="tx1">
                    <a:lumMod val="95000"/>
                    <a:lumOff val="5000"/>
                  </a:schemeClr>
                </a:solidFill>
              </a:rPr>
              <a:t> </a:t>
            </a:r>
          </a:p>
          <a:p>
            <a:r>
              <a:rPr lang="el-GR" sz="3800" b="1" dirty="0">
                <a:solidFill>
                  <a:schemeClr val="tx1">
                    <a:lumMod val="95000"/>
                    <a:lumOff val="5000"/>
                  </a:schemeClr>
                </a:solidFill>
              </a:rPr>
              <a:t>Ελέγχετε τα ζωτικά του σημεία κάθε 10΄ </a:t>
            </a:r>
          </a:p>
          <a:p>
            <a:pPr marL="0" indent="0">
              <a:buNone/>
            </a:pPr>
            <a:endParaRPr lang="en-US" sz="3800" b="1" dirty="0">
              <a:solidFill>
                <a:schemeClr val="tx1">
                  <a:lumMod val="95000"/>
                  <a:lumOff val="5000"/>
                </a:schemeClr>
              </a:solidFill>
            </a:endParaRPr>
          </a:p>
          <a:p>
            <a:r>
              <a:rPr lang="el-GR" sz="3800" b="1" dirty="0">
                <a:solidFill>
                  <a:schemeClr val="tx1">
                    <a:lumMod val="95000"/>
                    <a:lumOff val="5000"/>
                  </a:schemeClr>
                </a:solidFill>
              </a:rPr>
              <a:t>Φροντίστε για την γρήγορη μεταφορά του στο Νοσοκομείο </a:t>
            </a:r>
          </a:p>
          <a:p>
            <a:endParaRPr lang="en-US" sz="3800" b="1" dirty="0">
              <a:solidFill>
                <a:schemeClr val="tx1">
                  <a:lumMod val="95000"/>
                  <a:lumOff val="5000"/>
                </a:schemeClr>
              </a:solidFill>
            </a:endParaRPr>
          </a:p>
          <a:p>
            <a:r>
              <a:rPr lang="el-GR" sz="3800" b="1" dirty="0">
                <a:solidFill>
                  <a:schemeClr val="tx1">
                    <a:lumMod val="95000"/>
                    <a:lumOff val="5000"/>
                  </a:schemeClr>
                </a:solidFill>
              </a:rPr>
              <a:t>Αν σταματήσουν αναπνοή και σφυγμός αρχίστε αμέσως ΚΑΡΠΑ </a:t>
            </a:r>
          </a:p>
          <a:p>
            <a:endParaRPr lang="en-US" sz="3800" b="1" dirty="0">
              <a:solidFill>
                <a:schemeClr val="tx1">
                  <a:lumMod val="95000"/>
                  <a:lumOff val="5000"/>
                </a:schemeClr>
              </a:solidFill>
            </a:endParaRPr>
          </a:p>
        </p:txBody>
      </p:sp>
      <p:sp>
        <p:nvSpPr>
          <p:cNvPr id="3" name="Title 2"/>
          <p:cNvSpPr>
            <a:spLocks noGrp="1"/>
          </p:cNvSpPr>
          <p:nvPr>
            <p:ph type="title"/>
          </p:nvPr>
        </p:nvSpPr>
        <p:spPr/>
        <p:txBody>
          <a:bodyPr>
            <a:normAutofit fontScale="90000"/>
          </a:bodyPr>
          <a:lstStyle/>
          <a:p>
            <a:r>
              <a:rPr lang="el-GR" b="1" dirty="0">
                <a:solidFill>
                  <a:schemeClr val="tx1">
                    <a:lumMod val="95000"/>
                    <a:lumOff val="5000"/>
                  </a:schemeClr>
                </a:solidFill>
              </a:rPr>
              <a:t>Πρώτες Βοήθειες Εσωτερικών Αιμορραγιών </a:t>
            </a:r>
            <a:endParaRPr lang="en-US" dirty="0">
              <a:solidFill>
                <a:schemeClr val="tx1">
                  <a:lumMod val="95000"/>
                  <a:lumOff val="5000"/>
                </a:schemeClr>
              </a:solidFill>
            </a:endParaRPr>
          </a:p>
        </p:txBody>
      </p:sp>
    </p:spTree>
    <p:extLst>
      <p:ext uri="{BB962C8B-B14F-4D97-AF65-F5344CB8AC3E}">
        <p14:creationId xmlns:p14="http://schemas.microsoft.com/office/powerpoint/2010/main" val="1204015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5" y="1916832"/>
            <a:ext cx="8208912" cy="4536504"/>
          </a:xfrm>
        </p:spPr>
        <p:txBody>
          <a:bodyPr>
            <a:normAutofit lnSpcReduction="10000"/>
          </a:bodyPr>
          <a:lstStyle/>
          <a:p>
            <a:endParaRPr lang="en-US" dirty="0"/>
          </a:p>
          <a:p>
            <a:r>
              <a:rPr lang="el-GR" b="1" dirty="0">
                <a:solidFill>
                  <a:schemeClr val="tx1">
                    <a:lumMod val="95000"/>
                    <a:lumOff val="5000"/>
                  </a:schemeClr>
                </a:solidFill>
              </a:rPr>
              <a:t>Βάλτε το άτομο να καθίσει με το κεφάλι του ελαφρώς γερμένο μπροστά </a:t>
            </a:r>
          </a:p>
          <a:p>
            <a:endParaRPr lang="el-GR" b="1" dirty="0">
              <a:solidFill>
                <a:schemeClr val="tx1">
                  <a:lumMod val="95000"/>
                  <a:lumOff val="5000"/>
                </a:schemeClr>
              </a:solidFill>
            </a:endParaRPr>
          </a:p>
          <a:p>
            <a:r>
              <a:rPr lang="el-GR" b="1" dirty="0">
                <a:solidFill>
                  <a:schemeClr val="tx1">
                    <a:lumMod val="95000"/>
                    <a:lumOff val="5000"/>
                  </a:schemeClr>
                </a:solidFill>
              </a:rPr>
              <a:t>Πιέστε τα μαλακά μόρια της μύτης του για 5΄-10΄. </a:t>
            </a:r>
          </a:p>
          <a:p>
            <a:endParaRPr lang="el-GR" b="1" dirty="0">
              <a:solidFill>
                <a:schemeClr val="tx1">
                  <a:lumMod val="95000"/>
                  <a:lumOff val="5000"/>
                </a:schemeClr>
              </a:solidFill>
            </a:endParaRPr>
          </a:p>
          <a:p>
            <a:r>
              <a:rPr lang="el-GR" b="1" dirty="0">
                <a:solidFill>
                  <a:schemeClr val="tx1">
                    <a:lumMod val="95000"/>
                    <a:lumOff val="5000"/>
                  </a:schemeClr>
                </a:solidFill>
              </a:rPr>
              <a:t>Εφαρμόστε πάγο σε υφασμάτινη θήκη ή κρύες κομπρέσες στη ρινική περιοχή και στα ιγμόρεια</a:t>
            </a:r>
          </a:p>
          <a:p>
            <a:endParaRPr lang="el-GR" b="1" dirty="0">
              <a:solidFill>
                <a:schemeClr val="tx1">
                  <a:lumMod val="95000"/>
                  <a:lumOff val="5000"/>
                </a:schemeClr>
              </a:solidFill>
            </a:endParaRPr>
          </a:p>
          <a:p>
            <a:r>
              <a:rPr lang="el-GR" b="1" dirty="0">
                <a:solidFill>
                  <a:schemeClr val="tx1">
                    <a:lumMod val="95000"/>
                    <a:lumOff val="5000"/>
                  </a:schemeClr>
                </a:solidFill>
              </a:rPr>
              <a:t>Αν η αιμορραγία συνεχίζεται, φροντίστε για τη μεταφορά στο νοσοκομείο </a:t>
            </a:r>
          </a:p>
          <a:p>
            <a:endParaRPr lang="en-US" dirty="0"/>
          </a:p>
        </p:txBody>
      </p:sp>
      <p:sp>
        <p:nvSpPr>
          <p:cNvPr id="3" name="Title 2"/>
          <p:cNvSpPr>
            <a:spLocks noGrp="1"/>
          </p:cNvSpPr>
          <p:nvPr>
            <p:ph type="title"/>
          </p:nvPr>
        </p:nvSpPr>
        <p:spPr/>
        <p:txBody>
          <a:bodyPr/>
          <a:lstStyle/>
          <a:p>
            <a:r>
              <a:rPr lang="el-GR" b="1" dirty="0">
                <a:solidFill>
                  <a:schemeClr val="tx1">
                    <a:lumMod val="95000"/>
                    <a:lumOff val="5000"/>
                  </a:schemeClr>
                </a:solidFill>
              </a:rPr>
              <a:t>Ρινορραγία </a:t>
            </a:r>
            <a:endParaRPr lang="en-US" dirty="0">
              <a:solidFill>
                <a:schemeClr val="tx1">
                  <a:lumMod val="95000"/>
                  <a:lumOff val="5000"/>
                </a:schemeClr>
              </a:solidFill>
            </a:endParaRPr>
          </a:p>
        </p:txBody>
      </p:sp>
    </p:spTree>
    <p:extLst>
      <p:ext uri="{BB962C8B-B14F-4D97-AF65-F5344CB8AC3E}">
        <p14:creationId xmlns:p14="http://schemas.microsoft.com/office/powerpoint/2010/main" val="27694050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04864"/>
            <a:ext cx="7408333" cy="3921299"/>
          </a:xfrm>
        </p:spPr>
        <p:txBody>
          <a:bodyPr/>
          <a:lstStyle/>
          <a:p>
            <a:pPr marL="0" indent="0" algn="ctr">
              <a:buNone/>
            </a:pPr>
            <a:r>
              <a:rPr lang="el-GR" b="1" dirty="0">
                <a:solidFill>
                  <a:schemeClr val="tx1">
                    <a:lumMod val="95000"/>
                    <a:lumOff val="5000"/>
                  </a:schemeClr>
                </a:solidFill>
              </a:rPr>
              <a:t>Παράγοντες που μπορεί να οδηγήσουν σε εγκεφαλικό:</a:t>
            </a:r>
          </a:p>
          <a:p>
            <a:pPr marL="0" indent="0" algn="ctr">
              <a:buNone/>
            </a:pPr>
            <a:endParaRPr lang="el-GR" b="1" dirty="0">
              <a:solidFill>
                <a:schemeClr val="tx1">
                  <a:lumMod val="95000"/>
                  <a:lumOff val="5000"/>
                </a:schemeClr>
              </a:solidFill>
            </a:endParaRPr>
          </a:p>
          <a:p>
            <a:r>
              <a:rPr lang="el-GR" b="1" dirty="0">
                <a:solidFill>
                  <a:schemeClr val="tx1">
                    <a:lumMod val="95000"/>
                    <a:lumOff val="5000"/>
                  </a:schemeClr>
                </a:solidFill>
              </a:rPr>
              <a:t>Υπέρταση (αλάτι, ζωικά λίπη κλπ)</a:t>
            </a:r>
          </a:p>
          <a:p>
            <a:r>
              <a:rPr lang="el-GR" b="1" dirty="0">
                <a:solidFill>
                  <a:schemeClr val="tx1">
                    <a:lumMod val="95000"/>
                    <a:lumOff val="5000"/>
                  </a:schemeClr>
                </a:solidFill>
              </a:rPr>
              <a:t>Αρτηριοσκλήρωση (αθηρωματική πλάκα)</a:t>
            </a:r>
          </a:p>
          <a:p>
            <a:r>
              <a:rPr lang="el-GR" b="1" dirty="0">
                <a:solidFill>
                  <a:schemeClr val="tx1">
                    <a:lumMod val="95000"/>
                    <a:lumOff val="5000"/>
                  </a:schemeClr>
                </a:solidFill>
              </a:rPr>
              <a:t>Κάπνισμα</a:t>
            </a:r>
          </a:p>
          <a:p>
            <a:r>
              <a:rPr lang="el-GR" b="1" dirty="0">
                <a:solidFill>
                  <a:schemeClr val="tx1">
                    <a:lumMod val="95000"/>
                    <a:lumOff val="5000"/>
                  </a:schemeClr>
                </a:solidFill>
              </a:rPr>
              <a:t>Σάκχαρο</a:t>
            </a:r>
          </a:p>
          <a:p>
            <a:r>
              <a:rPr lang="el-GR" b="1" dirty="0">
                <a:solidFill>
                  <a:schemeClr val="tx1">
                    <a:lumMod val="95000"/>
                    <a:lumOff val="5000"/>
                  </a:schemeClr>
                </a:solidFill>
              </a:rPr>
              <a:t>Άγχος</a:t>
            </a:r>
            <a:endParaRPr lang="en-US" b="1" dirty="0">
              <a:solidFill>
                <a:schemeClr val="tx1">
                  <a:lumMod val="95000"/>
                  <a:lumOff val="5000"/>
                </a:schemeClr>
              </a:solidFill>
            </a:endParaRPr>
          </a:p>
        </p:txBody>
      </p:sp>
      <p:sp>
        <p:nvSpPr>
          <p:cNvPr id="3" name="Title 2"/>
          <p:cNvSpPr>
            <a:spLocks noGrp="1"/>
          </p:cNvSpPr>
          <p:nvPr>
            <p:ph type="title"/>
          </p:nvPr>
        </p:nvSpPr>
        <p:spPr/>
        <p:txBody>
          <a:bodyPr/>
          <a:lstStyle/>
          <a:p>
            <a:r>
              <a:rPr lang="el-GR" b="1" dirty="0">
                <a:solidFill>
                  <a:schemeClr val="tx1">
                    <a:lumMod val="95000"/>
                    <a:lumOff val="5000"/>
                  </a:schemeClr>
                </a:solidFill>
              </a:rPr>
              <a:t>Εγκεφαλική Αιμορραγία</a:t>
            </a:r>
            <a:endParaRPr lang="en-US" dirty="0">
              <a:solidFill>
                <a:schemeClr val="tx1">
                  <a:lumMod val="95000"/>
                  <a:lumOff val="5000"/>
                </a:schemeClr>
              </a:solidFill>
            </a:endParaRPr>
          </a:p>
        </p:txBody>
      </p:sp>
    </p:spTree>
    <p:extLst>
      <p:ext uri="{BB962C8B-B14F-4D97-AF65-F5344CB8AC3E}">
        <p14:creationId xmlns:p14="http://schemas.microsoft.com/office/powerpoint/2010/main" val="8739697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l-GR" b="1" dirty="0">
                <a:solidFill>
                  <a:schemeClr val="tx1">
                    <a:lumMod val="95000"/>
                    <a:lumOff val="5000"/>
                  </a:schemeClr>
                </a:solidFill>
              </a:rPr>
              <a:t>Τραυλισμός</a:t>
            </a:r>
          </a:p>
          <a:p>
            <a:endParaRPr lang="el-GR" b="1" dirty="0">
              <a:solidFill>
                <a:schemeClr val="tx1">
                  <a:lumMod val="95000"/>
                  <a:lumOff val="5000"/>
                </a:schemeClr>
              </a:solidFill>
            </a:endParaRPr>
          </a:p>
          <a:p>
            <a:r>
              <a:rPr lang="el-GR" b="1" dirty="0">
                <a:solidFill>
                  <a:schemeClr val="tx1">
                    <a:lumMod val="95000"/>
                    <a:lumOff val="5000"/>
                  </a:schemeClr>
                </a:solidFill>
              </a:rPr>
              <a:t>Στράβωμα του στόματος</a:t>
            </a:r>
          </a:p>
          <a:p>
            <a:endParaRPr lang="el-GR" b="1" dirty="0">
              <a:solidFill>
                <a:schemeClr val="tx1">
                  <a:lumMod val="95000"/>
                  <a:lumOff val="5000"/>
                </a:schemeClr>
              </a:solidFill>
            </a:endParaRPr>
          </a:p>
          <a:p>
            <a:r>
              <a:rPr lang="el-GR" b="1" dirty="0">
                <a:solidFill>
                  <a:schemeClr val="tx1">
                    <a:lumMod val="95000"/>
                    <a:lumOff val="5000"/>
                  </a:schemeClr>
                </a:solidFill>
              </a:rPr>
              <a:t>Πέφτει το χείλος &amp; έντονη σιελοδιαφυγή</a:t>
            </a:r>
          </a:p>
          <a:p>
            <a:endParaRPr lang="el-GR" b="1" dirty="0">
              <a:solidFill>
                <a:schemeClr val="tx1">
                  <a:lumMod val="95000"/>
                  <a:lumOff val="5000"/>
                </a:schemeClr>
              </a:solidFill>
            </a:endParaRPr>
          </a:p>
          <a:p>
            <a:r>
              <a:rPr lang="el-GR" b="1" dirty="0">
                <a:solidFill>
                  <a:schemeClr val="tx1">
                    <a:lumMod val="95000"/>
                    <a:lumOff val="5000"/>
                  </a:schemeClr>
                </a:solidFill>
              </a:rPr>
              <a:t>Παράλυση (δεξιά ή αριστερή πλευρά ή εντελώς)</a:t>
            </a:r>
          </a:p>
          <a:p>
            <a:endParaRPr lang="el-GR" b="1" dirty="0">
              <a:solidFill>
                <a:schemeClr val="tx1">
                  <a:lumMod val="95000"/>
                  <a:lumOff val="5000"/>
                </a:schemeClr>
              </a:solidFill>
            </a:endParaRPr>
          </a:p>
          <a:p>
            <a:r>
              <a:rPr lang="el-GR" b="1" dirty="0">
                <a:solidFill>
                  <a:schemeClr val="tx1">
                    <a:lumMod val="95000"/>
                    <a:lumOff val="5000"/>
                  </a:schemeClr>
                </a:solidFill>
              </a:rPr>
              <a:t>Έντονος πονοκέφαλος (1-3 ημέρες)</a:t>
            </a:r>
          </a:p>
          <a:p>
            <a:endParaRPr lang="en-US" dirty="0"/>
          </a:p>
        </p:txBody>
      </p:sp>
      <p:sp>
        <p:nvSpPr>
          <p:cNvPr id="3" name="Title 2"/>
          <p:cNvSpPr>
            <a:spLocks noGrp="1"/>
          </p:cNvSpPr>
          <p:nvPr>
            <p:ph type="title"/>
          </p:nvPr>
        </p:nvSpPr>
        <p:spPr/>
        <p:txBody>
          <a:bodyPr/>
          <a:lstStyle/>
          <a:p>
            <a:r>
              <a:rPr lang="el-GR" b="1" dirty="0">
                <a:solidFill>
                  <a:schemeClr val="tx1">
                    <a:lumMod val="95000"/>
                    <a:lumOff val="5000"/>
                  </a:schemeClr>
                </a:solidFill>
              </a:rPr>
              <a:t>Συμπτώματα:</a:t>
            </a:r>
            <a:endParaRPr lang="en-US" dirty="0">
              <a:solidFill>
                <a:schemeClr val="tx1">
                  <a:lumMod val="95000"/>
                  <a:lumOff val="5000"/>
                </a:schemeClr>
              </a:solidFill>
            </a:endParaRPr>
          </a:p>
        </p:txBody>
      </p:sp>
    </p:spTree>
    <p:extLst>
      <p:ext uri="{BB962C8B-B14F-4D97-AF65-F5344CB8AC3E}">
        <p14:creationId xmlns:p14="http://schemas.microsoft.com/office/powerpoint/2010/main" val="14164974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628800"/>
            <a:ext cx="7408333" cy="4752528"/>
          </a:xfrm>
        </p:spPr>
        <p:txBody>
          <a:bodyPr>
            <a:normAutofit fontScale="92500" lnSpcReduction="20000"/>
          </a:bodyPr>
          <a:lstStyle/>
          <a:p>
            <a:endParaRPr lang="en-US" dirty="0"/>
          </a:p>
          <a:p>
            <a:r>
              <a:rPr lang="el-GR" b="1" dirty="0">
                <a:solidFill>
                  <a:schemeClr val="tx1">
                    <a:lumMod val="95000"/>
                    <a:lumOff val="5000"/>
                  </a:schemeClr>
                </a:solidFill>
              </a:rPr>
              <a:t>ΕΚΑΒ</a:t>
            </a:r>
          </a:p>
          <a:p>
            <a:endParaRPr lang="el-GR" b="1" dirty="0">
              <a:solidFill>
                <a:schemeClr val="tx1">
                  <a:lumMod val="95000"/>
                  <a:lumOff val="5000"/>
                </a:schemeClr>
              </a:solidFill>
            </a:endParaRPr>
          </a:p>
          <a:p>
            <a:r>
              <a:rPr lang="el-GR" b="1" dirty="0">
                <a:solidFill>
                  <a:schemeClr val="tx1">
                    <a:lumMod val="95000"/>
                    <a:lumOff val="5000"/>
                  </a:schemeClr>
                </a:solidFill>
              </a:rPr>
              <a:t>Πλήρης ακινησία σε ημικαθιστή θέση στο κρεβάτι (το κεφάλι ψηλότερα από το σώμα)</a:t>
            </a:r>
          </a:p>
          <a:p>
            <a:endParaRPr lang="el-GR" b="1" dirty="0">
              <a:solidFill>
                <a:schemeClr val="tx1">
                  <a:lumMod val="95000"/>
                  <a:lumOff val="5000"/>
                </a:schemeClr>
              </a:solidFill>
            </a:endParaRPr>
          </a:p>
          <a:p>
            <a:r>
              <a:rPr lang="el-GR" b="1" dirty="0">
                <a:solidFill>
                  <a:schemeClr val="tx1">
                    <a:lumMod val="95000"/>
                    <a:lumOff val="5000"/>
                  </a:schemeClr>
                </a:solidFill>
              </a:rPr>
              <a:t>Αφαίρεση ξένης οδοντοστοιχίας</a:t>
            </a:r>
          </a:p>
          <a:p>
            <a:endParaRPr lang="el-GR" b="1" dirty="0">
              <a:solidFill>
                <a:schemeClr val="tx1">
                  <a:lumMod val="95000"/>
                  <a:lumOff val="5000"/>
                </a:schemeClr>
              </a:solidFill>
            </a:endParaRPr>
          </a:p>
          <a:p>
            <a:r>
              <a:rPr lang="el-GR" b="1" dirty="0">
                <a:solidFill>
                  <a:schemeClr val="tx1">
                    <a:lumMod val="95000"/>
                    <a:lumOff val="5000"/>
                  </a:schemeClr>
                </a:solidFill>
              </a:rPr>
              <a:t>Χαλάρωση ρούχων</a:t>
            </a:r>
          </a:p>
          <a:p>
            <a:endParaRPr lang="el-GR" b="1" dirty="0">
              <a:solidFill>
                <a:schemeClr val="tx1">
                  <a:lumMod val="95000"/>
                  <a:lumOff val="5000"/>
                </a:schemeClr>
              </a:solidFill>
            </a:endParaRPr>
          </a:p>
          <a:p>
            <a:r>
              <a:rPr lang="el-GR" b="1" dirty="0">
                <a:solidFill>
                  <a:schemeClr val="tx1">
                    <a:lumMod val="95000"/>
                    <a:lumOff val="5000"/>
                  </a:schemeClr>
                </a:solidFill>
              </a:rPr>
              <a:t>Εάν υπάρχει απώλεια αισθήσεων τοποθέτηση του θύματος σε θέση ανάνηψης</a:t>
            </a:r>
          </a:p>
          <a:p>
            <a:endParaRPr lang="el-GR" b="1" dirty="0">
              <a:solidFill>
                <a:schemeClr val="tx1">
                  <a:lumMod val="95000"/>
                  <a:lumOff val="5000"/>
                </a:schemeClr>
              </a:solidFill>
            </a:endParaRPr>
          </a:p>
          <a:p>
            <a:r>
              <a:rPr lang="el-GR" b="1" dirty="0">
                <a:solidFill>
                  <a:schemeClr val="tx1">
                    <a:lumMod val="95000"/>
                    <a:lumOff val="5000"/>
                  </a:schemeClr>
                </a:solidFill>
              </a:rPr>
              <a:t>Δεν χορηγούμε ΤΙΠΟΤΑ από το στόμα</a:t>
            </a:r>
            <a:endParaRPr lang="en-US" b="1" dirty="0">
              <a:solidFill>
                <a:schemeClr val="tx1">
                  <a:lumMod val="95000"/>
                  <a:lumOff val="5000"/>
                </a:schemeClr>
              </a:solidFill>
            </a:endParaRPr>
          </a:p>
        </p:txBody>
      </p:sp>
      <p:sp>
        <p:nvSpPr>
          <p:cNvPr id="3" name="Title 2"/>
          <p:cNvSpPr>
            <a:spLocks noGrp="1"/>
          </p:cNvSpPr>
          <p:nvPr>
            <p:ph type="title"/>
          </p:nvPr>
        </p:nvSpPr>
        <p:spPr/>
        <p:txBody>
          <a:bodyPr/>
          <a:lstStyle/>
          <a:p>
            <a:r>
              <a:rPr lang="el-GR" b="1" dirty="0">
                <a:solidFill>
                  <a:schemeClr val="tx1">
                    <a:lumMod val="95000"/>
                    <a:lumOff val="5000"/>
                  </a:schemeClr>
                </a:solidFill>
              </a:rPr>
              <a:t>Εγκεφαλική Αιμορραγία </a:t>
            </a:r>
            <a:endParaRPr lang="en-US" dirty="0">
              <a:solidFill>
                <a:schemeClr val="tx1">
                  <a:lumMod val="95000"/>
                  <a:lumOff val="5000"/>
                </a:schemeClr>
              </a:solidFill>
            </a:endParaRPr>
          </a:p>
        </p:txBody>
      </p:sp>
    </p:spTree>
    <p:extLst>
      <p:ext uri="{BB962C8B-B14F-4D97-AF65-F5344CB8AC3E}">
        <p14:creationId xmlns:p14="http://schemas.microsoft.com/office/powerpoint/2010/main" val="27247873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images (4).jpg"/>
          <p:cNvPicPr>
            <a:picLocks noGrp="1" noChangeAspect="1"/>
          </p:cNvPicPr>
          <p:nvPr>
            <p:ph sz="quarter" idx="1"/>
          </p:nvPr>
        </p:nvPicPr>
        <p:blipFill>
          <a:blip r:embed="rId2" cstate="print"/>
          <a:stretch>
            <a:fillRect/>
          </a:stretch>
        </p:blipFill>
        <p:spPr>
          <a:xfrm>
            <a:off x="323528" y="1556792"/>
            <a:ext cx="8437128" cy="5072668"/>
          </a:xfrm>
        </p:spPr>
      </p:pic>
      <p:sp>
        <p:nvSpPr>
          <p:cNvPr id="5" name="4 - Τίτλος"/>
          <p:cNvSpPr>
            <a:spLocks noGrp="1"/>
          </p:cNvSpPr>
          <p:nvPr>
            <p:ph type="title"/>
          </p:nvPr>
        </p:nvSpPr>
        <p:spPr/>
        <p:txBody>
          <a:bodyPr>
            <a:noAutofit/>
          </a:bodyPr>
          <a:lstStyle/>
          <a:p>
            <a:r>
              <a:rPr lang="el-GR" b="1" dirty="0">
                <a:solidFill>
                  <a:schemeClr val="tx1">
                    <a:lumMod val="95000"/>
                    <a:lumOff val="5000"/>
                  </a:schemeClr>
                </a:solidFill>
              </a:rPr>
              <a:t>ΕΥΧΑΡΙΣΤΩ ΓΙΑ</a:t>
            </a:r>
            <a:br>
              <a:rPr lang="el-GR" b="1" dirty="0">
                <a:solidFill>
                  <a:schemeClr val="tx1">
                    <a:lumMod val="95000"/>
                    <a:lumOff val="5000"/>
                  </a:schemeClr>
                </a:solidFill>
              </a:rPr>
            </a:br>
            <a:r>
              <a:rPr lang="el-GR" b="1" dirty="0">
                <a:solidFill>
                  <a:schemeClr val="tx1">
                    <a:lumMod val="95000"/>
                    <a:lumOff val="5000"/>
                  </a:schemeClr>
                </a:solidFill>
              </a:rPr>
              <a:t> ΤΗΝ ΠΡΟΣΟΧΗ ΣΑΣ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3" y="1916832"/>
            <a:ext cx="8136904" cy="4209331"/>
          </a:xfrm>
        </p:spPr>
        <p:txBody>
          <a:bodyPr>
            <a:normAutofit fontScale="92500"/>
          </a:bodyPr>
          <a:lstStyle/>
          <a:p>
            <a:pPr marL="0" indent="0" algn="ctr" eaLnBrk="0" hangingPunct="0">
              <a:buNone/>
              <a:defRPr/>
            </a:pPr>
            <a:r>
              <a:rPr lang="el-GR" sz="2800" b="1" kern="0" dirty="0">
                <a:solidFill>
                  <a:srgbClr val="084077"/>
                </a:solidFill>
                <a:effectLst>
                  <a:outerShdw blurRad="38100" dist="38100" dir="2700000" algn="tl">
                    <a:srgbClr val="000000">
                      <a:alpha val="43137"/>
                    </a:srgbClr>
                  </a:outerShdw>
                </a:effectLst>
              </a:rPr>
              <a:t>Είναι οι πρώτες ενέργειες που κάνουμε στον τόπο</a:t>
            </a:r>
          </a:p>
          <a:p>
            <a:pPr marL="0" indent="0" algn="ctr" eaLnBrk="0" hangingPunct="0">
              <a:buNone/>
              <a:defRPr/>
            </a:pPr>
            <a:r>
              <a:rPr lang="el-GR" sz="2800" b="1" kern="0" dirty="0">
                <a:solidFill>
                  <a:srgbClr val="084077"/>
                </a:solidFill>
                <a:effectLst>
                  <a:outerShdw blurRad="38100" dist="38100" dir="2700000" algn="tl">
                    <a:srgbClr val="000000">
                      <a:alpha val="43137"/>
                    </a:srgbClr>
                  </a:outerShdw>
                </a:effectLst>
              </a:rPr>
              <a:t> του ατυχήματος</a:t>
            </a:r>
            <a:r>
              <a:rPr lang="en-US" sz="2800" b="1" kern="0" dirty="0">
                <a:solidFill>
                  <a:srgbClr val="084077"/>
                </a:solidFill>
                <a:effectLst>
                  <a:outerShdw blurRad="38100" dist="38100" dir="2700000" algn="tl">
                    <a:srgbClr val="000000">
                      <a:alpha val="43137"/>
                    </a:srgbClr>
                  </a:outerShdw>
                </a:effectLst>
              </a:rPr>
              <a:t>…</a:t>
            </a:r>
            <a:endParaRPr lang="el-GR" sz="2800" b="1" kern="0" dirty="0">
              <a:solidFill>
                <a:srgbClr val="084077"/>
              </a:solidFill>
              <a:effectLst>
                <a:outerShdw blurRad="38100" dist="38100" dir="2700000" algn="tl">
                  <a:srgbClr val="000000">
                    <a:alpha val="43137"/>
                  </a:srgbClr>
                </a:outerShdw>
              </a:effectLst>
            </a:endParaRPr>
          </a:p>
          <a:p>
            <a:pPr marL="0" indent="0" eaLnBrk="0" hangingPunct="0">
              <a:buNone/>
              <a:defRPr/>
            </a:pPr>
            <a:endParaRPr lang="el-GR" sz="2800" b="1" kern="0" dirty="0">
              <a:solidFill>
                <a:srgbClr val="084077"/>
              </a:solidFill>
              <a:effectLst>
                <a:outerShdw blurRad="38100" dist="38100" dir="2700000" algn="tl">
                  <a:srgbClr val="000000">
                    <a:alpha val="43137"/>
                  </a:srgbClr>
                </a:outerShdw>
              </a:effectLst>
            </a:endParaRPr>
          </a:p>
          <a:p>
            <a:pPr marL="342900" indent="-342900" eaLnBrk="0" hangingPunct="0">
              <a:lnSpc>
                <a:spcPct val="150000"/>
              </a:lnSpc>
              <a:defRPr/>
            </a:pPr>
            <a:r>
              <a:rPr lang="el-GR" sz="2600" b="1" dirty="0">
                <a:solidFill>
                  <a:schemeClr val="tx1">
                    <a:lumMod val="95000"/>
                    <a:lumOff val="5000"/>
                  </a:schemeClr>
                </a:solidFill>
              </a:rPr>
              <a:t>     </a:t>
            </a:r>
            <a:r>
              <a:rPr lang="en-US" sz="2600" b="1" dirty="0">
                <a:solidFill>
                  <a:schemeClr val="tx1">
                    <a:lumMod val="95000"/>
                    <a:lumOff val="5000"/>
                  </a:schemeClr>
                </a:solidFill>
              </a:rPr>
              <a:t>…</a:t>
            </a:r>
            <a:r>
              <a:rPr lang="el-GR" sz="2600" b="1" dirty="0">
                <a:solidFill>
                  <a:schemeClr val="tx1">
                    <a:lumMod val="95000"/>
                    <a:lumOff val="5000"/>
                  </a:schemeClr>
                </a:solidFill>
              </a:rPr>
              <a:t> με οποιαδήποτε πρόχειρα μέσα διαθέτουμε, </a:t>
            </a:r>
          </a:p>
          <a:p>
            <a:pPr marL="342900" indent="-342900" eaLnBrk="0" hangingPunct="0">
              <a:lnSpc>
                <a:spcPct val="150000"/>
              </a:lnSpc>
              <a:defRPr/>
            </a:pPr>
            <a:r>
              <a:rPr lang="en-US" sz="2600" b="1" dirty="0">
                <a:solidFill>
                  <a:schemeClr val="tx1">
                    <a:lumMod val="95000"/>
                    <a:lumOff val="5000"/>
                  </a:schemeClr>
                </a:solidFill>
              </a:rPr>
              <a:t>   </a:t>
            </a:r>
            <a:r>
              <a:rPr lang="el-GR" sz="2600" b="1" dirty="0">
                <a:solidFill>
                  <a:schemeClr val="tx1">
                    <a:lumMod val="95000"/>
                    <a:lumOff val="5000"/>
                  </a:schemeClr>
                </a:solidFill>
              </a:rPr>
              <a:t>  ώστε να σώσουμε τη ζωή του θύματος,</a:t>
            </a:r>
          </a:p>
          <a:p>
            <a:pPr marL="342900" indent="-342900" eaLnBrk="0" hangingPunct="0">
              <a:lnSpc>
                <a:spcPct val="150000"/>
              </a:lnSpc>
              <a:defRPr/>
            </a:pPr>
            <a:r>
              <a:rPr lang="en-US" sz="2600" b="1" dirty="0">
                <a:solidFill>
                  <a:schemeClr val="tx1">
                    <a:lumMod val="95000"/>
                    <a:lumOff val="5000"/>
                  </a:schemeClr>
                </a:solidFill>
              </a:rPr>
              <a:t>   </a:t>
            </a:r>
            <a:r>
              <a:rPr lang="el-GR" sz="2600" b="1" dirty="0">
                <a:solidFill>
                  <a:schemeClr val="tx1">
                    <a:lumMod val="95000"/>
                    <a:lumOff val="5000"/>
                  </a:schemeClr>
                </a:solidFill>
              </a:rPr>
              <a:t>  να ανακουφίσουμε τον πόνο του και </a:t>
            </a:r>
          </a:p>
          <a:p>
            <a:pPr marL="342900" indent="-342900" eaLnBrk="0" hangingPunct="0">
              <a:lnSpc>
                <a:spcPct val="150000"/>
              </a:lnSpc>
              <a:defRPr/>
            </a:pPr>
            <a:r>
              <a:rPr lang="en-US" sz="2600" b="1" dirty="0">
                <a:solidFill>
                  <a:schemeClr val="tx1">
                    <a:lumMod val="95000"/>
                    <a:lumOff val="5000"/>
                  </a:schemeClr>
                </a:solidFill>
              </a:rPr>
              <a:t>   </a:t>
            </a:r>
            <a:r>
              <a:rPr lang="el-GR" sz="2600" b="1" dirty="0">
                <a:solidFill>
                  <a:schemeClr val="tx1">
                    <a:lumMod val="95000"/>
                    <a:lumOff val="5000"/>
                  </a:schemeClr>
                </a:solidFill>
              </a:rPr>
              <a:t>  να προλάβουμε τυχόν επιδείνωση της κατάστασής του</a:t>
            </a:r>
            <a:endParaRPr lang="en-US" sz="2600" b="1" dirty="0">
              <a:solidFill>
                <a:schemeClr val="tx1">
                  <a:lumMod val="95000"/>
                  <a:lumOff val="5000"/>
                </a:schemeClr>
              </a:solidFill>
            </a:endParaRPr>
          </a:p>
        </p:txBody>
      </p:sp>
      <p:sp>
        <p:nvSpPr>
          <p:cNvPr id="3" name="Title 2"/>
          <p:cNvSpPr>
            <a:spLocks noGrp="1"/>
          </p:cNvSpPr>
          <p:nvPr>
            <p:ph type="title"/>
          </p:nvPr>
        </p:nvSpPr>
        <p:spPr/>
        <p:txBody>
          <a:bodyPr/>
          <a:lstStyle/>
          <a:p>
            <a:r>
              <a:rPr lang="el-GR" dirty="0">
                <a:solidFill>
                  <a:schemeClr val="tx1">
                    <a:lumMod val="95000"/>
                    <a:lumOff val="5000"/>
                  </a:schemeClr>
                </a:solidFill>
              </a:rPr>
              <a:t>Με λίγα λόγια</a:t>
            </a:r>
            <a:endParaRPr lang="en-US" dirty="0">
              <a:solidFill>
                <a:schemeClr val="tx1">
                  <a:lumMod val="95000"/>
                  <a:lumOff val="5000"/>
                </a:schemeClr>
              </a:solidFill>
            </a:endParaRPr>
          </a:p>
        </p:txBody>
      </p:sp>
    </p:spTree>
    <p:extLst>
      <p:ext uri="{BB962C8B-B14F-4D97-AF65-F5344CB8AC3E}">
        <p14:creationId xmlns:p14="http://schemas.microsoft.com/office/powerpoint/2010/main" val="2061174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132856"/>
            <a:ext cx="7408333" cy="4248472"/>
          </a:xfrm>
        </p:spPr>
        <p:txBody>
          <a:bodyPr>
            <a:normAutofit fontScale="92500" lnSpcReduction="20000"/>
          </a:bodyPr>
          <a:lstStyle/>
          <a:p>
            <a:pPr marL="0" indent="0" algn="ctr">
              <a:buNone/>
            </a:pPr>
            <a:r>
              <a:rPr lang="el-GR" dirty="0"/>
              <a:t> </a:t>
            </a:r>
            <a:r>
              <a:rPr lang="el-GR" b="1" dirty="0">
                <a:solidFill>
                  <a:schemeClr val="tx1">
                    <a:lumMod val="95000"/>
                    <a:lumOff val="5000"/>
                  </a:schemeClr>
                </a:solidFill>
              </a:rPr>
              <a:t>Πάντα να ενεργείτε βάσει σχεδίου, έχοντας στο μυαλό σας τις βασικές ενέργειες που πρέπει να εφαρμόσετε σε περίπτωση έκτακτης ανάγκης. </a:t>
            </a:r>
          </a:p>
          <a:p>
            <a:pPr marL="0" indent="0">
              <a:buNone/>
            </a:pPr>
            <a:endParaRPr lang="en-US" dirty="0">
              <a:solidFill>
                <a:schemeClr val="tx1">
                  <a:lumMod val="95000"/>
                  <a:lumOff val="5000"/>
                </a:schemeClr>
              </a:solidFill>
            </a:endParaRPr>
          </a:p>
          <a:p>
            <a:r>
              <a:rPr lang="el-GR" b="1" dirty="0">
                <a:solidFill>
                  <a:schemeClr val="tx1">
                    <a:lumMod val="95000"/>
                    <a:lumOff val="5000"/>
                  </a:schemeClr>
                </a:solidFill>
              </a:rPr>
              <a:t>Φροντίστε για την ασφάλειά τη δική σας καθώς και του θύματος. </a:t>
            </a:r>
          </a:p>
          <a:p>
            <a:endParaRPr lang="en-US" b="1" dirty="0">
              <a:solidFill>
                <a:schemeClr val="tx1">
                  <a:lumMod val="95000"/>
                  <a:lumOff val="5000"/>
                </a:schemeClr>
              </a:solidFill>
            </a:endParaRPr>
          </a:p>
          <a:p>
            <a:r>
              <a:rPr lang="el-GR" b="1" dirty="0">
                <a:solidFill>
                  <a:schemeClr val="tx1">
                    <a:lumMod val="95000"/>
                    <a:lumOff val="5000"/>
                  </a:schemeClr>
                </a:solidFill>
              </a:rPr>
              <a:t>Αξιολογείστε την κατάσταση του θύματος. </a:t>
            </a:r>
          </a:p>
          <a:p>
            <a:endParaRPr lang="en-US" b="1" dirty="0">
              <a:solidFill>
                <a:schemeClr val="tx1">
                  <a:lumMod val="95000"/>
                  <a:lumOff val="5000"/>
                </a:schemeClr>
              </a:solidFill>
            </a:endParaRPr>
          </a:p>
          <a:p>
            <a:r>
              <a:rPr lang="el-GR" b="1" dirty="0">
                <a:solidFill>
                  <a:schemeClr val="tx1">
                    <a:lumMod val="95000"/>
                    <a:lumOff val="5000"/>
                  </a:schemeClr>
                </a:solidFill>
              </a:rPr>
              <a:t>Ζητήστε Βοήθεια </a:t>
            </a:r>
          </a:p>
          <a:p>
            <a:endParaRPr lang="en-US" b="1" dirty="0">
              <a:solidFill>
                <a:schemeClr val="tx1">
                  <a:lumMod val="95000"/>
                  <a:lumOff val="5000"/>
                </a:schemeClr>
              </a:solidFill>
            </a:endParaRPr>
          </a:p>
          <a:p>
            <a:r>
              <a:rPr lang="el-GR" b="1" dirty="0">
                <a:solidFill>
                  <a:schemeClr val="tx1">
                    <a:lumMod val="95000"/>
                    <a:lumOff val="5000"/>
                  </a:schemeClr>
                </a:solidFill>
              </a:rPr>
              <a:t>Καλέστε το 166 αν χρειάζεται </a:t>
            </a:r>
          </a:p>
          <a:p>
            <a:pPr marL="0" indent="0" algn="ctr">
              <a:buNone/>
            </a:pPr>
            <a:endParaRPr lang="en-US" dirty="0"/>
          </a:p>
        </p:txBody>
      </p:sp>
      <p:sp>
        <p:nvSpPr>
          <p:cNvPr id="3" name="Title 2"/>
          <p:cNvSpPr>
            <a:spLocks noGrp="1"/>
          </p:cNvSpPr>
          <p:nvPr>
            <p:ph type="title"/>
          </p:nvPr>
        </p:nvSpPr>
        <p:spPr>
          <a:xfrm>
            <a:off x="457200" y="338328"/>
            <a:ext cx="8229600" cy="498384"/>
          </a:xfrm>
        </p:spPr>
        <p:txBody>
          <a:bodyPr>
            <a:normAutofit fontScale="90000"/>
          </a:bodyPr>
          <a:lstStyle/>
          <a:p>
            <a:br>
              <a:rPr lang="en-US" dirty="0"/>
            </a:br>
            <a:br>
              <a:rPr lang="en-US" dirty="0"/>
            </a:br>
            <a:r>
              <a:rPr lang="el-GR" dirty="0">
                <a:solidFill>
                  <a:schemeClr val="tx1">
                    <a:lumMod val="95000"/>
                    <a:lumOff val="5000"/>
                  </a:schemeClr>
                </a:solidFill>
              </a:rPr>
              <a:t> </a:t>
            </a:r>
            <a:r>
              <a:rPr lang="el-GR" b="1" dirty="0">
                <a:solidFill>
                  <a:schemeClr val="tx1">
                    <a:lumMod val="95000"/>
                    <a:lumOff val="5000"/>
                  </a:schemeClr>
                </a:solidFill>
              </a:rPr>
              <a:t>Εκτίμηση της κατάστασης του θύματος </a:t>
            </a:r>
            <a:r>
              <a:rPr lang="el-GR" dirty="0">
                <a:solidFill>
                  <a:schemeClr val="tx1">
                    <a:lumMod val="95000"/>
                    <a:lumOff val="5000"/>
                  </a:schemeClr>
                </a:solidFill>
              </a:rPr>
              <a:t> </a:t>
            </a:r>
            <a:endParaRPr lang="en-US" dirty="0">
              <a:solidFill>
                <a:schemeClr val="tx1">
                  <a:lumMod val="95000"/>
                  <a:lumOff val="5000"/>
                </a:schemeClr>
              </a:solidFill>
            </a:endParaRPr>
          </a:p>
        </p:txBody>
      </p:sp>
    </p:spTree>
    <p:extLst>
      <p:ext uri="{BB962C8B-B14F-4D97-AF65-F5344CB8AC3E}">
        <p14:creationId xmlns:p14="http://schemas.microsoft.com/office/powerpoint/2010/main" val="1627317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1" y="1916832"/>
            <a:ext cx="8064896" cy="4536504"/>
          </a:xfrm>
        </p:spPr>
        <p:txBody>
          <a:bodyPr>
            <a:noAutofit/>
          </a:bodyPr>
          <a:lstStyle/>
          <a:p>
            <a:r>
              <a:rPr lang="el-GR" b="1" u="sng" dirty="0">
                <a:solidFill>
                  <a:schemeClr val="tx1">
                    <a:lumMod val="95000"/>
                    <a:lumOff val="5000"/>
                  </a:schemeClr>
                </a:solidFill>
              </a:rPr>
              <a:t>Διαπίστωση του προβλήματος</a:t>
            </a:r>
            <a:r>
              <a:rPr lang="el-GR" b="1" dirty="0">
                <a:solidFill>
                  <a:schemeClr val="tx1">
                    <a:lumMod val="95000"/>
                    <a:lumOff val="5000"/>
                  </a:schemeClr>
                </a:solidFill>
              </a:rPr>
              <a:t>: Κάθε τραύμα ή ασθένεια εκδηλώνεται με διαφορετικούς τρόπους που μπορεί να βοηθήσουν τη διάγνωσή σας. Οι εκδηλώσεις αυτές χωρίζονται σε δύο κατηγορίες: τα συμπτώματα και τις ενδείξεις. </a:t>
            </a:r>
          </a:p>
          <a:p>
            <a:endParaRPr lang="el-GR" b="1" dirty="0">
              <a:solidFill>
                <a:schemeClr val="tx1">
                  <a:lumMod val="95000"/>
                  <a:lumOff val="5000"/>
                </a:schemeClr>
              </a:solidFill>
            </a:endParaRPr>
          </a:p>
          <a:p>
            <a:r>
              <a:rPr lang="el-GR" b="1" u="sng" dirty="0">
                <a:solidFill>
                  <a:schemeClr val="tx1">
                    <a:lumMod val="95000"/>
                    <a:lumOff val="5000"/>
                  </a:schemeClr>
                </a:solidFill>
              </a:rPr>
              <a:t>Συμπτώματα</a:t>
            </a:r>
            <a:r>
              <a:rPr lang="el-GR" b="1" dirty="0">
                <a:solidFill>
                  <a:schemeClr val="tx1">
                    <a:lumMod val="95000"/>
                    <a:lumOff val="5000"/>
                  </a:schemeClr>
                </a:solidFill>
              </a:rPr>
              <a:t> είναι αυτά που βιώνει ή αισθάνεται ο ασθενής και μπορεί να τα περιγράψει. </a:t>
            </a:r>
          </a:p>
          <a:p>
            <a:endParaRPr lang="el-GR" b="1" dirty="0">
              <a:solidFill>
                <a:schemeClr val="tx1">
                  <a:lumMod val="95000"/>
                  <a:lumOff val="5000"/>
                </a:schemeClr>
              </a:solidFill>
            </a:endParaRPr>
          </a:p>
          <a:p>
            <a:r>
              <a:rPr lang="el-GR" b="1" u="sng" dirty="0">
                <a:solidFill>
                  <a:schemeClr val="tx1">
                    <a:lumMod val="95000"/>
                    <a:lumOff val="5000"/>
                  </a:schemeClr>
                </a:solidFill>
              </a:rPr>
              <a:t>Σημεία</a:t>
            </a:r>
            <a:r>
              <a:rPr lang="el-GR" b="1" dirty="0">
                <a:solidFill>
                  <a:schemeClr val="tx1">
                    <a:lumMod val="95000"/>
                    <a:lumOff val="5000"/>
                  </a:schemeClr>
                </a:solidFill>
              </a:rPr>
              <a:t> είναι όσα ανακαλύπτετε εσείς με τις αισθήσεις σας (όραση, αφή, ακοή, όσφρηση) κατά τη διάρκεια της παρατήρησης. </a:t>
            </a:r>
            <a:endParaRPr lang="en-US" b="1" dirty="0">
              <a:solidFill>
                <a:schemeClr val="tx1">
                  <a:lumMod val="95000"/>
                  <a:lumOff val="5000"/>
                </a:schemeClr>
              </a:solidFill>
            </a:endParaRPr>
          </a:p>
        </p:txBody>
      </p:sp>
      <p:sp>
        <p:nvSpPr>
          <p:cNvPr id="3" name="Title 2"/>
          <p:cNvSpPr>
            <a:spLocks noGrp="1"/>
          </p:cNvSpPr>
          <p:nvPr>
            <p:ph type="title"/>
          </p:nvPr>
        </p:nvSpPr>
        <p:spPr/>
        <p:txBody>
          <a:bodyPr>
            <a:normAutofit fontScale="90000"/>
          </a:bodyPr>
          <a:lstStyle/>
          <a:p>
            <a:r>
              <a:rPr lang="el-GR" b="1" dirty="0">
                <a:solidFill>
                  <a:schemeClr val="tx1">
                    <a:lumMod val="95000"/>
                    <a:lumOff val="5000"/>
                  </a:schemeClr>
                </a:solidFill>
              </a:rPr>
              <a:t>Σειρά παροχής Πρώτων Βοηθειών </a:t>
            </a:r>
            <a:endParaRPr lang="en-US" dirty="0">
              <a:solidFill>
                <a:schemeClr val="tx1">
                  <a:lumMod val="95000"/>
                  <a:lumOff val="5000"/>
                </a:schemeClr>
              </a:solidFill>
            </a:endParaRPr>
          </a:p>
        </p:txBody>
      </p:sp>
    </p:spTree>
    <p:extLst>
      <p:ext uri="{BB962C8B-B14F-4D97-AF65-F5344CB8AC3E}">
        <p14:creationId xmlns:p14="http://schemas.microsoft.com/office/powerpoint/2010/main" val="2142712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88840"/>
            <a:ext cx="7408333" cy="4392488"/>
          </a:xfrm>
        </p:spPr>
        <p:txBody>
          <a:bodyPr/>
          <a:lstStyle/>
          <a:p>
            <a:endParaRPr lang="en-US" dirty="0"/>
          </a:p>
          <a:p>
            <a:r>
              <a:rPr lang="el-GR" b="1" dirty="0">
                <a:solidFill>
                  <a:schemeClr val="tx1">
                    <a:lumMod val="95000"/>
                    <a:lumOff val="5000"/>
                  </a:schemeClr>
                </a:solidFill>
              </a:rPr>
              <a:t>Μην μετακινείτε το θύμα, εκτός αν είναι αναγκαίο, για λόγους ασφαλείας. </a:t>
            </a:r>
          </a:p>
          <a:p>
            <a:endParaRPr lang="en-US" b="1" dirty="0">
              <a:solidFill>
                <a:schemeClr val="tx1">
                  <a:lumMod val="95000"/>
                  <a:lumOff val="5000"/>
                </a:schemeClr>
              </a:solidFill>
            </a:endParaRPr>
          </a:p>
          <a:p>
            <a:r>
              <a:rPr lang="el-GR" b="1" dirty="0">
                <a:solidFill>
                  <a:schemeClr val="tx1">
                    <a:lumMod val="95000"/>
                    <a:lumOff val="5000"/>
                  </a:schemeClr>
                </a:solidFill>
              </a:rPr>
              <a:t>Καθησυχάστε το </a:t>
            </a:r>
          </a:p>
          <a:p>
            <a:endParaRPr lang="en-US" b="1" dirty="0">
              <a:solidFill>
                <a:schemeClr val="tx1">
                  <a:lumMod val="95000"/>
                  <a:lumOff val="5000"/>
                </a:schemeClr>
              </a:solidFill>
            </a:endParaRPr>
          </a:p>
          <a:p>
            <a:r>
              <a:rPr lang="el-GR" b="1" dirty="0">
                <a:solidFill>
                  <a:schemeClr val="tx1">
                    <a:lumMod val="95000"/>
                    <a:lumOff val="5000"/>
                  </a:schemeClr>
                </a:solidFill>
              </a:rPr>
              <a:t>Σκεπάστε το και διατηρήστε το ζεστό. </a:t>
            </a:r>
          </a:p>
          <a:p>
            <a:endParaRPr lang="en-US" b="1" dirty="0">
              <a:solidFill>
                <a:schemeClr val="tx1">
                  <a:lumMod val="95000"/>
                  <a:lumOff val="5000"/>
                </a:schemeClr>
              </a:solidFill>
            </a:endParaRPr>
          </a:p>
          <a:p>
            <a:r>
              <a:rPr lang="el-GR" b="1" dirty="0">
                <a:solidFill>
                  <a:schemeClr val="tx1">
                    <a:lumMod val="95000"/>
                    <a:lumOff val="5000"/>
                  </a:schemeClr>
                </a:solidFill>
              </a:rPr>
              <a:t>Καλέστε γιατρό ή ασθενοφόρο. </a:t>
            </a:r>
          </a:p>
          <a:p>
            <a:endParaRPr lang="en-US" dirty="0"/>
          </a:p>
        </p:txBody>
      </p:sp>
      <p:sp>
        <p:nvSpPr>
          <p:cNvPr id="3" name="Title 2"/>
          <p:cNvSpPr>
            <a:spLocks noGrp="1"/>
          </p:cNvSpPr>
          <p:nvPr>
            <p:ph type="title"/>
          </p:nvPr>
        </p:nvSpPr>
        <p:spPr/>
        <p:txBody>
          <a:bodyPr>
            <a:normAutofit fontScale="90000"/>
          </a:bodyPr>
          <a:lstStyle/>
          <a:p>
            <a:r>
              <a:rPr lang="el-GR" b="1" dirty="0">
                <a:solidFill>
                  <a:schemeClr val="tx1">
                    <a:lumMod val="95000"/>
                    <a:lumOff val="5000"/>
                  </a:schemeClr>
                </a:solidFill>
              </a:rPr>
              <a:t>Πρόσθετες οδηγίες στην παροχή Πρώτων Βοηθειών. </a:t>
            </a:r>
            <a:endParaRPr lang="en-US" dirty="0">
              <a:solidFill>
                <a:schemeClr val="tx1">
                  <a:lumMod val="95000"/>
                  <a:lumOff val="5000"/>
                </a:schemeClr>
              </a:solidFill>
            </a:endParaRPr>
          </a:p>
        </p:txBody>
      </p:sp>
    </p:spTree>
    <p:extLst>
      <p:ext uri="{BB962C8B-B14F-4D97-AF65-F5344CB8AC3E}">
        <p14:creationId xmlns:p14="http://schemas.microsoft.com/office/powerpoint/2010/main" val="2436512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16832"/>
            <a:ext cx="7408333" cy="4392488"/>
          </a:xfrm>
        </p:spPr>
        <p:txBody>
          <a:bodyPr>
            <a:normAutofit lnSpcReduction="10000"/>
          </a:bodyPr>
          <a:lstStyle/>
          <a:p>
            <a:pPr marL="0" indent="0">
              <a:buNone/>
            </a:pPr>
            <a:r>
              <a:rPr lang="el-GR" b="1" u="sng" dirty="0">
                <a:solidFill>
                  <a:schemeClr val="tx1">
                    <a:lumMod val="95000"/>
                    <a:lumOff val="5000"/>
                  </a:schemeClr>
                </a:solidFill>
              </a:rPr>
              <a:t>Φάρμακα</a:t>
            </a:r>
          </a:p>
          <a:p>
            <a:pPr marL="0" indent="0">
              <a:buNone/>
            </a:pPr>
            <a:r>
              <a:rPr lang="el-GR" b="1" dirty="0">
                <a:solidFill>
                  <a:schemeClr val="tx1">
                    <a:lumMod val="95000"/>
                    <a:lumOff val="5000"/>
                  </a:schemeClr>
                </a:solidFill>
              </a:rPr>
              <a:t>1. Οινόπνευμα</a:t>
            </a:r>
          </a:p>
          <a:p>
            <a:pPr marL="0" indent="0">
              <a:buNone/>
            </a:pPr>
            <a:r>
              <a:rPr lang="el-GR" b="1" dirty="0">
                <a:solidFill>
                  <a:schemeClr val="tx1">
                    <a:lumMod val="95000"/>
                    <a:lumOff val="5000"/>
                  </a:schemeClr>
                </a:solidFill>
              </a:rPr>
              <a:t>2. Οξυζενέ</a:t>
            </a:r>
          </a:p>
          <a:p>
            <a:pPr marL="0" indent="0">
              <a:buNone/>
            </a:pPr>
            <a:r>
              <a:rPr lang="el-GR" b="1" dirty="0">
                <a:solidFill>
                  <a:schemeClr val="tx1">
                    <a:lumMod val="95000"/>
                    <a:lumOff val="5000"/>
                  </a:schemeClr>
                </a:solidFill>
              </a:rPr>
              <a:t>3. Αντισηπτικό</a:t>
            </a:r>
          </a:p>
          <a:p>
            <a:pPr marL="0" indent="0">
              <a:buNone/>
            </a:pPr>
            <a:r>
              <a:rPr lang="el-GR" b="1" dirty="0">
                <a:solidFill>
                  <a:schemeClr val="tx1">
                    <a:lumMod val="95000"/>
                    <a:lumOff val="5000"/>
                  </a:schemeClr>
                </a:solidFill>
              </a:rPr>
              <a:t>4. Παυσίπονο-αντιπυρετικό</a:t>
            </a:r>
          </a:p>
          <a:p>
            <a:pPr marL="0" indent="0">
              <a:buNone/>
            </a:pPr>
            <a:r>
              <a:rPr lang="el-GR" b="1" dirty="0">
                <a:solidFill>
                  <a:schemeClr val="tx1">
                    <a:lumMod val="95000"/>
                    <a:lumOff val="5000"/>
                  </a:schemeClr>
                </a:solidFill>
              </a:rPr>
              <a:t>5. Αντιϊσταμινική αλοιφή</a:t>
            </a:r>
          </a:p>
          <a:p>
            <a:pPr marL="0" indent="0">
              <a:buNone/>
            </a:pPr>
            <a:r>
              <a:rPr lang="el-GR" b="1" i="1" dirty="0">
                <a:solidFill>
                  <a:schemeClr val="tx1">
                    <a:lumMod val="95000"/>
                    <a:lumOff val="5000"/>
                  </a:schemeClr>
                </a:solidFill>
              </a:rPr>
              <a:t>6. </a:t>
            </a:r>
            <a:r>
              <a:rPr lang="el-GR" b="1" dirty="0">
                <a:solidFill>
                  <a:schemeClr val="tx1">
                    <a:lumMod val="95000"/>
                    <a:lumOff val="5000"/>
                  </a:schemeClr>
                </a:solidFill>
              </a:rPr>
              <a:t>Φυσιολογικός ορός (</a:t>
            </a:r>
            <a:r>
              <a:rPr lang="el-GR" b="1" i="1" dirty="0">
                <a:solidFill>
                  <a:schemeClr val="tx1">
                    <a:lumMod val="95000"/>
                    <a:lumOff val="5000"/>
                  </a:schemeClr>
                </a:solidFill>
              </a:rPr>
              <a:t>νερό εμπλουτισμένο με 0,09% χλωριούχο νάτριο)</a:t>
            </a:r>
          </a:p>
          <a:p>
            <a:pPr marL="0" indent="0">
              <a:buNone/>
            </a:pPr>
            <a:r>
              <a:rPr lang="el-GR" b="1" dirty="0">
                <a:solidFill>
                  <a:schemeClr val="tx1">
                    <a:lumMod val="95000"/>
                    <a:lumOff val="5000"/>
                  </a:schemeClr>
                </a:solidFill>
              </a:rPr>
              <a:t>7. Κορτιζόνη</a:t>
            </a:r>
          </a:p>
          <a:p>
            <a:pPr marL="0" indent="0">
              <a:buNone/>
            </a:pPr>
            <a:r>
              <a:rPr lang="el-GR" b="1" dirty="0">
                <a:solidFill>
                  <a:schemeClr val="tx1">
                    <a:lumMod val="95000"/>
                    <a:lumOff val="5000"/>
                  </a:schemeClr>
                </a:solidFill>
              </a:rPr>
              <a:t>8. Ψυκτικό σπρέι</a:t>
            </a:r>
          </a:p>
          <a:p>
            <a:pPr marL="0" indent="0">
              <a:buNone/>
            </a:pPr>
            <a:r>
              <a:rPr lang="el-GR" b="1" dirty="0">
                <a:solidFill>
                  <a:schemeClr val="tx1">
                    <a:lumMod val="95000"/>
                    <a:lumOff val="5000"/>
                  </a:schemeClr>
                </a:solidFill>
              </a:rPr>
              <a:t>9. Σπρέι για τραύματα &amp; εγκαύματα</a:t>
            </a:r>
            <a:endParaRPr lang="en-US" b="1" dirty="0">
              <a:solidFill>
                <a:schemeClr val="tx1">
                  <a:lumMod val="95000"/>
                  <a:lumOff val="5000"/>
                </a:schemeClr>
              </a:solidFill>
            </a:endParaRPr>
          </a:p>
        </p:txBody>
      </p:sp>
      <p:sp>
        <p:nvSpPr>
          <p:cNvPr id="3" name="Title 2"/>
          <p:cNvSpPr>
            <a:spLocks noGrp="1"/>
          </p:cNvSpPr>
          <p:nvPr>
            <p:ph type="title"/>
          </p:nvPr>
        </p:nvSpPr>
        <p:spPr/>
        <p:txBody>
          <a:bodyPr/>
          <a:lstStyle/>
          <a:p>
            <a:r>
              <a:rPr lang="el-GR" b="1" dirty="0">
                <a:solidFill>
                  <a:schemeClr val="tx1">
                    <a:lumMod val="95000"/>
                    <a:lumOff val="5000"/>
                  </a:schemeClr>
                </a:solidFill>
              </a:rPr>
              <a:t>Τι Περιλαμβάνει το Φαρμακείο</a:t>
            </a:r>
            <a:endParaRPr lang="en-US" dirty="0">
              <a:solidFill>
                <a:schemeClr val="tx1">
                  <a:lumMod val="95000"/>
                  <a:lumOff val="5000"/>
                </a:schemeClr>
              </a:solidFill>
            </a:endParaRPr>
          </a:p>
        </p:txBody>
      </p:sp>
    </p:spTree>
    <p:extLst>
      <p:ext uri="{BB962C8B-B14F-4D97-AF65-F5344CB8AC3E}">
        <p14:creationId xmlns:p14="http://schemas.microsoft.com/office/powerpoint/2010/main" val="3967729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655379"/>
            <a:ext cx="7408333" cy="5302013"/>
          </a:xfrm>
        </p:spPr>
        <p:txBody>
          <a:bodyPr>
            <a:normAutofit fontScale="85000" lnSpcReduction="20000"/>
          </a:bodyPr>
          <a:lstStyle/>
          <a:p>
            <a:pPr marL="0" indent="0">
              <a:buNone/>
            </a:pPr>
            <a:r>
              <a:rPr lang="el-GR" b="1" u="sng" dirty="0">
                <a:solidFill>
                  <a:schemeClr val="tx1">
                    <a:lumMod val="95000"/>
                    <a:lumOff val="5000"/>
                  </a:schemeClr>
                </a:solidFill>
              </a:rPr>
              <a:t>Υλικά:</a:t>
            </a:r>
          </a:p>
          <a:p>
            <a:pPr marL="0" indent="0">
              <a:buNone/>
            </a:pPr>
            <a:r>
              <a:rPr lang="el-GR" b="1" dirty="0">
                <a:solidFill>
                  <a:schemeClr val="tx1">
                    <a:lumMod val="95000"/>
                    <a:lumOff val="5000"/>
                  </a:schemeClr>
                </a:solidFill>
              </a:rPr>
              <a:t>1. Βαμβάκι</a:t>
            </a:r>
          </a:p>
          <a:p>
            <a:pPr marL="0" indent="0">
              <a:buNone/>
            </a:pPr>
            <a:r>
              <a:rPr lang="el-GR" b="1" dirty="0">
                <a:solidFill>
                  <a:schemeClr val="tx1">
                    <a:lumMod val="95000"/>
                    <a:lumOff val="5000"/>
                  </a:schemeClr>
                </a:solidFill>
              </a:rPr>
              <a:t>2. Γάζες αποστειρωμένες</a:t>
            </a:r>
          </a:p>
          <a:p>
            <a:pPr marL="0" indent="0">
              <a:buNone/>
            </a:pPr>
            <a:r>
              <a:rPr lang="el-GR" b="1" dirty="0">
                <a:solidFill>
                  <a:schemeClr val="tx1">
                    <a:lumMod val="95000"/>
                    <a:lumOff val="5000"/>
                  </a:schemeClr>
                </a:solidFill>
              </a:rPr>
              <a:t>3. Γάζες βαζελινούχες</a:t>
            </a:r>
          </a:p>
          <a:p>
            <a:pPr marL="0" indent="0">
              <a:buNone/>
            </a:pPr>
            <a:r>
              <a:rPr lang="el-GR" b="1" dirty="0">
                <a:solidFill>
                  <a:schemeClr val="tx1">
                    <a:lumMod val="95000"/>
                    <a:lumOff val="5000"/>
                  </a:schemeClr>
                </a:solidFill>
              </a:rPr>
              <a:t>4. Επίδεσμοι- τραυμαπλάστ</a:t>
            </a:r>
          </a:p>
          <a:p>
            <a:pPr marL="0" indent="0">
              <a:buNone/>
            </a:pPr>
            <a:r>
              <a:rPr lang="el-GR" b="1" dirty="0">
                <a:solidFill>
                  <a:schemeClr val="tx1">
                    <a:lumMod val="95000"/>
                    <a:lumOff val="5000"/>
                  </a:schemeClr>
                </a:solidFill>
              </a:rPr>
              <a:t>5. Λευκοπλάστ</a:t>
            </a:r>
          </a:p>
          <a:p>
            <a:pPr marL="0" indent="0">
              <a:buNone/>
            </a:pPr>
            <a:r>
              <a:rPr lang="el-GR" b="1" dirty="0">
                <a:solidFill>
                  <a:schemeClr val="tx1">
                    <a:lumMod val="95000"/>
                    <a:lumOff val="5000"/>
                  </a:schemeClr>
                </a:solidFill>
              </a:rPr>
              <a:t>6. Θερμόμετρο</a:t>
            </a:r>
          </a:p>
          <a:p>
            <a:pPr marL="0" indent="0">
              <a:buNone/>
            </a:pPr>
            <a:r>
              <a:rPr lang="el-GR" b="1" dirty="0">
                <a:solidFill>
                  <a:schemeClr val="tx1">
                    <a:lumMod val="95000"/>
                    <a:lumOff val="5000"/>
                  </a:schemeClr>
                </a:solidFill>
              </a:rPr>
              <a:t>7. Λαβίδα</a:t>
            </a:r>
          </a:p>
          <a:p>
            <a:pPr marL="0" indent="0">
              <a:buNone/>
            </a:pPr>
            <a:r>
              <a:rPr lang="el-GR" b="1" dirty="0">
                <a:solidFill>
                  <a:schemeClr val="tx1">
                    <a:lumMod val="95000"/>
                    <a:lumOff val="5000"/>
                  </a:schemeClr>
                </a:solidFill>
              </a:rPr>
              <a:t>8. Ψαλίδι</a:t>
            </a:r>
          </a:p>
          <a:p>
            <a:pPr marL="0" indent="0">
              <a:buNone/>
            </a:pPr>
            <a:r>
              <a:rPr lang="el-GR" b="1" dirty="0">
                <a:solidFill>
                  <a:schemeClr val="tx1">
                    <a:lumMod val="95000"/>
                    <a:lumOff val="5000"/>
                  </a:schemeClr>
                </a:solidFill>
              </a:rPr>
              <a:t>9. Σύριγγες μιας χρήσεως</a:t>
            </a:r>
          </a:p>
          <a:p>
            <a:pPr marL="0" indent="0">
              <a:buNone/>
            </a:pPr>
            <a:r>
              <a:rPr lang="el-GR" b="1" dirty="0">
                <a:solidFill>
                  <a:schemeClr val="tx1">
                    <a:lumMod val="95000"/>
                    <a:lumOff val="5000"/>
                  </a:schemeClr>
                </a:solidFill>
              </a:rPr>
              <a:t>10. Νάρθηκες</a:t>
            </a:r>
          </a:p>
          <a:p>
            <a:pPr marL="0" indent="0">
              <a:buNone/>
            </a:pPr>
            <a:r>
              <a:rPr lang="el-GR" b="1" dirty="0">
                <a:solidFill>
                  <a:schemeClr val="tx1">
                    <a:lumMod val="95000"/>
                    <a:lumOff val="5000"/>
                  </a:schemeClr>
                </a:solidFill>
              </a:rPr>
              <a:t>11. Παραμάνες</a:t>
            </a:r>
          </a:p>
          <a:p>
            <a:pPr marL="0" indent="0">
              <a:buNone/>
            </a:pPr>
            <a:r>
              <a:rPr lang="el-GR" b="1" dirty="0">
                <a:solidFill>
                  <a:schemeClr val="tx1">
                    <a:lumMod val="95000"/>
                    <a:lumOff val="5000"/>
                  </a:schemeClr>
                </a:solidFill>
              </a:rPr>
              <a:t>12. Γάντια μιας χρήσεως</a:t>
            </a:r>
          </a:p>
          <a:p>
            <a:pPr marL="0" indent="0">
              <a:buNone/>
            </a:pPr>
            <a:r>
              <a:rPr lang="el-GR" b="1" dirty="0">
                <a:solidFill>
                  <a:schemeClr val="tx1">
                    <a:lumMod val="95000"/>
                    <a:lumOff val="5000"/>
                  </a:schemeClr>
                </a:solidFill>
              </a:rPr>
              <a:t>13. Μάσκα ή μαντήλι τεχνητής αναπνοής</a:t>
            </a:r>
          </a:p>
          <a:p>
            <a:pPr marL="0" indent="0">
              <a:buNone/>
            </a:pPr>
            <a:r>
              <a:rPr lang="el-GR" b="1" dirty="0">
                <a:solidFill>
                  <a:schemeClr val="tx1">
                    <a:lumMod val="95000"/>
                    <a:lumOff val="5000"/>
                  </a:schemeClr>
                </a:solidFill>
              </a:rPr>
              <a:t>14. Φακός</a:t>
            </a:r>
          </a:p>
          <a:p>
            <a:pPr marL="0" indent="0">
              <a:buNone/>
            </a:pPr>
            <a:r>
              <a:rPr lang="el-GR" b="1" dirty="0">
                <a:solidFill>
                  <a:schemeClr val="tx1">
                    <a:lumMod val="95000"/>
                    <a:lumOff val="5000"/>
                  </a:schemeClr>
                </a:solidFill>
              </a:rPr>
              <a:t>15. Σημειωματάριο-στυλό</a:t>
            </a:r>
            <a:endParaRPr lang="en-US" b="1" dirty="0">
              <a:solidFill>
                <a:schemeClr val="tx1">
                  <a:lumMod val="95000"/>
                  <a:lumOff val="5000"/>
                </a:schemeClr>
              </a:solidFill>
            </a:endParaRPr>
          </a:p>
        </p:txBody>
      </p:sp>
      <p:sp>
        <p:nvSpPr>
          <p:cNvPr id="3" name="Title 2"/>
          <p:cNvSpPr>
            <a:spLocks noGrp="1"/>
          </p:cNvSpPr>
          <p:nvPr>
            <p:ph type="title"/>
          </p:nvPr>
        </p:nvSpPr>
        <p:spPr/>
        <p:txBody>
          <a:bodyPr/>
          <a:lstStyle/>
          <a:p>
            <a:r>
              <a:rPr lang="el-GR" b="1" dirty="0">
                <a:solidFill>
                  <a:schemeClr val="tx1">
                    <a:lumMod val="95000"/>
                    <a:lumOff val="5000"/>
                  </a:schemeClr>
                </a:solidFill>
              </a:rPr>
              <a:t>Τι Περιλαμβάνει το Φαρμακείο</a:t>
            </a:r>
            <a:endParaRPr lang="en-US" dirty="0">
              <a:solidFill>
                <a:schemeClr val="tx1">
                  <a:lumMod val="95000"/>
                  <a:lumOff val="5000"/>
                </a:schemeClr>
              </a:solidFill>
            </a:endParaRPr>
          </a:p>
        </p:txBody>
      </p:sp>
      <p:pic>
        <p:nvPicPr>
          <p:cNvPr id="4" name="5 - Εικόνα" descr="firstaidkit4c.gif"/>
          <p:cNvPicPr>
            <a:picLocks noChangeAspect="1"/>
          </p:cNvPicPr>
          <p:nvPr/>
        </p:nvPicPr>
        <p:blipFill>
          <a:blip r:embed="rId3" cstate="print"/>
          <a:srcRect/>
          <a:stretch>
            <a:fillRect/>
          </a:stretch>
        </p:blipFill>
        <p:spPr bwMode="auto">
          <a:xfrm>
            <a:off x="5508104" y="2708920"/>
            <a:ext cx="3240360" cy="3553768"/>
          </a:xfrm>
          <a:prstGeom prst="rect">
            <a:avLst/>
          </a:prstGeom>
          <a:noFill/>
          <a:ln w="9525">
            <a:noFill/>
            <a:miter lim="800000"/>
            <a:headEnd/>
            <a:tailEnd/>
          </a:ln>
        </p:spPr>
      </p:pic>
    </p:spTree>
    <p:extLst>
      <p:ext uri="{BB962C8B-B14F-4D97-AF65-F5344CB8AC3E}">
        <p14:creationId xmlns:p14="http://schemas.microsoft.com/office/powerpoint/2010/main" val="3861379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6"/>
            <a:ext cx="7408333" cy="3705861"/>
          </a:xfrm>
        </p:spPr>
        <p:txBody>
          <a:bodyPr/>
          <a:lstStyle/>
          <a:p>
            <a:r>
              <a:rPr lang="el-GR" b="1" dirty="0">
                <a:solidFill>
                  <a:schemeClr val="tx1">
                    <a:lumMod val="95000"/>
                    <a:lumOff val="5000"/>
                  </a:schemeClr>
                </a:solidFill>
              </a:rPr>
              <a:t>Οι κακώσεις των μαλακών μορίων ποικίλλουν από απλές θλάσεις και εκδορές μέχρι σοβαρές ρήξεις, ενσφηνώσεις ξένων σωμάτων και τραύματα από πυροβόλα όπλα. </a:t>
            </a:r>
          </a:p>
          <a:p>
            <a:endParaRPr lang="el-GR" b="1" dirty="0">
              <a:solidFill>
                <a:schemeClr val="tx1">
                  <a:lumMod val="95000"/>
                  <a:lumOff val="5000"/>
                </a:schemeClr>
              </a:solidFill>
            </a:endParaRPr>
          </a:p>
          <a:p>
            <a:r>
              <a:rPr lang="el-GR" b="1" dirty="0">
                <a:solidFill>
                  <a:schemeClr val="tx1">
                    <a:lumMod val="95000"/>
                    <a:lumOff val="5000"/>
                  </a:schemeClr>
                </a:solidFill>
              </a:rPr>
              <a:t>Οι κακώσεις των μαλακών μορίων διακρίνονται σε δύο τύπους: Κλειστές (θλάσεις) και ανοιχτές (τραύματα). </a:t>
            </a:r>
          </a:p>
        </p:txBody>
      </p:sp>
      <p:sp>
        <p:nvSpPr>
          <p:cNvPr id="3" name="Title 2"/>
          <p:cNvSpPr>
            <a:spLocks noGrp="1"/>
          </p:cNvSpPr>
          <p:nvPr>
            <p:ph type="title"/>
          </p:nvPr>
        </p:nvSpPr>
        <p:spPr/>
        <p:txBody>
          <a:bodyPr/>
          <a:lstStyle/>
          <a:p>
            <a:r>
              <a:rPr lang="el-GR" b="1" dirty="0">
                <a:solidFill>
                  <a:schemeClr val="tx1">
                    <a:lumMod val="95000"/>
                    <a:lumOff val="5000"/>
                  </a:schemeClr>
                </a:solidFill>
              </a:rPr>
              <a:t>Κακώσεις Μαλακών Μορίων </a:t>
            </a:r>
            <a:endParaRPr lang="en-US" dirty="0">
              <a:solidFill>
                <a:schemeClr val="tx1">
                  <a:lumMod val="95000"/>
                  <a:lumOff val="5000"/>
                </a:schemeClr>
              </a:solidFill>
            </a:endParaRPr>
          </a:p>
        </p:txBody>
      </p:sp>
    </p:spTree>
    <p:extLst>
      <p:ext uri="{BB962C8B-B14F-4D97-AF65-F5344CB8AC3E}">
        <p14:creationId xmlns:p14="http://schemas.microsoft.com/office/powerpoint/2010/main" val="40881442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294</TotalTime>
  <Words>1445</Words>
  <Application>Microsoft Office PowerPoint</Application>
  <PresentationFormat>Προβολή στην οθόνη (4:3)</PresentationFormat>
  <Paragraphs>260</Paragraphs>
  <Slides>27</Slides>
  <Notes>6</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27</vt:i4>
      </vt:variant>
    </vt:vector>
  </HeadingPairs>
  <TitlesOfParts>
    <vt:vector size="32" baseType="lpstr">
      <vt:lpstr>Calibri</vt:lpstr>
      <vt:lpstr>Candara</vt:lpstr>
      <vt:lpstr>Symbol</vt:lpstr>
      <vt:lpstr>Wingdings 2</vt:lpstr>
      <vt:lpstr>Waveform</vt:lpstr>
      <vt:lpstr>ΠΡΩΤΕΣ ΒΟΗΘΕΙΕΣ</vt:lpstr>
      <vt:lpstr>  Ορισμός - Σκοπός</vt:lpstr>
      <vt:lpstr>Με λίγα λόγια</vt:lpstr>
      <vt:lpstr>   Εκτίμηση της κατάστασης του θύματος  </vt:lpstr>
      <vt:lpstr>Σειρά παροχής Πρώτων Βοηθειών </vt:lpstr>
      <vt:lpstr>Πρόσθετες οδηγίες στην παροχή Πρώτων Βοηθειών. </vt:lpstr>
      <vt:lpstr>Τι Περιλαμβάνει το Φαρμακείο</vt:lpstr>
      <vt:lpstr>Τι Περιλαμβάνει το Φαρμακείο</vt:lpstr>
      <vt:lpstr>Κακώσεις Μαλακών Μορίων </vt:lpstr>
      <vt:lpstr>Κλειστές κακώσεις (Θλάσεις) </vt:lpstr>
      <vt:lpstr>Ανοιχτές κακώσεις (Τραύματα) </vt:lpstr>
      <vt:lpstr>Ανοιχτές κακώσεις (Τραύματα) </vt:lpstr>
      <vt:lpstr>Πρόληψη Μολύνσεων</vt:lpstr>
      <vt:lpstr>Αντιτετανικός ορός</vt:lpstr>
      <vt:lpstr>Αιμορραγίες </vt:lpstr>
      <vt:lpstr>Είδη αιμορραγίας</vt:lpstr>
      <vt:lpstr>Αιμορραγίες </vt:lpstr>
      <vt:lpstr>Συμπτώματα – σημεία αιμορραγίας </vt:lpstr>
      <vt:lpstr>Πρώτες Βοήθειες εξωτερικών αιμορραγιών </vt:lpstr>
      <vt:lpstr> Τι δεν κάνουμε </vt:lpstr>
      <vt:lpstr>Εφαρμογή</vt:lpstr>
      <vt:lpstr>Πρώτες Βοήθειες Εσωτερικών Αιμορραγιών </vt:lpstr>
      <vt:lpstr>Ρινορραγία </vt:lpstr>
      <vt:lpstr>Εγκεφαλική Αιμορραγία</vt:lpstr>
      <vt:lpstr>Συμπτώματα:</vt:lpstr>
      <vt:lpstr>Εγκεφαλική Αιμορραγία </vt:lpstr>
      <vt:lpstr>ΕΥΧΑΡΙΣΤΩ ΓΙΑ  ΤΗΝ ΠΡΟΣΟΧΗ ΣΑΣ</vt:lpstr>
    </vt:vector>
  </TitlesOfParts>
  <Company>Johnson &amp; Johnson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ΠΡΩΤΕΣ ΒΟΗΘΕΙΕΣ</dc:title>
  <dc:creator>Stafylidis, Stavros [CONGR Non-J&amp;J]</dc:creator>
  <cp:lastModifiedBy>Ιωαννης Προϊκος</cp:lastModifiedBy>
  <cp:revision>17</cp:revision>
  <dcterms:created xsi:type="dcterms:W3CDTF">2015-11-30T21:23:21Z</dcterms:created>
  <dcterms:modified xsi:type="dcterms:W3CDTF">2021-05-18T13:03:14Z</dcterms:modified>
</cp:coreProperties>
</file>