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4" r:id="rId18"/>
    <p:sldId id="276" r:id="rId19"/>
    <p:sldId id="27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1109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BCD3B8-4647-46FB-9A36-9D9A62151CFD}" type="datetimeFigureOut">
              <a:rPr lang="en-US" smtClean="0"/>
              <a:pPr/>
              <a:t>6/4/2016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76A89C-3133-48AA-93E2-B3B2F519C4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12736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t" hangingPunct="1">
              <a:defRPr/>
            </a:pPr>
            <a:r>
              <a:rPr lang="el-GR" sz="1200" b="1" kern="1200" dirty="0" smtClean="0">
                <a:solidFill>
                  <a:srgbClr val="084077"/>
                </a:solidFill>
                <a:latin typeface="+mn-lt"/>
                <a:ea typeface="+mn-ea"/>
                <a:cs typeface="+mn-cs"/>
              </a:rPr>
              <a:t>Με τον ίδιο τρόπο που ο οργανισμός δημιουργεί αντισώματα για να αντιμετωπίσει τα μικρόβια, μπορεί επίσης να δημιουργήσει αντισώματα σε άλλες ουσίες που μπορεί να αγγίξει, να φάει ή να εισπνεύσει.</a:t>
            </a:r>
          </a:p>
          <a:p>
            <a:pPr eaLnBrk="1" fontAlgn="t" hangingPunct="1">
              <a:defRPr/>
            </a:pPr>
            <a:r>
              <a:rPr lang="el-GR" sz="1200" b="1" kern="1200" dirty="0" smtClean="0">
                <a:solidFill>
                  <a:srgbClr val="084077"/>
                </a:solidFill>
                <a:latin typeface="+mn-lt"/>
                <a:ea typeface="+mn-ea"/>
                <a:cs typeface="+mn-cs"/>
              </a:rPr>
              <a:t> Αυτό έχει σαν αποτέλεσμα την αλλεργία μια δυσμενή αντίδραση, προκαλούμενη από την υπερευαισθησία σε ορισμένες ουσίες που σε γενικές γραμμές δε θεωρούνται βλαπτικές.</a:t>
            </a:r>
            <a:endParaRPr lang="el-GR" sz="1200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3A143-D3AD-40BC-8447-1BE741F6EDAC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88818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l-GR" b="1" dirty="0" smtClean="0">
                <a:solidFill>
                  <a:srgbClr val="0840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l-GR" dirty="0"/>
          </a:p>
        </p:txBody>
      </p:sp>
      <p:sp>
        <p:nvSpPr>
          <p:cNvPr id="61444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910BB93-76C7-4845-B7CE-6840835E9139}" type="slidenum">
              <a:rPr lang="el-GR" smtClean="0">
                <a:latin typeface="Arial" charset="0"/>
                <a:cs typeface="Arial" charset="0"/>
              </a:rPr>
              <a:pPr/>
              <a:t>18</a:t>
            </a:fld>
            <a:endParaRPr lang="el-GR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D3D0F-3CDB-4F6F-B19C-4784D2DF3B5A}" type="datetimeFigureOut">
              <a:rPr lang="en-US" smtClean="0"/>
              <a:pPr/>
              <a:t>6/4/2016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C8B41-4572-43A7-A1BB-8D1A390F3B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D3D0F-3CDB-4F6F-B19C-4784D2DF3B5A}" type="datetimeFigureOut">
              <a:rPr lang="en-US" smtClean="0"/>
              <a:pPr/>
              <a:t>6/4/2016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C8B41-4572-43A7-A1BB-8D1A390F3B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D3D0F-3CDB-4F6F-B19C-4784D2DF3B5A}" type="datetimeFigureOut">
              <a:rPr lang="en-US" smtClean="0"/>
              <a:pPr/>
              <a:t>6/4/2016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C8B41-4572-43A7-A1BB-8D1A390F3BC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D3D0F-3CDB-4F6F-B19C-4784D2DF3B5A}" type="datetimeFigureOut">
              <a:rPr lang="en-US" smtClean="0"/>
              <a:pPr/>
              <a:t>6/4/2016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C8B41-4572-43A7-A1BB-8D1A390F3BC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D3D0F-3CDB-4F6F-B19C-4784D2DF3B5A}" type="datetimeFigureOut">
              <a:rPr lang="en-US" smtClean="0"/>
              <a:pPr/>
              <a:t>6/4/2016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C8B41-4572-43A7-A1BB-8D1A390F3B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D3D0F-3CDB-4F6F-B19C-4784D2DF3B5A}" type="datetimeFigureOut">
              <a:rPr lang="en-US" smtClean="0"/>
              <a:pPr/>
              <a:t>6/4/2016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C8B41-4572-43A7-A1BB-8D1A390F3BC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D3D0F-3CDB-4F6F-B19C-4784D2DF3B5A}" type="datetimeFigureOut">
              <a:rPr lang="en-US" smtClean="0"/>
              <a:pPr/>
              <a:t>6/4/2016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C8B41-4572-43A7-A1BB-8D1A390F3B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D3D0F-3CDB-4F6F-B19C-4784D2DF3B5A}" type="datetimeFigureOut">
              <a:rPr lang="en-US" smtClean="0"/>
              <a:pPr/>
              <a:t>6/4/2016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C8B41-4572-43A7-A1BB-8D1A390F3B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D3D0F-3CDB-4F6F-B19C-4784D2DF3B5A}" type="datetimeFigureOut">
              <a:rPr lang="en-US" smtClean="0"/>
              <a:pPr/>
              <a:t>6/4/2016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C8B41-4572-43A7-A1BB-8D1A390F3B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D3D0F-3CDB-4F6F-B19C-4784D2DF3B5A}" type="datetimeFigureOut">
              <a:rPr lang="en-US" smtClean="0"/>
              <a:pPr/>
              <a:t>6/4/2016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C8B41-4572-43A7-A1BB-8D1A390F3BC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D3D0F-3CDB-4F6F-B19C-4784D2DF3B5A}" type="datetimeFigureOut">
              <a:rPr lang="en-US" smtClean="0"/>
              <a:pPr/>
              <a:t>6/4/2016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C8B41-4572-43A7-A1BB-8D1A390F3BC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358D3D0F-3CDB-4F6F-B19C-4784D2DF3B5A}" type="datetimeFigureOut">
              <a:rPr lang="en-US" smtClean="0"/>
              <a:pPr/>
              <a:t>6/4/2016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5FC8B41-4572-43A7-A1BB-8D1A390F3BC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gr/url?sa=i&amp;rct=j&amp;q=&amp;esrc=s&amp;source=images&amp;cd=&amp;cad=rja&amp;uact=8&amp;docid=OTmhHgor-a9qoM&amp;tbnid=LURbTDrBuGj1oM:&amp;ved=0CAcQjRw&amp;url=http://www.vulpinews.gr/2014/03/prostasia-allergies-anoijh.html&amp;ei=QUk2VNeLNefnyQPVyIGoAg&amp;psig=AFQjCNEbS7eXDvDYV-fyv34LOM0ncMj4gw&amp;ust=1412930134818064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google.gr/url?sa=i&amp;rct=j&amp;q=&amp;esrc=s&amp;source=images&amp;cd=&amp;cad=rja&amp;uact=8&amp;docid=lbdcH7tUsvbBCM&amp;tbnid=moaxoKOaraYkGM:&amp;ved=0CAcQjRw&amp;url=http://wol.jw.org/el/wol/d/r11/lp-g/102013366&amp;ei=aKkvVKP8AoSsPKGcgIgM&amp;psig=AFQjCNG217NpuZf9u3vG8GQNer37T7NRAQ&amp;ust=1412495900874975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google.gr/url?sa=i&amp;rct=j&amp;q=&amp;esrc=s&amp;source=images&amp;cd=&amp;cad=rja&amp;uact=8&amp;docid=Patp83GM6B7MyM&amp;tbnid=Gq-Z1Ilq1EffVM:&amp;ved=0CAcQjRw&amp;url=http://www.sport24.gr/football/Brazil/epilhptikh_krish_sto_ghpedo.742173.html&amp;ei=WawvVLuMKITKOdDjgegK&amp;psig=AFQjCNEsTViqoHVqgpekLU1_00J4tfLgrg&amp;ust=1412496801105386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5.jpeg"/><Relationship Id="rId2" Type="http://schemas.openxmlformats.org/officeDocument/2006/relationships/hyperlink" Target="http://www.google.gr/url?sa=i&amp;rct=j&amp;q=&amp;esrc=s&amp;source=images&amp;cd=&amp;cad=rja&amp;uact=8&amp;docid=9cwaJQatG6Pz5M&amp;tbnid=JY7yPxsbjcFAaM:&amp;ved=0CAcQjRw&amp;url=http://www.calvinsstory.com/2011_03_01_archive.html&amp;ei=_Sw2VPfbBoe6ygPn0YLIAg&amp;psig=AFQjCNFkpDcF2494BFZfwwLVrNaKVviyzw&amp;ust=1412922770485975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gr/url?sa=i&amp;rct=j&amp;q=&amp;esrc=s&amp;source=images&amp;cd=&amp;cad=rja&amp;uact=8&amp;docid=_4dRQ0xfqdJKSM&amp;tbnid=aCUAKvOxMdaraM:&amp;ved=0CAcQjRw&amp;url=http://www.netterimages.com/image/4198.htm&amp;ei=Li42VMPAOsemygPvzYGQCA&amp;psig=AFQjCNFkpDcF2494BFZfwwLVrNaKVviyzw&amp;ust=1412922770485975" TargetMode="External"/><Relationship Id="rId5" Type="http://schemas.openxmlformats.org/officeDocument/2006/relationships/image" Target="../media/image24.jpeg"/><Relationship Id="rId4" Type="http://schemas.openxmlformats.org/officeDocument/2006/relationships/hyperlink" Target="http://www.google.gr/url?sa=i&amp;rct=j&amp;q=&amp;esrc=s&amp;source=images&amp;cd=&amp;cad=rja&amp;uact=8&amp;docid=DYjyC__woTKgQM&amp;tbnid=YX5Ao2FyR_YGWM:&amp;ved=0CAcQjRw&amp;url=http://epilepsyu.com/blog/know-the-differences-between-seizures-epilepsy-mimics/&amp;ei=4S02VPuUIcHoywOpqYGAAg&amp;psig=AFQjCNFkpDcF2494BFZfwwLVrNaKVviyzw&amp;ust=1412922770485975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www.google.gr/url?sa=i&amp;rct=j&amp;q=&amp;esrc=s&amp;source=images&amp;cd=&amp;cad=rja&amp;uact=8&amp;docid=Z0aQp1DOQkXkaM&amp;tbnid=jPLWwHG3ReJvZM:&amp;ved=0CAcQjRw&amp;url=http://themataprotonvoithion.blogspot.com/2011/06/blog-post_5743.html&amp;ei=da0vVKH5MsLiO6vigKAL&amp;psig=AFQjCNEsTViqoHVqgpekLU1_00J4tfLgrg&amp;ust=1412496801105386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www.google.gr/url?sa=i&amp;rct=j&amp;q=&amp;esrc=s&amp;source=images&amp;cd=&amp;cad=rja&amp;uact=8&amp;docid=wYR9c6__8CniIM&amp;tbnid=QKexwO-k6XD2sM:&amp;ved=0CAcQjRw&amp;url=http://www.newsbeast.gr/health/arthro/58282/o-euplastos-egefalos-harizei-kali-orasi-stous-kofous/&amp;ei=AKkvVOKUFYqrPLvDgLgJ&amp;psig=AFQjCNG217NpuZf9u3vG8GQNer37T7NRAQ&amp;ust=1412495900874975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www.google.gr/url?sa=i&amp;rct=j&amp;q=&amp;esrc=s&amp;source=images&amp;cd=&amp;cad=rja&amp;uact=8&amp;docid=Tte0US_7o2J3HM&amp;tbnid=tcBbqqshIJhk0M:&amp;ved=0CAcQjRw&amp;url=http://www.efepa.org/living-with-epilepsy/&amp;ei=byw2VKXCFaXiywOyyoDoDA&amp;psig=AFQjCNFkpDcF2494BFZfwwLVrNaKVviyzw&amp;ust=1412922770485975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gr/url?sa=i&amp;rct=j&amp;q=&amp;esrc=s&amp;source=images&amp;cd=&amp;cad=rja&amp;uact=8&amp;docid=6AK2nohOsy5k_M&amp;tbnid=Qv2URDwAl2p80M:&amp;ved=0CAcQjRw&amp;url=http://www.mama365.gr/15598/trofikes-allergies-anagnoriste-toys-kindynoys-kai.html&amp;ei=kGE2VNabOIrnygOEqoDwDA&amp;psig=AFQjCNEbS7eXDvDYV-fyv34LOM0ncMj4gw&amp;ust=1412930134818064" TargetMode="External"/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2" Type="http://schemas.openxmlformats.org/officeDocument/2006/relationships/hyperlink" Target="http://www.google.gr/url?sa=i&amp;rct=j&amp;q=&amp;esrc=s&amp;source=images&amp;cd=&amp;cad=rja&amp;uact=8&amp;docid=VSgJhi0czBm8qM&amp;tbnid=4of0nNH64nwknM:&amp;ved=0CAcQjRw&amp;url=http://www.flowmagazine.gr/article/view/i_upervoliki_kathariotita_prokalei_asthma_kai_allergies/category/quality_of_life&amp;ei=Sl82VNGgM4XTygPioIDwAw&amp;psig=AFQjCNEbS7eXDvDYV-fyv34LOM0ncMj4gw&amp;ust=1412930134818064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9.jpeg"/><Relationship Id="rId5" Type="http://schemas.openxmlformats.org/officeDocument/2006/relationships/image" Target="../media/image5.jpeg"/><Relationship Id="rId10" Type="http://schemas.openxmlformats.org/officeDocument/2006/relationships/hyperlink" Target="http://www.google.gr/url?sa=i&amp;rct=j&amp;q=&amp;esrc=s&amp;source=images&amp;cd=&amp;cad=rja&amp;uact=8&amp;docid=KwpfuO5HThfV4M&amp;tbnid=R7ju_or838P9eM:&amp;ved=0CAcQjRw&amp;url=http://livelifewell.gr/i-allergies-tis-anixis-ke-pos-na-tis-antimetopisete/&amp;ei=oGE2VMWtOYv6ywPynoLIAQ&amp;psig=AFQjCNEbS7eXDvDYV-fyv34LOM0ncMj4gw&amp;ust=1412930134818064" TargetMode="External"/><Relationship Id="rId4" Type="http://schemas.openxmlformats.org/officeDocument/2006/relationships/hyperlink" Target="http://www.google.gr/url?sa=i&amp;rct=j&amp;q=&amp;esrc=s&amp;source=images&amp;cd=&amp;cad=rja&amp;uact=8&amp;docid=JulEZEgjWnNx3M&amp;tbnid=xPZEbzqkw6d4mM:&amp;ved=0CAcQjRw&amp;url=http://www.vetmenow.gr/allergies-se-skilous-gates/&amp;ei=wl82VISgDKb5ygPgvYHABA&amp;psig=AFQjCNEbS7eXDvDYV-fyv34LOM0ncMj4gw&amp;ust=1412930134818064" TargetMode="External"/><Relationship Id="rId9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gr/url?sa=i&amp;rct=j&amp;q=&amp;esrc=s&amp;source=images&amp;cd=&amp;cad=rja&amp;uact=8&amp;docid=5aZFhGACDWbMRM&amp;tbnid=vp3wrvPMoNscJM:&amp;ved=0CAcQjRw&amp;url=http://www.invitromagazine.gr/2014/04/16/6-nei-tropi-gia-na-katapolemisete-tis-anixiatikes-allergies/&amp;ei=o1I2VKrtKePqyQPJ54HQCA&amp;psig=AFQjCNEbS7eXDvDYV-fyv34LOM0ncMj4gw&amp;ust=1412930134818064" TargetMode="External"/><Relationship Id="rId3" Type="http://schemas.openxmlformats.org/officeDocument/2006/relationships/image" Target="../media/image13.png"/><Relationship Id="rId7" Type="http://schemas.openxmlformats.org/officeDocument/2006/relationships/image" Target="../media/image15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gr/url?sa=i&amp;rct=j&amp;q=&amp;esrc=s&amp;source=images&amp;cd=&amp;cad=rja&amp;uact=8&amp;docid=Zzk-1pq9Hc7fnM&amp;tbnid=gilbtQiYgVNRVM:&amp;ved=0CAcQjRw&amp;url=http://www.tovima.gr/society/article/?aid=351988&amp;ei=gVI2VJyWFsK9ygOql4LoCg&amp;psig=AFQjCNEbS7eXDvDYV-fyv34LOM0ncMj4gw&amp;ust=1412930134818064" TargetMode="External"/><Relationship Id="rId11" Type="http://schemas.openxmlformats.org/officeDocument/2006/relationships/image" Target="../media/image17.jpeg"/><Relationship Id="rId5" Type="http://schemas.openxmlformats.org/officeDocument/2006/relationships/image" Target="../media/image14.jpeg"/><Relationship Id="rId10" Type="http://schemas.openxmlformats.org/officeDocument/2006/relationships/hyperlink" Target="http://www.google.gr/url?sa=i&amp;rct=j&amp;q=&amp;esrc=s&amp;source=images&amp;cd=&amp;cad=rja&amp;uact=8&amp;docid=N0ioNAdD0kFLfM&amp;tbnid=9hyRBlVedDVHcM:&amp;ved=0CAcQjRw&amp;url=http://amea-blog.blogspot.com/2012_07_14_archive.html&amp;ei=2VQ2VOnvD6imygPz6YEI&amp;psig=AFQjCNEbS7eXDvDYV-fyv34LOM0ncMj4gw&amp;ust=1412930134818064" TargetMode="External"/><Relationship Id="rId4" Type="http://schemas.openxmlformats.org/officeDocument/2006/relationships/hyperlink" Target="http://www.google.gr/url?sa=i&amp;rct=j&amp;q=&amp;esrc=s&amp;source=images&amp;cd=&amp;cad=rja&amp;uact=8&amp;docid=4VKgxjWVw122XM&amp;tbnid=7HQ0QNwM-Tb8DM:&amp;ved=0CAcQjRw&amp;url=http://www.star.gr/Pages/Ygeia.aspx?art=218362&amp;artTitle=81_pragmata_pou_prepei_na_xerete_gia_tis_allergies&amp;ei=ElI2VKekAcH_ygOi64LQDw&amp;psig=AFQjCNEbS7eXDvDYV-fyv34LOM0ncMj4gw&amp;ust=1412930134818064" TargetMode="External"/><Relationship Id="rId9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- Τίτλος"/>
          <p:cNvSpPr txBox="1">
            <a:spLocks noGrp="1"/>
          </p:cNvSpPr>
          <p:nvPr>
            <p:ph type="title" idx="4294967295"/>
          </p:nvPr>
        </p:nvSpPr>
        <p:spPr>
          <a:xfrm>
            <a:off x="1600200" y="377825"/>
            <a:ext cx="7543800" cy="6794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l-GR" b="1" dirty="0" smtClean="0">
                <a:solidFill>
                  <a:srgbClr val="084077"/>
                </a:solidFill>
                <a:latin typeface="Comic Sans MS" panose="030F0702030302020204" pitchFamily="66" charset="0"/>
              </a:rPr>
              <a:t/>
            </a:r>
            <a:br>
              <a:rPr lang="el-GR" b="1" dirty="0" smtClean="0">
                <a:solidFill>
                  <a:srgbClr val="084077"/>
                </a:solidFill>
                <a:latin typeface="Comic Sans MS" panose="030F0702030302020204" pitchFamily="66" charset="0"/>
              </a:rPr>
            </a:br>
            <a:r>
              <a:rPr lang="el-GR" b="1" dirty="0" smtClean="0">
                <a:solidFill>
                  <a:srgbClr val="084077"/>
                </a:solidFill>
                <a:latin typeface="Comic Sans MS" panose="030F0702030302020204" pitchFamily="66" charset="0"/>
              </a:rPr>
              <a:t>Αλλεργία</a:t>
            </a:r>
            <a:endParaRPr lang="el-GR" b="1" dirty="0">
              <a:solidFill>
                <a:srgbClr val="084077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377372" y="5532005"/>
            <a:ext cx="86581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                                    </a:t>
            </a:r>
            <a:r>
              <a:rPr lang="el-G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Οξεία αντίδραση υπερευαισθησίας. </a:t>
            </a:r>
          </a:p>
          <a:p>
            <a:pPr algn="just"/>
            <a:r>
              <a:rPr lang="el-G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Πρόκειται για μια ανεπιθύμητη αντίδραση του οργανισμού κάθε φορά που εκτίθεται σ΄ ένα αλλεργιογόνο παράγοντα και μπορεί να οδηγήσει σε </a:t>
            </a:r>
            <a:endParaRPr lang="el-GR" b="1" dirty="0" smtClean="0">
              <a:solidFill>
                <a:schemeClr val="tx1">
                  <a:lumMod val="95000"/>
                  <a:lumOff val="5000"/>
                </a:schemeClr>
              </a:solidFill>
              <a:latin typeface="Comic Sans MS" panose="030F0702030302020204" pitchFamily="66" charset="0"/>
            </a:endParaRPr>
          </a:p>
          <a:p>
            <a:pPr algn="just"/>
            <a:r>
              <a:rPr lang="el-GR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αλλεργικό </a:t>
            </a:r>
            <a:r>
              <a:rPr lang="el-GR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σοκ</a:t>
            </a:r>
            <a:r>
              <a:rPr lang="el-G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21506" name="Picture 2" descr="http://www.vulpinews.gr/wp-content/uploads/2014/03/allergia-anoijh-300x203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4026" y="2032000"/>
            <a:ext cx="2857500" cy="30189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1091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www.nps.org.au/__data/assets/image/0019/91306/How_to_give_Anape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99" y="1628291"/>
            <a:ext cx="5509647" cy="497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http://b.vimeocdn.com/ts/227/808/227808890_6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300" y="1628292"/>
            <a:ext cx="2726733" cy="485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1 - Τίτλος"/>
          <p:cNvSpPr txBox="1">
            <a:spLocks/>
          </p:cNvSpPr>
          <p:nvPr/>
        </p:nvSpPr>
        <p:spPr bwMode="auto">
          <a:xfrm>
            <a:off x="472699" y="263471"/>
            <a:ext cx="8229600" cy="1012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>
            <a:lvl1pPr algn="l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025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025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025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025">
                <a:solidFill>
                  <a:schemeClr val="tx2"/>
                </a:solidFill>
                <a:latin typeface="Times New Roman" pitchFamily="18" charset="0"/>
              </a:defRPr>
            </a:lvl5pPr>
            <a:lvl6pPr marL="257169" algn="l" rtl="0" eaLnBrk="1" fontAlgn="base" hangingPunct="1">
              <a:spcBef>
                <a:spcPct val="0"/>
              </a:spcBef>
              <a:spcAft>
                <a:spcPct val="0"/>
              </a:spcAft>
              <a:defRPr sz="2025">
                <a:solidFill>
                  <a:schemeClr val="tx2"/>
                </a:solidFill>
                <a:latin typeface="Times New Roman" pitchFamily="18" charset="0"/>
              </a:defRPr>
            </a:lvl6pPr>
            <a:lvl7pPr marL="514337" algn="l" rtl="0" eaLnBrk="1" fontAlgn="base" hangingPunct="1">
              <a:spcBef>
                <a:spcPct val="0"/>
              </a:spcBef>
              <a:spcAft>
                <a:spcPct val="0"/>
              </a:spcAft>
              <a:defRPr sz="2025">
                <a:solidFill>
                  <a:schemeClr val="tx2"/>
                </a:solidFill>
                <a:latin typeface="Times New Roman" pitchFamily="18" charset="0"/>
              </a:defRPr>
            </a:lvl7pPr>
            <a:lvl8pPr marL="771506" algn="l" rtl="0" eaLnBrk="1" fontAlgn="base" hangingPunct="1">
              <a:spcBef>
                <a:spcPct val="0"/>
              </a:spcBef>
              <a:spcAft>
                <a:spcPct val="0"/>
              </a:spcAft>
              <a:defRPr sz="2025">
                <a:solidFill>
                  <a:schemeClr val="tx2"/>
                </a:solidFill>
                <a:latin typeface="Times New Roman" pitchFamily="18" charset="0"/>
              </a:defRPr>
            </a:lvl8pPr>
            <a:lvl9pPr marL="1028675" algn="l" rtl="0" eaLnBrk="1" fontAlgn="base" hangingPunct="1">
              <a:spcBef>
                <a:spcPct val="0"/>
              </a:spcBef>
              <a:spcAft>
                <a:spcPct val="0"/>
              </a:spcAft>
              <a:defRPr sz="2025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l-GR" sz="3200" b="1" dirty="0" smtClean="0">
                <a:solidFill>
                  <a:srgbClr val="084077"/>
                </a:solidFill>
                <a:latin typeface="Comic Sans MS" panose="030F0702030302020204" pitchFamily="66" charset="0"/>
              </a:rPr>
              <a:t/>
            </a:r>
            <a:br>
              <a:rPr lang="el-GR" sz="3200" b="1" dirty="0" smtClean="0">
                <a:solidFill>
                  <a:srgbClr val="084077"/>
                </a:solidFill>
                <a:latin typeface="Comic Sans MS" panose="030F0702030302020204" pitchFamily="66" charset="0"/>
              </a:rPr>
            </a:br>
            <a:r>
              <a:rPr lang="el-GR" sz="3200" b="1" dirty="0" smtClean="0">
                <a:solidFill>
                  <a:srgbClr val="084077"/>
                </a:solidFill>
                <a:latin typeface="Comic Sans MS" panose="030F0702030302020204" pitchFamily="66" charset="0"/>
              </a:rPr>
              <a:t>Πως τη χρησιμοποιούμε; </a:t>
            </a:r>
          </a:p>
          <a:p>
            <a:pPr algn="ctr">
              <a:defRPr/>
            </a:pPr>
            <a:r>
              <a:rPr lang="el-GR" sz="3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Γρήγορα και χωρίς δισταγμό !!!!!</a:t>
            </a:r>
            <a:endParaRPr lang="el-GR" sz="32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124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 txBox="1">
            <a:spLocks/>
          </p:cNvSpPr>
          <p:nvPr/>
        </p:nvSpPr>
        <p:spPr>
          <a:xfrm>
            <a:off x="409074" y="545432"/>
            <a:ext cx="8229600" cy="51928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b="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l-GR" b="1" dirty="0" smtClean="0">
                <a:solidFill>
                  <a:srgbClr val="084077"/>
                </a:solidFill>
                <a:latin typeface="Comic Sans MS" panose="030F0702030302020204" pitchFamily="66" charset="0"/>
              </a:rPr>
              <a:t/>
            </a:r>
            <a:br>
              <a:rPr lang="el-GR" b="1" dirty="0" smtClean="0">
                <a:solidFill>
                  <a:srgbClr val="084077"/>
                </a:solidFill>
                <a:latin typeface="Comic Sans MS" panose="030F0702030302020204" pitchFamily="66" charset="0"/>
              </a:rPr>
            </a:br>
            <a:r>
              <a:rPr lang="el-GR" b="1" dirty="0" smtClean="0">
                <a:solidFill>
                  <a:srgbClr val="084077"/>
                </a:solidFill>
                <a:latin typeface="Comic Sans MS" panose="030F0702030302020204" pitchFamily="66" charset="0"/>
              </a:rPr>
              <a:t>Επιληπτική κρίση</a:t>
            </a:r>
            <a:endParaRPr lang="el-GR" b="1" dirty="0">
              <a:solidFill>
                <a:srgbClr val="084077"/>
              </a:solidFill>
              <a:latin typeface="Comic Sans MS" panose="030F0702030302020204" pitchFamily="66" charset="0"/>
            </a:endParaRPr>
          </a:p>
        </p:txBody>
      </p:sp>
      <p:pic>
        <p:nvPicPr>
          <p:cNvPr id="36866" name="Picture 2" descr="http://wol.jw.org/el/wol/mp/r11/lp-g/g/2013/78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07958"/>
            <a:ext cx="7523747" cy="43153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3319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248653" y="1022690"/>
            <a:ext cx="8229600" cy="5570615"/>
          </a:xfrm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  <a:defRPr/>
            </a:pPr>
            <a:r>
              <a:rPr lang="el-GR" sz="2400" b="1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  <a:ea typeface="+mj-ea"/>
                <a:cs typeface="+mj-cs"/>
              </a:rPr>
              <a:t>Τι είναι</a:t>
            </a:r>
          </a:p>
          <a:p>
            <a:pPr algn="ctr" eaLnBrk="1" hangingPunct="1">
              <a:buFontTx/>
              <a:buNone/>
              <a:defRPr/>
            </a:pPr>
            <a:r>
              <a:rPr lang="el-GR" sz="2000" b="1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  <a:ea typeface="+mj-ea"/>
                <a:cs typeface="+mj-cs"/>
              </a:rPr>
              <a:t>                     Επιληψία είναι η διαταραχή της φυσιολογικής ηλεκτρικής δραστηριότητας του εγκεφάλου. </a:t>
            </a:r>
          </a:p>
          <a:p>
            <a:pPr eaLnBrk="1" hangingPunct="1">
              <a:buFontTx/>
              <a:buNone/>
              <a:defRPr/>
            </a:pPr>
            <a:r>
              <a:rPr lang="el-GR" sz="2400" b="1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  <a:ea typeface="+mj-ea"/>
                <a:cs typeface="+mj-cs"/>
              </a:rPr>
              <a:t>Συμπτώματα</a:t>
            </a:r>
          </a:p>
          <a:p>
            <a:pPr eaLnBrk="1" hangingPunct="1">
              <a:lnSpc>
                <a:spcPct val="150000"/>
              </a:lnSpc>
              <a:buFontTx/>
              <a:buNone/>
              <a:defRPr/>
            </a:pPr>
            <a:r>
              <a:rPr lang="el-GR" sz="2000" b="1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  <a:ea typeface="+mj-ea"/>
                <a:cs typeface="+mj-cs"/>
              </a:rPr>
              <a:t>Το θύμα ζαλίζεται</a:t>
            </a:r>
          </a:p>
          <a:p>
            <a:pPr eaLnBrk="1" hangingPunct="1">
              <a:lnSpc>
                <a:spcPct val="150000"/>
              </a:lnSpc>
              <a:buFontTx/>
              <a:buNone/>
              <a:defRPr/>
            </a:pPr>
            <a:r>
              <a:rPr lang="el-GR" sz="2000" b="1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  <a:ea typeface="+mj-ea"/>
                <a:cs typeface="+mj-cs"/>
              </a:rPr>
              <a:t>Χάνει τις αισθήσεις του</a:t>
            </a:r>
          </a:p>
          <a:p>
            <a:pPr eaLnBrk="1" hangingPunct="1">
              <a:lnSpc>
                <a:spcPct val="150000"/>
              </a:lnSpc>
              <a:buFontTx/>
              <a:buNone/>
              <a:defRPr/>
            </a:pPr>
            <a:r>
              <a:rPr lang="el-GR" sz="2000" b="1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  <a:ea typeface="+mj-ea"/>
                <a:cs typeface="+mj-cs"/>
              </a:rPr>
              <a:t>Εμφανίζει ακαμψία για περίπου 20΄΄</a:t>
            </a:r>
          </a:p>
          <a:p>
            <a:pPr eaLnBrk="1" hangingPunct="1">
              <a:lnSpc>
                <a:spcPct val="150000"/>
              </a:lnSpc>
              <a:buFontTx/>
              <a:buNone/>
              <a:defRPr/>
            </a:pPr>
            <a:r>
              <a:rPr lang="el-GR" sz="2000" b="1" kern="1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  <a:ea typeface="+mj-ea"/>
                <a:cs typeface="+mj-cs"/>
              </a:rPr>
              <a:t>Συσπάται</a:t>
            </a:r>
            <a:r>
              <a:rPr lang="el-GR" sz="2000" b="1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  <a:ea typeface="+mj-ea"/>
                <a:cs typeface="+mj-cs"/>
              </a:rPr>
              <a:t> ο λάρυγγας</a:t>
            </a:r>
          </a:p>
          <a:p>
            <a:pPr eaLnBrk="1" hangingPunct="1">
              <a:lnSpc>
                <a:spcPct val="150000"/>
              </a:lnSpc>
              <a:buFontTx/>
              <a:buNone/>
              <a:defRPr/>
            </a:pPr>
            <a:r>
              <a:rPr lang="el-GR" sz="2000" b="1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  <a:ea typeface="+mj-ea"/>
                <a:cs typeface="+mj-cs"/>
              </a:rPr>
              <a:t>Εμφανίζονται σπασμοί (άκρα &amp; σώμα)</a:t>
            </a:r>
          </a:p>
          <a:p>
            <a:pPr eaLnBrk="1" hangingPunct="1">
              <a:lnSpc>
                <a:spcPct val="150000"/>
              </a:lnSpc>
              <a:buFontTx/>
              <a:buNone/>
              <a:defRPr/>
            </a:pPr>
            <a:r>
              <a:rPr lang="el-GR" sz="2000" b="1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  <a:ea typeface="+mj-ea"/>
                <a:cs typeface="+mj-cs"/>
              </a:rPr>
              <a:t>Βγαίνουν αφροί από το στόμα</a:t>
            </a:r>
          </a:p>
          <a:p>
            <a:pPr eaLnBrk="1" hangingPunct="1">
              <a:lnSpc>
                <a:spcPct val="150000"/>
              </a:lnSpc>
              <a:buFontTx/>
              <a:buNone/>
              <a:defRPr/>
            </a:pPr>
            <a:r>
              <a:rPr lang="el-GR" sz="2000" b="1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  <a:ea typeface="+mj-ea"/>
                <a:cs typeface="+mj-cs"/>
              </a:rPr>
              <a:t>Ενδεχόμενο ακράτειας </a:t>
            </a:r>
          </a:p>
          <a:p>
            <a:pPr eaLnBrk="1" hangingPunct="1">
              <a:lnSpc>
                <a:spcPct val="150000"/>
              </a:lnSpc>
              <a:buFontTx/>
              <a:buNone/>
              <a:defRPr/>
            </a:pPr>
            <a:r>
              <a:rPr lang="el-GR" sz="2000" b="1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  <a:ea typeface="+mj-ea"/>
                <a:cs typeface="+mj-cs"/>
              </a:rPr>
              <a:t>Σύγχυση</a:t>
            </a:r>
          </a:p>
          <a:p>
            <a:pPr eaLnBrk="1" hangingPunct="1">
              <a:buFontTx/>
              <a:buNone/>
              <a:defRPr/>
            </a:pPr>
            <a:endParaRPr lang="el-GR" sz="20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Comic Sans MS" panose="030F0702030302020204" pitchFamily="66" charset="0"/>
              <a:ea typeface="+mj-ea"/>
              <a:cs typeface="+mj-cs"/>
            </a:endParaRPr>
          </a:p>
        </p:txBody>
      </p:sp>
      <p:sp>
        <p:nvSpPr>
          <p:cNvPr id="4" name="1 - Τίτλος"/>
          <p:cNvSpPr txBox="1">
            <a:spLocks noGrp="1"/>
          </p:cNvSpPr>
          <p:nvPr>
            <p:ph type="title"/>
          </p:nvPr>
        </p:nvSpPr>
        <p:spPr>
          <a:xfrm>
            <a:off x="569495" y="256674"/>
            <a:ext cx="8229600" cy="51928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l-GR" sz="3200" b="1" dirty="0" smtClean="0">
                <a:solidFill>
                  <a:srgbClr val="084077"/>
                </a:solidFill>
                <a:latin typeface="Comic Sans MS" panose="030F0702030302020204" pitchFamily="66" charset="0"/>
              </a:rPr>
              <a:t/>
            </a:r>
            <a:br>
              <a:rPr lang="el-GR" sz="3200" b="1" dirty="0" smtClean="0">
                <a:solidFill>
                  <a:srgbClr val="084077"/>
                </a:solidFill>
                <a:latin typeface="Comic Sans MS" panose="030F0702030302020204" pitchFamily="66" charset="0"/>
              </a:rPr>
            </a:br>
            <a:r>
              <a:rPr lang="el-GR" sz="3200" b="1" dirty="0" smtClean="0">
                <a:solidFill>
                  <a:srgbClr val="084077"/>
                </a:solidFill>
                <a:latin typeface="Comic Sans MS" panose="030F0702030302020204" pitchFamily="66" charset="0"/>
              </a:rPr>
              <a:t>Επιληπτική κρίση</a:t>
            </a:r>
            <a:endParaRPr lang="el-GR" sz="3200" b="1" dirty="0">
              <a:solidFill>
                <a:srgbClr val="084077"/>
              </a:solidFill>
              <a:latin typeface="Comic Sans MS" panose="030F0702030302020204" pitchFamily="66" charset="0"/>
            </a:endParaRPr>
          </a:p>
        </p:txBody>
      </p:sp>
      <p:pic>
        <p:nvPicPr>
          <p:cNvPr id="35846" name="Picture 6" descr="http://www.sport24.gr/football/Brazil/article742176.ece/BINARY/w620/angelo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875" y="2294021"/>
            <a:ext cx="4620126" cy="45460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1153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lh5.googleusercontent.com/-NGQ64ntWhWs/TYOsM8FmnjI/AAAAAAAAA3Q/WZA8y9puX18/s1600/images-4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056" y="4020457"/>
            <a:ext cx="4325257" cy="25495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http://epilepsyu.com/wp-content/uploads/2013/02/Kevin-Link-Seizure.jpe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01" y="823686"/>
            <a:ext cx="4082597" cy="52723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6" descr="http://www.netterimages.com/images/vtn/000/000/004/4198-150x150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201" y="431799"/>
            <a:ext cx="3715657" cy="32112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4146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344905" y="990606"/>
            <a:ext cx="8229600" cy="5506447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Tx/>
              <a:buNone/>
              <a:defRPr/>
            </a:pPr>
            <a:r>
              <a:rPr lang="el-GR" sz="28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  <a:ea typeface="+mj-ea"/>
                <a:cs typeface="+mj-cs"/>
              </a:rPr>
              <a:t>   </a:t>
            </a:r>
            <a:r>
              <a:rPr lang="el-GR" sz="2400" b="1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  <a:ea typeface="+mj-ea"/>
                <a:cs typeface="+mj-cs"/>
              </a:rPr>
              <a:t>Τι κάνουμε</a:t>
            </a:r>
          </a:p>
          <a:p>
            <a:pPr eaLnBrk="1" hangingPunct="1">
              <a:buFontTx/>
              <a:buNone/>
              <a:defRPr/>
            </a:pPr>
            <a:endParaRPr lang="el-GR" sz="24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Comic Sans MS" panose="030F0702030302020204" pitchFamily="66" charset="0"/>
              <a:ea typeface="+mj-ea"/>
              <a:cs typeface="+mj-cs"/>
            </a:endParaRPr>
          </a:p>
          <a:p>
            <a:pPr fontAlgn="auto">
              <a:lnSpc>
                <a:spcPct val="150000"/>
              </a:lnSpc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el-GR" sz="2000" b="1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  <a:ea typeface="+mj-ea"/>
                <a:cs typeface="+mj-cs"/>
              </a:rPr>
              <a:t>  </a:t>
            </a:r>
            <a:r>
              <a:rPr lang="el-GR" sz="2000" b="1" dirty="0" smtClean="0">
                <a:latin typeface="Comic Sans MS" panose="030F0702030302020204" pitchFamily="66" charset="0"/>
              </a:rPr>
              <a:t>Μένουμε με </a:t>
            </a:r>
            <a:r>
              <a:rPr lang="el-GR" sz="2000" b="1" dirty="0">
                <a:latin typeface="Comic Sans MS" panose="030F0702030302020204" pitchFamily="66" charset="0"/>
              </a:rPr>
              <a:t>το άτομο</a:t>
            </a:r>
            <a:r>
              <a:rPr lang="en-US" sz="2000" b="1" dirty="0">
                <a:latin typeface="Comic Sans MS" panose="030F0702030302020204" pitchFamily="66" charset="0"/>
              </a:rPr>
              <a:t>-</a:t>
            </a:r>
            <a:r>
              <a:rPr lang="el-GR" sz="2000" b="1" dirty="0" smtClean="0">
                <a:latin typeface="Comic Sans MS" panose="030F0702030302020204" pitchFamily="66" charset="0"/>
              </a:rPr>
              <a:t>διατηρούμε την </a:t>
            </a:r>
            <a:r>
              <a:rPr lang="el-GR" sz="2000" b="1" dirty="0">
                <a:latin typeface="Comic Sans MS" panose="030F0702030302020204" pitchFamily="66" charset="0"/>
              </a:rPr>
              <a:t>ψυχραιμία </a:t>
            </a:r>
            <a:r>
              <a:rPr lang="el-GR" sz="2000" b="1" dirty="0" smtClean="0">
                <a:latin typeface="Comic Sans MS" panose="030F0702030302020204" pitchFamily="66" charset="0"/>
              </a:rPr>
              <a:t>μας.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el-GR" sz="2000" b="1" dirty="0" smtClean="0">
                <a:latin typeface="Comic Sans MS" panose="030F0702030302020204" pitchFamily="66" charset="0"/>
              </a:rPr>
              <a:t> Σημειώνουμε την </a:t>
            </a:r>
            <a:r>
              <a:rPr lang="el-GR" sz="2000" b="1" dirty="0">
                <a:latin typeface="Comic Sans MS" panose="030F0702030302020204" pitchFamily="66" charset="0"/>
              </a:rPr>
              <a:t>ώρα</a:t>
            </a:r>
            <a:r>
              <a:rPr lang="en-US" sz="2000" b="1" dirty="0">
                <a:latin typeface="Comic Sans MS" panose="030F0702030302020204" pitchFamily="66" charset="0"/>
              </a:rPr>
              <a:t>/</a:t>
            </a:r>
            <a:r>
              <a:rPr lang="el-GR" sz="2000" b="1" dirty="0">
                <a:latin typeface="Comic Sans MS" panose="030F0702030302020204" pitchFamily="66" charset="0"/>
              </a:rPr>
              <a:t>διάρκεια της </a:t>
            </a:r>
            <a:r>
              <a:rPr lang="el-GR" sz="2000" b="1" dirty="0" smtClean="0">
                <a:latin typeface="Comic Sans MS" panose="030F0702030302020204" pitchFamily="66" charset="0"/>
              </a:rPr>
              <a:t>κρίσης.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ü"/>
              <a:defRPr/>
            </a:pPr>
            <a:endParaRPr lang="el-GR" sz="2000" b="1" dirty="0" smtClean="0">
              <a:latin typeface="Comic Sans MS" panose="030F0702030302020204" pitchFamily="66" charset="0"/>
            </a:endParaRPr>
          </a:p>
          <a:p>
            <a:pPr fontAlgn="auto">
              <a:lnSpc>
                <a:spcPct val="150000"/>
              </a:lnSpc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el-GR" sz="2000" b="1" dirty="0">
                <a:latin typeface="Comic Sans MS" panose="030F0702030302020204" pitchFamily="66" charset="0"/>
              </a:rPr>
              <a:t> </a:t>
            </a:r>
            <a:r>
              <a:rPr lang="el-GR" sz="2000" b="1" dirty="0" smtClean="0">
                <a:latin typeface="Comic Sans MS" panose="030F0702030302020204" pitchFamily="66" charset="0"/>
              </a:rPr>
              <a:t>Προστατεύουμε το </a:t>
            </a:r>
            <a:r>
              <a:rPr lang="el-GR" sz="2000" b="1" dirty="0">
                <a:latin typeface="Comic Sans MS" panose="030F0702030302020204" pitchFamily="66" charset="0"/>
              </a:rPr>
              <a:t>άτομο από </a:t>
            </a:r>
            <a:r>
              <a:rPr lang="el-GR" sz="2000" b="1" dirty="0" smtClean="0">
                <a:latin typeface="Comic Sans MS" panose="030F0702030302020204" pitchFamily="66" charset="0"/>
              </a:rPr>
              <a:t>τραυματισμό</a:t>
            </a:r>
          </a:p>
          <a:p>
            <a:pPr marL="0" indent="0" fontAlgn="auto">
              <a:lnSpc>
                <a:spcPct val="150000"/>
              </a:lnSpc>
              <a:spcAft>
                <a:spcPts val="0"/>
              </a:spcAft>
              <a:buClr>
                <a:srgbClr val="FF0000"/>
              </a:buClr>
              <a:buNone/>
              <a:defRPr/>
            </a:pPr>
            <a:r>
              <a:rPr lang="el-GR" sz="2000" b="1" dirty="0" smtClean="0">
                <a:latin typeface="Comic Sans MS" panose="030F0702030302020204" pitchFamily="66" charset="0"/>
              </a:rPr>
              <a:t>    απομακρύνουμε οποιαδήποτε </a:t>
            </a:r>
            <a:r>
              <a:rPr lang="el-GR" sz="2000" b="1" dirty="0">
                <a:latin typeface="Comic Sans MS" panose="030F0702030302020204" pitchFamily="66" charset="0"/>
              </a:rPr>
              <a:t>σκληρά </a:t>
            </a:r>
            <a:endParaRPr lang="el-GR" sz="2000" b="1" dirty="0" smtClean="0">
              <a:latin typeface="Comic Sans MS" panose="030F0702030302020204" pitchFamily="66" charset="0"/>
            </a:endParaRPr>
          </a:p>
          <a:p>
            <a:pPr marL="0" indent="0" fontAlgn="auto">
              <a:lnSpc>
                <a:spcPct val="150000"/>
              </a:lnSpc>
              <a:spcAft>
                <a:spcPts val="0"/>
              </a:spcAft>
              <a:buClr>
                <a:srgbClr val="FF0000"/>
              </a:buClr>
              <a:buNone/>
              <a:defRPr/>
            </a:pPr>
            <a:r>
              <a:rPr lang="el-GR" sz="2000" b="1" dirty="0">
                <a:latin typeface="Comic Sans MS" panose="030F0702030302020204" pitchFamily="66" charset="0"/>
              </a:rPr>
              <a:t> </a:t>
            </a:r>
            <a:r>
              <a:rPr lang="el-GR" sz="2000" b="1" dirty="0" smtClean="0">
                <a:latin typeface="Comic Sans MS" panose="030F0702030302020204" pitchFamily="66" charset="0"/>
              </a:rPr>
              <a:t>   αντικείμενα </a:t>
            </a:r>
            <a:r>
              <a:rPr lang="el-GR" sz="2000" b="1" dirty="0">
                <a:latin typeface="Comic Sans MS" panose="030F0702030302020204" pitchFamily="66" charset="0"/>
              </a:rPr>
              <a:t>από το χώρο. </a:t>
            </a:r>
            <a:r>
              <a:rPr lang="el-GR" sz="2000" b="1" dirty="0" smtClean="0">
                <a:latin typeface="Comic Sans MS" panose="030F0702030302020204" pitchFamily="66" charset="0"/>
              </a:rPr>
              <a:t>Βάζουμε κάτι </a:t>
            </a:r>
          </a:p>
          <a:p>
            <a:pPr marL="0" indent="0" fontAlgn="auto">
              <a:lnSpc>
                <a:spcPct val="150000"/>
              </a:lnSpc>
              <a:spcAft>
                <a:spcPts val="0"/>
              </a:spcAft>
              <a:buClr>
                <a:srgbClr val="FF0000"/>
              </a:buClr>
              <a:buNone/>
              <a:defRPr/>
            </a:pPr>
            <a:r>
              <a:rPr lang="el-GR" sz="2000" b="1" dirty="0">
                <a:latin typeface="Comic Sans MS" panose="030F0702030302020204" pitchFamily="66" charset="0"/>
              </a:rPr>
              <a:t> </a:t>
            </a:r>
            <a:r>
              <a:rPr lang="el-GR" sz="2000" b="1" dirty="0" smtClean="0">
                <a:latin typeface="Comic Sans MS" panose="030F0702030302020204" pitchFamily="66" charset="0"/>
              </a:rPr>
              <a:t>   μαλακό </a:t>
            </a:r>
            <a:r>
              <a:rPr lang="el-GR" sz="2000" b="1" dirty="0">
                <a:latin typeface="Comic Sans MS" panose="030F0702030302020204" pitchFamily="66" charset="0"/>
              </a:rPr>
              <a:t>κάτω από το </a:t>
            </a:r>
            <a:r>
              <a:rPr lang="el-GR" sz="2000" b="1" dirty="0" smtClean="0">
                <a:latin typeface="Comic Sans MS" panose="030F0702030302020204" pitchFamily="66" charset="0"/>
              </a:rPr>
              <a:t>κεφάλι του.</a:t>
            </a:r>
          </a:p>
          <a:p>
            <a:pPr marL="0" indent="0" fontAlgn="auto">
              <a:lnSpc>
                <a:spcPct val="150000"/>
              </a:lnSpc>
              <a:spcAft>
                <a:spcPts val="0"/>
              </a:spcAft>
              <a:buClr>
                <a:srgbClr val="FF0000"/>
              </a:buClr>
              <a:buNone/>
              <a:defRPr/>
            </a:pPr>
            <a:endParaRPr lang="el-GR" sz="2000" b="1" dirty="0" smtClean="0">
              <a:latin typeface="Comic Sans MS" panose="030F0702030302020204" pitchFamily="66" charset="0"/>
            </a:endParaRPr>
          </a:p>
          <a:p>
            <a:pPr fontAlgn="auto">
              <a:lnSpc>
                <a:spcPct val="150000"/>
              </a:lnSpc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el-GR" sz="2000" b="1" dirty="0" smtClean="0">
                <a:latin typeface="Comic Sans MS" panose="030F0702030302020204" pitchFamily="66" charset="0"/>
              </a:rPr>
              <a:t> Χαλαρώστε </a:t>
            </a:r>
            <a:r>
              <a:rPr lang="el-GR" sz="2000" b="1" dirty="0">
                <a:latin typeface="Comic Sans MS" panose="030F0702030302020204" pitchFamily="66" charset="0"/>
              </a:rPr>
              <a:t>τυχόν σφιχτά </a:t>
            </a:r>
            <a:r>
              <a:rPr lang="el-GR" sz="2000" b="1" dirty="0" smtClean="0">
                <a:latin typeface="Comic Sans MS" panose="030F0702030302020204" pitchFamily="66" charset="0"/>
              </a:rPr>
              <a:t>ρούχα.</a:t>
            </a:r>
          </a:p>
          <a:p>
            <a:pPr marL="0" indent="0" fontAlgn="auto">
              <a:lnSpc>
                <a:spcPct val="150000"/>
              </a:lnSpc>
              <a:spcAft>
                <a:spcPts val="0"/>
              </a:spcAft>
              <a:buClr>
                <a:srgbClr val="FF0000"/>
              </a:buClr>
              <a:buNone/>
              <a:defRPr/>
            </a:pPr>
            <a:r>
              <a:rPr lang="el-GR" sz="18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  <a:ea typeface="+mj-ea"/>
                <a:cs typeface="+mj-cs"/>
              </a:rPr>
              <a:t>  </a:t>
            </a:r>
            <a:endParaRPr lang="el-GR" sz="20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Comic Sans MS" panose="030F0702030302020204" pitchFamily="66" charset="0"/>
              <a:ea typeface="+mj-ea"/>
              <a:cs typeface="+mj-cs"/>
            </a:endParaRPr>
          </a:p>
        </p:txBody>
      </p:sp>
      <p:sp>
        <p:nvSpPr>
          <p:cNvPr id="4" name="1 - Τίτλος"/>
          <p:cNvSpPr txBox="1">
            <a:spLocks noGrp="1"/>
          </p:cNvSpPr>
          <p:nvPr>
            <p:ph type="title"/>
          </p:nvPr>
        </p:nvSpPr>
        <p:spPr>
          <a:xfrm>
            <a:off x="569495" y="224590"/>
            <a:ext cx="8229600" cy="59949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l-GR" sz="3200" b="1" dirty="0" smtClean="0">
                <a:solidFill>
                  <a:srgbClr val="084077"/>
                </a:solidFill>
                <a:latin typeface="Comic Sans MS" panose="030F0702030302020204" pitchFamily="66" charset="0"/>
              </a:rPr>
              <a:t/>
            </a:r>
            <a:br>
              <a:rPr lang="el-GR" sz="3200" b="1" dirty="0" smtClean="0">
                <a:solidFill>
                  <a:srgbClr val="084077"/>
                </a:solidFill>
                <a:latin typeface="Comic Sans MS" panose="030F0702030302020204" pitchFamily="66" charset="0"/>
              </a:rPr>
            </a:br>
            <a:r>
              <a:rPr lang="el-GR" sz="3200" b="1" dirty="0" smtClean="0">
                <a:solidFill>
                  <a:srgbClr val="084077"/>
                </a:solidFill>
                <a:latin typeface="Comic Sans MS" panose="030F0702030302020204" pitchFamily="66" charset="0"/>
              </a:rPr>
              <a:t>Επιληπτική κρίση</a:t>
            </a:r>
            <a:endParaRPr lang="el-GR" sz="3200" b="1" dirty="0">
              <a:solidFill>
                <a:srgbClr val="084077"/>
              </a:solidFill>
              <a:latin typeface="Comic Sans MS" panose="030F0702030302020204" pitchFamily="66" charset="0"/>
            </a:endParaRPr>
          </a:p>
        </p:txBody>
      </p:sp>
      <p:pic>
        <p:nvPicPr>
          <p:cNvPr id="34820" name="Picture 4" descr="http://4.bp.blogspot.com/-8NmsDn2zUNc/Te0J4z31b-I/AAAAAAAAAIQ/NnABQvi5DQQ/s320/images+%25282%2529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407" y="2807368"/>
            <a:ext cx="2611688" cy="36896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4275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344905" y="1048664"/>
            <a:ext cx="8229600" cy="5506447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Tx/>
              <a:buNone/>
              <a:defRPr/>
            </a:pPr>
            <a:r>
              <a:rPr lang="el-GR" sz="28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  <a:ea typeface="+mj-ea"/>
                <a:cs typeface="+mj-cs"/>
              </a:rPr>
              <a:t>   </a:t>
            </a:r>
            <a:r>
              <a:rPr lang="el-GR" sz="2400" b="1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  <a:ea typeface="+mj-ea"/>
                <a:cs typeface="+mj-cs"/>
              </a:rPr>
              <a:t>Τι κάνουμε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el-GR" sz="2000" b="1" dirty="0" smtClean="0">
                <a:latin typeface="Comic Sans MS" panose="030F0702030302020204" pitchFamily="66" charset="0"/>
              </a:rPr>
              <a:t>Μαλακά γυρίζουμε το </a:t>
            </a:r>
            <a:r>
              <a:rPr lang="el-GR" sz="2000" b="1" dirty="0">
                <a:latin typeface="Comic Sans MS" panose="030F0702030302020204" pitchFamily="66" charset="0"/>
              </a:rPr>
              <a:t>άτομο στο </a:t>
            </a:r>
            <a:r>
              <a:rPr lang="el-GR" sz="2000" b="1" dirty="0" smtClean="0">
                <a:latin typeface="Comic Sans MS" panose="030F0702030302020204" pitchFamily="66" charset="0"/>
              </a:rPr>
              <a:t>πλάι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ü"/>
              <a:defRPr/>
            </a:pPr>
            <a:endParaRPr lang="el-GR" sz="2000" b="1" dirty="0" smtClean="0">
              <a:latin typeface="Comic Sans MS" panose="030F0702030302020204" pitchFamily="66" charset="0"/>
            </a:endParaRPr>
          </a:p>
          <a:p>
            <a:pPr fontAlgn="auto">
              <a:lnSpc>
                <a:spcPct val="150000"/>
              </a:lnSpc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el-GR" sz="2000" b="1" dirty="0">
                <a:latin typeface="Comic Sans MS" panose="030F0702030302020204" pitchFamily="66" charset="0"/>
              </a:rPr>
              <a:t> </a:t>
            </a:r>
            <a:r>
              <a:rPr lang="el-GR" sz="2000" b="1" dirty="0" smtClean="0">
                <a:latin typeface="Comic Sans MS" panose="030F0702030302020204" pitchFamily="66" charset="0"/>
              </a:rPr>
              <a:t>Απομακρύνετε </a:t>
            </a:r>
            <a:r>
              <a:rPr lang="el-GR" sz="2000" b="1" dirty="0">
                <a:latin typeface="Comic Sans MS" panose="030F0702030302020204" pitchFamily="66" charset="0"/>
              </a:rPr>
              <a:t>τους θεατές με εξαίρεση αυτούς που </a:t>
            </a:r>
            <a:r>
              <a:rPr lang="el-GR" sz="2000" b="1" dirty="0" smtClean="0">
                <a:latin typeface="Comic Sans MS" panose="030F0702030302020204" pitchFamily="66" charset="0"/>
              </a:rPr>
              <a:t>μπορούν και θέλουν να βοηθήσουν.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ü"/>
              <a:defRPr/>
            </a:pPr>
            <a:endParaRPr lang="el-GR" sz="2000" b="1" dirty="0" smtClean="0">
              <a:latin typeface="Comic Sans MS" panose="030F0702030302020204" pitchFamily="66" charset="0"/>
            </a:endParaRPr>
          </a:p>
          <a:p>
            <a:pPr fontAlgn="auto">
              <a:lnSpc>
                <a:spcPct val="150000"/>
              </a:lnSpc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el-GR" sz="2000" b="1" dirty="0">
                <a:latin typeface="Comic Sans MS" panose="030F0702030302020204" pitchFamily="66" charset="0"/>
              </a:rPr>
              <a:t> </a:t>
            </a:r>
            <a:r>
              <a:rPr lang="el-GR" sz="2000" b="1" dirty="0" smtClean="0">
                <a:latin typeface="Comic Sans MS" panose="030F0702030302020204" pitchFamily="66" charset="0"/>
              </a:rPr>
              <a:t>Όταν </a:t>
            </a:r>
            <a:r>
              <a:rPr lang="el-GR" sz="2000" b="1" dirty="0">
                <a:latin typeface="Comic Sans MS" panose="030F0702030302020204" pitchFamily="66" charset="0"/>
              </a:rPr>
              <a:t>σταματήσουν οι σπασμοί, </a:t>
            </a:r>
            <a:r>
              <a:rPr lang="el-GR" sz="2000" b="1" dirty="0" smtClean="0">
                <a:latin typeface="Comic Sans MS" panose="030F0702030302020204" pitchFamily="66" charset="0"/>
              </a:rPr>
              <a:t>τοποθετούμε το </a:t>
            </a:r>
            <a:r>
              <a:rPr lang="el-GR" sz="2000" b="1" dirty="0">
                <a:latin typeface="Comic Sans MS" panose="030F0702030302020204" pitchFamily="66" charset="0"/>
              </a:rPr>
              <a:t>άτομο σε θέση ανάνηψης και  </a:t>
            </a:r>
            <a:r>
              <a:rPr lang="el-GR" sz="2000" b="1" dirty="0" smtClean="0">
                <a:latin typeface="Comic Sans MS" panose="030F0702030302020204" pitchFamily="66" charset="0"/>
              </a:rPr>
              <a:t>παραμένουμε κοντά </a:t>
            </a:r>
            <a:r>
              <a:rPr lang="el-GR" sz="2000" b="1" dirty="0">
                <a:latin typeface="Comic Sans MS" panose="030F0702030302020204" pitchFamily="66" charset="0"/>
              </a:rPr>
              <a:t>του μέχρι να συνέλθει </a:t>
            </a:r>
            <a:r>
              <a:rPr lang="el-GR" sz="2000" b="1" dirty="0" smtClean="0">
                <a:latin typeface="Comic Sans MS" panose="030F0702030302020204" pitchFamily="66" charset="0"/>
              </a:rPr>
              <a:t>εντελώς.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ü"/>
              <a:defRPr/>
            </a:pPr>
            <a:endParaRPr lang="el-GR" sz="2000" b="1" dirty="0">
              <a:latin typeface="Comic Sans MS" panose="030F0702030302020204" pitchFamily="66" charset="0"/>
            </a:endParaRPr>
          </a:p>
          <a:p>
            <a:pPr fontAlgn="auto">
              <a:lnSpc>
                <a:spcPct val="150000"/>
              </a:lnSpc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el-GR" sz="2000" b="1" dirty="0" smtClean="0">
                <a:latin typeface="Comic Sans MS" panose="030F0702030302020204" pitchFamily="66" charset="0"/>
              </a:rPr>
              <a:t>Καλέστε ασθενοφόρο αν οι σπασμοί έχουν διάρκεια &gt; 5 λεπτά ή ακολουθεί γρήγορα δεύτερη κρίση. </a:t>
            </a:r>
            <a:endParaRPr lang="el-GR" sz="2000" b="1" dirty="0">
              <a:latin typeface="Comic Sans MS" panose="030F0702030302020204" pitchFamily="66" charset="0"/>
            </a:endParaRPr>
          </a:p>
          <a:p>
            <a:pPr eaLnBrk="1" hangingPunct="1">
              <a:buFontTx/>
              <a:buNone/>
              <a:defRPr/>
            </a:pPr>
            <a:endParaRPr lang="el-GR" sz="18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Comic Sans MS" panose="030F0702030302020204" pitchFamily="66" charset="0"/>
              <a:ea typeface="+mj-ea"/>
              <a:cs typeface="+mj-cs"/>
            </a:endParaRPr>
          </a:p>
          <a:p>
            <a:pPr eaLnBrk="1" hangingPunct="1">
              <a:lnSpc>
                <a:spcPct val="150000"/>
              </a:lnSpc>
              <a:buFontTx/>
              <a:buNone/>
              <a:defRPr/>
            </a:pPr>
            <a:r>
              <a:rPr lang="el-GR" sz="18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  <a:ea typeface="+mj-ea"/>
                <a:cs typeface="+mj-cs"/>
              </a:rPr>
              <a:t>  </a:t>
            </a:r>
            <a:endParaRPr lang="el-GR" sz="20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Comic Sans MS" panose="030F0702030302020204" pitchFamily="66" charset="0"/>
              <a:ea typeface="+mj-ea"/>
              <a:cs typeface="+mj-cs"/>
            </a:endParaRPr>
          </a:p>
        </p:txBody>
      </p:sp>
      <p:sp>
        <p:nvSpPr>
          <p:cNvPr id="4" name="1 - Τίτλος"/>
          <p:cNvSpPr txBox="1">
            <a:spLocks noGrp="1"/>
          </p:cNvSpPr>
          <p:nvPr>
            <p:ph type="title"/>
          </p:nvPr>
        </p:nvSpPr>
        <p:spPr>
          <a:xfrm>
            <a:off x="569495" y="224590"/>
            <a:ext cx="8229600" cy="59949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l-GR" sz="3200" b="1" dirty="0" smtClean="0">
                <a:solidFill>
                  <a:srgbClr val="084077"/>
                </a:solidFill>
                <a:latin typeface="Comic Sans MS" panose="030F0702030302020204" pitchFamily="66" charset="0"/>
              </a:rPr>
              <a:t/>
            </a:r>
            <a:br>
              <a:rPr lang="el-GR" sz="3200" b="1" dirty="0" smtClean="0">
                <a:solidFill>
                  <a:srgbClr val="084077"/>
                </a:solidFill>
                <a:latin typeface="Comic Sans MS" panose="030F0702030302020204" pitchFamily="66" charset="0"/>
              </a:rPr>
            </a:br>
            <a:r>
              <a:rPr lang="el-GR" sz="3200" b="1" dirty="0" smtClean="0">
                <a:solidFill>
                  <a:srgbClr val="084077"/>
                </a:solidFill>
                <a:latin typeface="Comic Sans MS" panose="030F0702030302020204" pitchFamily="66" charset="0"/>
              </a:rPr>
              <a:t>Επιληπτική κρίση</a:t>
            </a:r>
            <a:endParaRPr lang="el-GR" sz="3200" b="1" dirty="0">
              <a:solidFill>
                <a:srgbClr val="084077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Picture 2" descr="https://encrypted-tbn3.gstatic.com/images?q=tbn:ANd9GcRV5rfvr9qlLLjOEH19u2QEi_O9OWOzdYLyN-jnyVFWW0ylNbR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417" y="210332"/>
            <a:ext cx="1464678" cy="11312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2410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64374"/>
            <a:ext cx="8229600" cy="4213912"/>
          </a:xfrm>
        </p:spPr>
        <p:style>
          <a:lnRef idx="1">
            <a:schemeClr val="dk1"/>
          </a:lnRef>
          <a:fillRef idx="1001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l-GR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ΜΗΝ </a:t>
            </a:r>
            <a:r>
              <a:rPr lang="el-GR" sz="2000" b="1" dirty="0" smtClean="0">
                <a:latin typeface="Comic Sans MS" panose="030F0702030302020204" pitchFamily="66" charset="0"/>
              </a:rPr>
              <a:t> προσπαθήσετε  να ακινητοποιήσετε το άτομο κατά την διάρκεια των σπασμών.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l-GR" sz="2000" b="1" dirty="0" smtClean="0">
              <a:latin typeface="Comic Sans MS" panose="030F0702030302020204" pitchFamily="66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l-GR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ΜΗ</a:t>
            </a:r>
            <a:r>
              <a:rPr lang="el-GR" sz="2000" b="1" dirty="0" smtClean="0">
                <a:latin typeface="Comic Sans MS" panose="030F0702030302020204" pitchFamily="66" charset="0"/>
              </a:rPr>
              <a:t> βάλετε τίποτα στο στόμα του.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l-GR" sz="2000" b="1" dirty="0" smtClean="0">
              <a:latin typeface="Comic Sans MS" panose="030F0702030302020204" pitchFamily="66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l-GR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ΜΗΝ  </a:t>
            </a:r>
            <a:r>
              <a:rPr lang="el-GR" sz="2000" b="1" dirty="0" smtClean="0">
                <a:latin typeface="Comic Sans MS" panose="030F0702030302020204" pitchFamily="66" charset="0"/>
              </a:rPr>
              <a:t>προσπαθήσετε να  ανοίξετε το στόμα και μη δίνετε στο άτομο να πιεί νερό, φάρμακο ή  τροφή πριν να έχει ανακτήσει πλήρως τις αισθήσεις του.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l-GR" sz="2000" b="1" dirty="0" smtClean="0">
              <a:latin typeface="Comic Sans MS" panose="030F0702030302020204" pitchFamily="66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l-GR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ΜΗΝ </a:t>
            </a:r>
            <a:r>
              <a:rPr lang="el-GR" sz="2000" b="1" dirty="0" smtClean="0">
                <a:latin typeface="Comic Sans MS" panose="030F0702030302020204" pitchFamily="66" charset="0"/>
              </a:rPr>
              <a:t>μετακινείτε  το άτομο παρά μόνο αν κινδυνεύει.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l-GR" sz="2000" dirty="0" smtClean="0">
                <a:latin typeface="Comic Sans MS" panose="030F0702030302020204" pitchFamily="66" charset="0"/>
              </a:rPr>
              <a:t> 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l-GR" sz="2000" dirty="0" smtClean="0">
              <a:latin typeface="Comic Sans MS" panose="030F0702030302020204" pitchFamily="66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l-GR" sz="2000" dirty="0" smtClean="0">
              <a:latin typeface="Comic Sans MS" panose="030F0702030302020204" pitchFamily="66" charset="0"/>
            </a:endParaRPr>
          </a:p>
        </p:txBody>
      </p:sp>
      <p:sp>
        <p:nvSpPr>
          <p:cNvPr id="4" name="1 - Τίτλος"/>
          <p:cNvSpPr txBox="1">
            <a:spLocks noGrp="1"/>
          </p:cNvSpPr>
          <p:nvPr>
            <p:ph type="title"/>
          </p:nvPr>
        </p:nvSpPr>
        <p:spPr>
          <a:xfrm>
            <a:off x="457200" y="304800"/>
            <a:ext cx="8229600" cy="5353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l-GR" sz="3600" b="1" dirty="0" smtClean="0">
                <a:solidFill>
                  <a:srgbClr val="084077"/>
                </a:solidFill>
                <a:latin typeface="Comic Sans MS" panose="030F0702030302020204" pitchFamily="66" charset="0"/>
              </a:rPr>
              <a:t/>
            </a:r>
            <a:br>
              <a:rPr lang="el-GR" sz="3600" b="1" dirty="0" smtClean="0">
                <a:solidFill>
                  <a:srgbClr val="084077"/>
                </a:solidFill>
                <a:latin typeface="Comic Sans MS" panose="030F0702030302020204" pitchFamily="66" charset="0"/>
              </a:rPr>
            </a:br>
            <a:r>
              <a:rPr lang="el-GR" sz="3200" b="1" dirty="0" smtClean="0">
                <a:solidFill>
                  <a:srgbClr val="084077"/>
                </a:solidFill>
                <a:latin typeface="Comic Sans MS" panose="030F0702030302020204" pitchFamily="66" charset="0"/>
              </a:rPr>
              <a:t>Επιληπτική</a:t>
            </a:r>
            <a:r>
              <a:rPr lang="el-GR" sz="3600" b="1" dirty="0" smtClean="0">
                <a:solidFill>
                  <a:srgbClr val="084077"/>
                </a:solidFill>
                <a:latin typeface="Comic Sans MS" panose="030F0702030302020204" pitchFamily="66" charset="0"/>
              </a:rPr>
              <a:t> κρίση</a:t>
            </a:r>
            <a:endParaRPr lang="el-GR" sz="3600" b="1" dirty="0">
              <a:solidFill>
                <a:srgbClr val="084077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9189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efepa.org/wp-content/uploads/2011/03/First-Aid-for-Seizures3_Page_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188686"/>
            <a:ext cx="8694057" cy="65604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3200" y="85144"/>
            <a:ext cx="8694057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Πρώτες Βοήθειες σε Επιληπτική κρίση</a:t>
            </a:r>
          </a:p>
          <a:p>
            <a:pPr algn="ctr"/>
            <a:endParaRPr lang="el-GR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3200" y="2490235"/>
            <a:ext cx="303348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/>
              <a:t>Προστατεύουμε το κεφάλι, αφαιρούμε τα γυαλιά</a:t>
            </a:r>
            <a:endParaRPr lang="el-GR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878286" y="2620667"/>
            <a:ext cx="262708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/>
              <a:t>Γυρίστε απαλά στο πλάι</a:t>
            </a:r>
            <a:endParaRPr lang="el-GR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171372" y="4366763"/>
            <a:ext cx="272142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/>
              <a:t>Μη βάζετε ΤΙΠΟΤΑ στο στόμα του</a:t>
            </a:r>
            <a:endParaRPr lang="el-GR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675085" y="4376504"/>
            <a:ext cx="303348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/>
              <a:t>Ψάξτε για ταυτότητα  ή φάρμακα επιληψίας</a:t>
            </a:r>
            <a:endParaRPr lang="el-GR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03200" y="6363677"/>
            <a:ext cx="303348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/>
              <a:t>Μην τον κρατάτε κάτω</a:t>
            </a:r>
            <a:endParaRPr lang="el-GR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975429" y="6363677"/>
            <a:ext cx="283028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/>
              <a:t>Όταν η κρίση τελειώσει…</a:t>
            </a:r>
            <a:endParaRPr lang="el-GR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171372" y="2620667"/>
            <a:ext cx="272142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/>
              <a:t>Χαλαρώστε τη γραβάτα</a:t>
            </a:r>
            <a:endParaRPr lang="el-GR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03200" y="4332515"/>
            <a:ext cx="277222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/>
              <a:t>Μετρήστε τη διάρκεια του επεισοδίου</a:t>
            </a:r>
            <a:endParaRPr lang="el-GR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675085" y="6363677"/>
            <a:ext cx="335279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/>
              <a:t>….προσφέρετε τη βοήθειά σας</a:t>
            </a:r>
            <a:endParaRPr lang="el-GR" b="1" dirty="0"/>
          </a:p>
        </p:txBody>
      </p:sp>
    </p:spTree>
    <p:extLst>
      <p:ext uri="{BB962C8B-B14F-4D97-AF65-F5344CB8AC3E}">
        <p14:creationId xmlns="" xmlns:p14="http://schemas.microsoft.com/office/powerpoint/2010/main" val="9461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42875"/>
            <a:ext cx="91440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0840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000" b="1" dirty="0" smtClean="0">
                <a:solidFill>
                  <a:srgbClr val="0840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4000" b="1" dirty="0" smtClean="0">
                <a:solidFill>
                  <a:srgbClr val="0840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Λιποθυμικό επεισόδιο  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214313" y="1428750"/>
            <a:ext cx="8615362" cy="4972050"/>
          </a:xfrm>
        </p:spPr>
        <p:txBody>
          <a:bodyPr>
            <a:normAutofit fontScale="92500" lnSpcReduction="20000"/>
          </a:bodyPr>
          <a:lstStyle/>
          <a:p>
            <a:pPr marL="365760" indent="-283464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l-GR" sz="2800" b="1" dirty="0" smtClean="0">
                <a:solidFill>
                  <a:srgbClr val="0840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  </a:t>
            </a:r>
          </a:p>
          <a:p>
            <a:pPr marL="365760" indent="-283464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l-GR" sz="2800" b="1" u="sng" dirty="0" smtClean="0">
                <a:solidFill>
                  <a:srgbClr val="0840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Τι συμβαίνει</a:t>
            </a:r>
          </a:p>
          <a:p>
            <a:pPr marL="365760" indent="-283464" eaLnBrk="1" fontAlgn="auto" hangingPunct="1">
              <a:spcAft>
                <a:spcPts val="0"/>
              </a:spcAft>
              <a:buFontTx/>
              <a:buNone/>
              <a:defRPr/>
            </a:pPr>
            <a:endParaRPr lang="el-GR" sz="2800" b="1" u="sng" dirty="0" smtClean="0">
              <a:solidFill>
                <a:srgbClr val="08407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  <a:p>
            <a:pPr marL="365760" indent="-283464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l-GR" sz="2000" b="1" dirty="0" smtClean="0">
                <a:solidFill>
                  <a:srgbClr val="0840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  </a:t>
            </a:r>
            <a:r>
              <a:rPr lang="el-GR" sz="2000" b="1" dirty="0" smtClean="0"/>
              <a:t>• </a:t>
            </a:r>
            <a:r>
              <a:rPr lang="el-GR" sz="2000" b="1" dirty="0" smtClean="0">
                <a:solidFill>
                  <a:srgbClr val="084077"/>
                </a:solidFill>
              </a:rPr>
              <a:t>Χάνουμε τις αισθήσεις μας γιατί μειώνεται η αρτηριακή πίεση.</a:t>
            </a:r>
          </a:p>
          <a:p>
            <a:pPr marL="365760" indent="-283464" eaLnBrk="1" fontAlgn="auto" hangingPunct="1">
              <a:spcAft>
                <a:spcPts val="0"/>
              </a:spcAft>
              <a:buFontTx/>
              <a:buNone/>
              <a:defRPr/>
            </a:pPr>
            <a:endParaRPr lang="el-GR" sz="2000" dirty="0" smtClean="0">
              <a:solidFill>
                <a:srgbClr val="084077"/>
              </a:solidFill>
            </a:endParaRPr>
          </a:p>
          <a:p>
            <a:pPr marL="365760" indent="-283464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l-GR" sz="2000" dirty="0" smtClean="0">
                <a:solidFill>
                  <a:srgbClr val="084077"/>
                </a:solidFill>
              </a:rPr>
              <a:t>   • </a:t>
            </a:r>
            <a:r>
              <a:rPr lang="el-GR" sz="2000" b="1" dirty="0" smtClean="0">
                <a:solidFill>
                  <a:srgbClr val="0840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Συνήθως προηγούνται: </a:t>
            </a:r>
            <a:r>
              <a:rPr lang="el-GR" sz="2000" b="1" dirty="0" smtClean="0">
                <a:solidFill>
                  <a:srgbClr val="084077"/>
                </a:solidFill>
              </a:rPr>
              <a:t>ζάλη</a:t>
            </a:r>
            <a:r>
              <a:rPr lang="el-GR" sz="2000" dirty="0" smtClean="0">
                <a:solidFill>
                  <a:srgbClr val="084077"/>
                </a:solidFill>
              </a:rPr>
              <a:t>, </a:t>
            </a:r>
            <a:r>
              <a:rPr lang="el-GR" sz="2000" b="1" dirty="0" smtClean="0">
                <a:solidFill>
                  <a:srgbClr val="084077"/>
                </a:solidFill>
              </a:rPr>
              <a:t>διαταραχή της όρασης, βούισμα των αφτιών και έξαψη ή ναυτία.</a:t>
            </a:r>
          </a:p>
          <a:p>
            <a:pPr marL="365760" indent="-283464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l-GR" sz="2000" dirty="0" smtClean="0">
                <a:solidFill>
                  <a:srgbClr val="084077"/>
                </a:solidFill>
              </a:rPr>
              <a:t>   • </a:t>
            </a:r>
            <a:r>
              <a:rPr lang="el-GR" sz="2000" b="1" dirty="0" smtClean="0">
                <a:solidFill>
                  <a:srgbClr val="0840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Μπορεί να οφείλεται σε: </a:t>
            </a:r>
            <a:r>
              <a:rPr lang="el-GR" sz="2000" b="1" dirty="0" smtClean="0">
                <a:solidFill>
                  <a:srgbClr val="084077"/>
                </a:solidFill>
              </a:rPr>
              <a:t>σοκ, αναιμία, υπογλυκαιμία, αφυδάτωση, υπερβολική άσκηση, εμμηνόρροια </a:t>
            </a:r>
          </a:p>
          <a:p>
            <a:pPr marL="365760" indent="-283464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l-GR" sz="2000" b="1" dirty="0" smtClean="0">
                <a:solidFill>
                  <a:srgbClr val="084077"/>
                </a:solidFill>
              </a:rPr>
              <a:t>   και καρδιακά προβλήματα.</a:t>
            </a:r>
          </a:p>
          <a:p>
            <a:pPr marL="365760" indent="-283464" eaLnBrk="1" fontAlgn="auto" hangingPunct="1">
              <a:spcAft>
                <a:spcPts val="0"/>
              </a:spcAft>
              <a:buFontTx/>
              <a:buNone/>
              <a:defRPr/>
            </a:pPr>
            <a:endParaRPr lang="el-GR" sz="2000" b="1" u="sng" dirty="0" smtClean="0">
              <a:solidFill>
                <a:srgbClr val="08407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  <a:p>
            <a:pPr marL="365760" indent="-283464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l-GR" sz="2800" b="1" u="sng" dirty="0" smtClean="0">
                <a:solidFill>
                  <a:srgbClr val="084077"/>
                </a:solidFill>
                <a:ea typeface="+mj-ea"/>
                <a:cs typeface="+mj-cs"/>
              </a:rPr>
              <a:t>  </a:t>
            </a:r>
          </a:p>
          <a:p>
            <a:pPr marL="365760" indent="-283464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l-GR" sz="2000" b="1" dirty="0" smtClean="0">
                <a:solidFill>
                  <a:srgbClr val="084077"/>
                </a:solidFill>
                <a:ea typeface="+mj-ea"/>
                <a:cs typeface="+mj-cs"/>
              </a:rPr>
              <a:t>   </a:t>
            </a:r>
          </a:p>
          <a:p>
            <a:pPr marL="365760" indent="-283464" eaLnBrk="1" fontAlgn="auto" hangingPunct="1">
              <a:spcAft>
                <a:spcPts val="0"/>
              </a:spcAft>
              <a:buFontTx/>
              <a:buNone/>
              <a:defRPr/>
            </a:pPr>
            <a:endParaRPr lang="el-GR" sz="2800" b="1" u="sng" dirty="0" smtClean="0">
              <a:solidFill>
                <a:srgbClr val="084077"/>
              </a:solidFill>
              <a:ea typeface="+mj-ea"/>
              <a:cs typeface="+mj-cs"/>
            </a:endParaRPr>
          </a:p>
          <a:p>
            <a:pPr marL="365760" indent="-283464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l-GR" sz="2400" b="1" dirty="0" smtClean="0">
                <a:solidFill>
                  <a:srgbClr val="084077"/>
                </a:solidFill>
              </a:rPr>
              <a:t>   </a:t>
            </a:r>
            <a:endParaRPr lang="el-GR" sz="2000" b="1" u="sng" dirty="0" smtClean="0">
              <a:solidFill>
                <a:srgbClr val="084077"/>
              </a:solidFill>
              <a:ea typeface="+mj-ea"/>
              <a:cs typeface="+mj-cs"/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0" y="4500563"/>
            <a:ext cx="9144000" cy="2357437"/>
          </a:xfrm>
          <a:prstGeom prst="rect">
            <a:avLst/>
          </a:prstGeom>
          <a:solidFill>
            <a:schemeClr val="bg1">
              <a:lumMod val="95000"/>
              <a:alpha val="55000"/>
            </a:schemeClr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42875"/>
            <a:ext cx="91440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0840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000" b="1" dirty="0" smtClean="0">
                <a:solidFill>
                  <a:srgbClr val="0840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4000" b="1" dirty="0" smtClean="0">
                <a:solidFill>
                  <a:srgbClr val="0840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Λιποθυμικό επεισόδιο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idx="1"/>
          </p:nvPr>
        </p:nvSpPr>
        <p:spPr>
          <a:xfrm>
            <a:off x="357188" y="1643063"/>
            <a:ext cx="8229600" cy="4525962"/>
          </a:xfrm>
        </p:spPr>
        <p:txBody>
          <a:bodyPr>
            <a:normAutofit/>
          </a:bodyPr>
          <a:lstStyle/>
          <a:p>
            <a:pPr marL="365760" indent="-283464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l-GR" b="1" dirty="0" smtClean="0">
                <a:solidFill>
                  <a:srgbClr val="084077"/>
                </a:solidFill>
                <a:ea typeface="+mj-ea"/>
                <a:cs typeface="+mj-cs"/>
              </a:rPr>
              <a:t>   </a:t>
            </a:r>
            <a:r>
              <a:rPr lang="el-GR" sz="2800" b="1" u="sng" dirty="0" smtClean="0">
                <a:solidFill>
                  <a:srgbClr val="0840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Τι κάνουμε</a:t>
            </a:r>
          </a:p>
          <a:p>
            <a:pPr marL="365760" indent="-283464" eaLnBrk="1" fontAlgn="auto" hangingPunct="1">
              <a:spcAft>
                <a:spcPts val="0"/>
              </a:spcAft>
              <a:buFontTx/>
              <a:buNone/>
              <a:defRPr/>
            </a:pPr>
            <a:endParaRPr lang="el-GR" sz="2000" b="1" u="sng" dirty="0" smtClean="0">
              <a:solidFill>
                <a:srgbClr val="084077"/>
              </a:solidFill>
              <a:ea typeface="+mj-ea"/>
              <a:cs typeface="+mj-cs"/>
            </a:endParaRPr>
          </a:p>
          <a:p>
            <a:pPr marL="365760" indent="-283464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l-GR" sz="2000" b="1" dirty="0" smtClean="0">
                <a:solidFill>
                  <a:srgbClr val="084077"/>
                </a:solidFill>
              </a:rPr>
              <a:t> - Ανοίγουμε τα ρούχα του, τη ζώνη του κι' οτιδήποτε τον </a:t>
            </a:r>
            <a:r>
              <a:rPr lang="el-GR" sz="2000" b="1" dirty="0" smtClean="0">
                <a:solidFill>
                  <a:srgbClr val="084077"/>
                </a:solidFill>
                <a:ea typeface="PMingLiU" pitchFamily="18" charset="-120"/>
              </a:rPr>
              <a:t>σφίγγει και φροντίζουμε </a:t>
            </a:r>
            <a:r>
              <a:rPr lang="el-GR" sz="2000" b="1" dirty="0" smtClean="0">
                <a:solidFill>
                  <a:srgbClr val="084077"/>
                </a:solidFill>
              </a:rPr>
              <a:t>να μπορεί να αναπνέει ελεύθερα</a:t>
            </a:r>
            <a:r>
              <a:rPr lang="el-GR" sz="1800" b="1" dirty="0" smtClean="0">
                <a:solidFill>
                  <a:srgbClr val="084077"/>
                </a:solidFill>
              </a:rPr>
              <a:t>.</a:t>
            </a:r>
          </a:p>
          <a:p>
            <a:pPr marL="365760" indent="-283464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l-GR" sz="1800" b="1" dirty="0" smtClean="0">
                <a:solidFill>
                  <a:srgbClr val="084077"/>
                </a:solidFill>
              </a:rPr>
              <a:t>- Αρχικά ανασηκώνουμε τα πόδια του πάσχοντα περίπου 20 εκατοστά από το έδαφος, ώστε να αυξηθεί η ροή αίματος προς τον εγκέφαλο</a:t>
            </a:r>
          </a:p>
          <a:p>
            <a:pPr marL="365760" indent="-283464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l-GR" sz="1800" b="1" dirty="0" smtClean="0">
                <a:solidFill>
                  <a:srgbClr val="084077"/>
                </a:solidFill>
                <a:ea typeface="+mj-ea"/>
                <a:cs typeface="+mj-cs"/>
              </a:rPr>
              <a:t>- </a:t>
            </a:r>
            <a:r>
              <a:rPr lang="el-GR" sz="2000" b="1" dirty="0" smtClean="0">
                <a:solidFill>
                  <a:srgbClr val="084077"/>
                </a:solidFill>
              </a:rPr>
              <a:t>Τοποθετούμε το θύμα σε θέση ανάνηψης.</a:t>
            </a:r>
          </a:p>
        </p:txBody>
      </p:sp>
      <p:sp>
        <p:nvSpPr>
          <p:cNvPr id="5" name="4 - Ορθογώνιο"/>
          <p:cNvSpPr/>
          <p:nvPr/>
        </p:nvSpPr>
        <p:spPr>
          <a:xfrm>
            <a:off x="0" y="4500563"/>
            <a:ext cx="9144000" cy="2357437"/>
          </a:xfrm>
          <a:prstGeom prst="rect">
            <a:avLst/>
          </a:prstGeom>
          <a:solidFill>
            <a:schemeClr val="bg1">
              <a:lumMod val="95000"/>
              <a:alpha val="55000"/>
            </a:schemeClr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grpSp>
        <p:nvGrpSpPr>
          <p:cNvPr id="2" name="11 - Ομάδα"/>
          <p:cNvGrpSpPr>
            <a:grpSpLocks/>
          </p:cNvGrpSpPr>
          <p:nvPr/>
        </p:nvGrpSpPr>
        <p:grpSpPr bwMode="auto">
          <a:xfrm>
            <a:off x="357188" y="4500563"/>
            <a:ext cx="6000750" cy="2155825"/>
            <a:chOff x="4167188" y="4572008"/>
            <a:chExt cx="4976812" cy="1798630"/>
          </a:xfrm>
        </p:grpSpPr>
        <p:pic>
          <p:nvPicPr>
            <p:cNvPr id="40966" name="Picture 2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167188" y="4572008"/>
              <a:ext cx="4976812" cy="1643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967" name="13 - TextBox"/>
            <p:cNvSpPr txBox="1">
              <a:spLocks noChangeArrowheads="1"/>
            </p:cNvSpPr>
            <p:nvPr/>
          </p:nvSpPr>
          <p:spPr bwMode="auto">
            <a:xfrm>
              <a:off x="8572500" y="6000750"/>
              <a:ext cx="571500" cy="3698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l-G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122372"/>
            <a:ext cx="8229600" cy="446094"/>
          </a:xfrm>
        </p:spPr>
        <p:txBody>
          <a:bodyPr>
            <a:normAutofit fontScale="90000"/>
          </a:bodyPr>
          <a:lstStyle/>
          <a:p>
            <a:pPr algn="ctr"/>
            <a:r>
              <a:rPr lang="el-GR" sz="24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Αλλεργιογόνα</a:t>
            </a:r>
            <a:r>
              <a:rPr lang="en-US" sz="24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……; </a:t>
            </a:r>
            <a:endParaRPr lang="el-GR" sz="24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3"/>
          </p:nvPr>
        </p:nvSpPr>
        <p:spPr>
          <a:xfrm>
            <a:off x="533400" y="850212"/>
            <a:ext cx="4038600" cy="5754843"/>
          </a:xfrm>
          <a:prstGeom prst="rect">
            <a:avLst/>
          </a:prstGeom>
        </p:spPr>
        <p:txBody>
          <a:bodyPr/>
          <a:lstStyle/>
          <a:p>
            <a:pPr marL="342900" indent="-342900">
              <a:buClrTx/>
              <a:buFont typeface="+mj-lt"/>
              <a:buAutoNum type="arabicPeriod"/>
            </a:pPr>
            <a:r>
              <a:rPr lang="el-GR" sz="1400" b="1" dirty="0" smtClean="0"/>
              <a:t>Οικιακή σκόνη</a:t>
            </a:r>
          </a:p>
          <a:p>
            <a:pPr marL="342900" indent="-342900">
              <a:buClrTx/>
              <a:buFont typeface="+mj-lt"/>
              <a:buAutoNum type="arabicPeriod"/>
            </a:pPr>
            <a:r>
              <a:rPr lang="el-GR" sz="1400" b="1" dirty="0" smtClean="0"/>
              <a:t>Σφήκα</a:t>
            </a:r>
          </a:p>
          <a:p>
            <a:pPr marL="342900" indent="-342900">
              <a:buClrTx/>
              <a:buFont typeface="+mj-lt"/>
              <a:buAutoNum type="arabicPeriod"/>
            </a:pPr>
            <a:r>
              <a:rPr lang="el-GR" sz="1400" b="1" dirty="0" smtClean="0"/>
              <a:t>Χορτάρι – γρασίδι</a:t>
            </a:r>
          </a:p>
          <a:p>
            <a:pPr marL="342900" indent="-342900">
              <a:buClrTx/>
              <a:buFont typeface="+mj-lt"/>
              <a:buAutoNum type="arabicPeriod"/>
            </a:pPr>
            <a:r>
              <a:rPr lang="el-GR" sz="1400" b="1" dirty="0" smtClean="0"/>
              <a:t>Ψάρι</a:t>
            </a:r>
          </a:p>
          <a:p>
            <a:pPr marL="342900" indent="-342900">
              <a:buClrTx/>
              <a:buFont typeface="+mj-lt"/>
              <a:buAutoNum type="arabicPeriod"/>
            </a:pPr>
            <a:r>
              <a:rPr lang="el-GR" sz="1400" b="1" dirty="0" smtClean="0"/>
              <a:t>Όστρακα </a:t>
            </a:r>
          </a:p>
          <a:p>
            <a:pPr marL="342900" indent="-342900">
              <a:buClrTx/>
              <a:buFont typeface="+mj-lt"/>
              <a:buAutoNum type="arabicPeriod"/>
            </a:pPr>
            <a:r>
              <a:rPr lang="el-GR" sz="1400" b="1" dirty="0" smtClean="0"/>
              <a:t>Γαρίδες</a:t>
            </a:r>
          </a:p>
          <a:p>
            <a:pPr marL="342900" indent="-342900">
              <a:buClrTx/>
              <a:buFont typeface="+mj-lt"/>
              <a:buAutoNum type="arabicPeriod"/>
            </a:pPr>
            <a:r>
              <a:rPr lang="el-GR" sz="1400" b="1" dirty="0" smtClean="0"/>
              <a:t>Διορθωτικό υγρό για έντυπα</a:t>
            </a:r>
          </a:p>
          <a:p>
            <a:pPr marL="342900" indent="-342900">
              <a:buClrTx/>
              <a:buFont typeface="+mj-lt"/>
              <a:buAutoNum type="arabicPeriod"/>
            </a:pPr>
            <a:r>
              <a:rPr lang="el-GR" sz="1400" b="1" dirty="0" smtClean="0"/>
              <a:t>Γάντια </a:t>
            </a:r>
            <a:r>
              <a:rPr lang="en-GB" sz="1400" b="1" dirty="0" smtClean="0"/>
              <a:t>latex</a:t>
            </a:r>
            <a:endParaRPr lang="el-GR" sz="1400" b="1" dirty="0" smtClean="0"/>
          </a:p>
          <a:p>
            <a:pPr marL="342900" indent="-342900">
              <a:buClrTx/>
              <a:buFont typeface="+mj-lt"/>
              <a:buAutoNum type="arabicPeriod"/>
            </a:pPr>
            <a:r>
              <a:rPr lang="el-GR" sz="1400" b="1" dirty="0" smtClean="0"/>
              <a:t>Μουστάρδα</a:t>
            </a:r>
          </a:p>
          <a:p>
            <a:pPr marL="342900" indent="-342900">
              <a:buClrTx/>
              <a:buFont typeface="+mj-lt"/>
              <a:buAutoNum type="arabicPeriod"/>
            </a:pPr>
            <a:r>
              <a:rPr lang="el-GR" sz="1400" b="1" dirty="0" smtClean="0"/>
              <a:t>Κέτσαπ</a:t>
            </a:r>
          </a:p>
          <a:p>
            <a:pPr marL="342900" indent="-342900">
              <a:buClrTx/>
              <a:buFont typeface="+mj-lt"/>
              <a:buAutoNum type="arabicPeriod"/>
            </a:pPr>
            <a:r>
              <a:rPr lang="el-GR" sz="1400" b="1" dirty="0" smtClean="0"/>
              <a:t>Σόγια</a:t>
            </a:r>
          </a:p>
          <a:p>
            <a:pPr marL="342900" indent="-342900">
              <a:buClrTx/>
              <a:buFont typeface="+mj-lt"/>
              <a:buAutoNum type="arabicPeriod"/>
            </a:pPr>
            <a:r>
              <a:rPr lang="el-GR" sz="1400" b="1" dirty="0" smtClean="0"/>
              <a:t>Προϊόντα με σόγια</a:t>
            </a:r>
          </a:p>
          <a:p>
            <a:pPr marL="342900" indent="-342900">
              <a:buClrTx/>
              <a:buFont typeface="+mj-lt"/>
              <a:buAutoNum type="arabicPeriod"/>
            </a:pPr>
            <a:r>
              <a:rPr lang="el-GR" sz="1400" b="1" dirty="0" smtClean="0"/>
              <a:t>Σκούπα</a:t>
            </a:r>
          </a:p>
          <a:p>
            <a:pPr marL="342900" indent="-342900">
              <a:buClrTx/>
              <a:buFont typeface="+mj-lt"/>
              <a:buAutoNum type="arabicPeriod"/>
            </a:pPr>
            <a:r>
              <a:rPr lang="el-GR" sz="1400" b="1" dirty="0" smtClean="0"/>
              <a:t>Εφημερίδα</a:t>
            </a:r>
          </a:p>
          <a:p>
            <a:pPr marL="342900" indent="-342900">
              <a:buClrTx/>
              <a:buFont typeface="+mj-lt"/>
              <a:buAutoNum type="arabicPeriod"/>
            </a:pPr>
            <a:r>
              <a:rPr lang="el-GR" sz="1400" b="1" dirty="0" smtClean="0"/>
              <a:t>Καλώδια</a:t>
            </a:r>
          </a:p>
          <a:p>
            <a:pPr marL="342900" indent="-342900">
              <a:buClrTx/>
              <a:buFont typeface="+mj-lt"/>
              <a:buAutoNum type="arabicPeriod"/>
            </a:pPr>
            <a:r>
              <a:rPr lang="el-GR" sz="1400" b="1" dirty="0" smtClean="0"/>
              <a:t>Σιδέρωμα</a:t>
            </a:r>
          </a:p>
          <a:p>
            <a:pPr marL="342900" indent="-342900">
              <a:buClrTx/>
              <a:buFont typeface="+mj-lt"/>
              <a:buAutoNum type="arabicPeriod"/>
            </a:pPr>
            <a:r>
              <a:rPr lang="el-GR" sz="1400" b="1" dirty="0"/>
              <a:t>Αυγά </a:t>
            </a:r>
          </a:p>
          <a:p>
            <a:pPr marL="342900" indent="-342900">
              <a:buClrTx/>
              <a:buFont typeface="+mj-lt"/>
              <a:buAutoNum type="arabicPeriod"/>
            </a:pPr>
            <a:r>
              <a:rPr lang="el-GR" sz="1400" b="1" dirty="0"/>
              <a:t>Φιστίκι (αράπικο</a:t>
            </a:r>
            <a:r>
              <a:rPr lang="el-GR" sz="1400" b="1" dirty="0" smtClean="0"/>
              <a:t>)</a:t>
            </a:r>
          </a:p>
          <a:p>
            <a:pPr marL="342900" indent="-342900">
              <a:buClrTx/>
              <a:buFont typeface="+mj-lt"/>
              <a:buAutoNum type="arabicPeriod"/>
            </a:pPr>
            <a:r>
              <a:rPr lang="el-GR" sz="1400" b="1" dirty="0" smtClean="0"/>
              <a:t>Ζωγραφική με μαρκαδόρους </a:t>
            </a:r>
          </a:p>
          <a:p>
            <a:pPr marL="342900" indent="-342900">
              <a:buClrTx/>
              <a:buFont typeface="+mj-lt"/>
              <a:buAutoNum type="arabicPeriod"/>
            </a:pPr>
            <a:r>
              <a:rPr lang="el-GR" sz="1400" b="1" dirty="0" smtClean="0"/>
              <a:t>Σφουγγάρισμα </a:t>
            </a:r>
            <a:endParaRPr lang="el-GR" sz="1400" b="1" dirty="0"/>
          </a:p>
          <a:p>
            <a:pPr marL="342900" indent="-342900">
              <a:buClrTx/>
              <a:buFont typeface="+mj-lt"/>
              <a:buAutoNum type="arabicPeriod"/>
            </a:pPr>
            <a:endParaRPr lang="en-US" sz="1600" dirty="0" smtClean="0"/>
          </a:p>
          <a:p>
            <a:pPr marL="342900" indent="-342900">
              <a:buClrTx/>
              <a:buFont typeface="+mj-lt"/>
              <a:buAutoNum type="arabicPeriod"/>
            </a:pPr>
            <a:endParaRPr lang="el-GR" sz="1600" dirty="0" smtClean="0"/>
          </a:p>
          <a:p>
            <a:pPr marL="342900" indent="-342900">
              <a:buClrTx/>
              <a:buFont typeface="+mj-lt"/>
              <a:buAutoNum type="arabicPeriod"/>
            </a:pPr>
            <a:endParaRPr lang="el-GR" sz="1600" dirty="0" smtClean="0"/>
          </a:p>
          <a:p>
            <a:pPr marL="342900" indent="-342900">
              <a:buClrTx/>
              <a:buFont typeface="+mj-lt"/>
              <a:buAutoNum type="arabicPeriod"/>
            </a:pPr>
            <a:endParaRPr lang="el-GR" sz="1600" dirty="0" smtClean="0"/>
          </a:p>
          <a:p>
            <a:pPr marL="342900" indent="-342900">
              <a:buClrTx/>
              <a:buFont typeface="+mj-lt"/>
              <a:buAutoNum type="arabicPeriod"/>
            </a:pPr>
            <a:endParaRPr lang="el-GR" sz="1600" dirty="0" smtClean="0"/>
          </a:p>
          <a:p>
            <a:pPr marL="342900" indent="-342900">
              <a:buFont typeface="+mj-lt"/>
              <a:buAutoNum type="arabicPeriod"/>
            </a:pPr>
            <a:endParaRPr lang="el-GR" sz="1600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sz="quarter" idx="14"/>
          </p:nvPr>
        </p:nvSpPr>
        <p:spPr>
          <a:xfrm>
            <a:off x="4724400" y="850212"/>
            <a:ext cx="4038600" cy="5691747"/>
          </a:xfrm>
          <a:prstGeom prst="rect">
            <a:avLst/>
          </a:prstGeom>
        </p:spPr>
        <p:txBody>
          <a:bodyPr/>
          <a:lstStyle/>
          <a:p>
            <a:pPr marL="342900" indent="-342900">
              <a:buClrTx/>
              <a:buFont typeface="+mj-lt"/>
              <a:buAutoNum type="arabicPeriod" startAt="21"/>
            </a:pPr>
            <a:r>
              <a:rPr lang="el-GR" sz="1400" b="1" dirty="0" smtClean="0"/>
              <a:t>Η γύρη της ελιάς</a:t>
            </a:r>
          </a:p>
          <a:p>
            <a:pPr marL="342900" indent="-342900">
              <a:buClrTx/>
              <a:buFont typeface="+mj-lt"/>
              <a:buAutoNum type="arabicPeriod" startAt="21"/>
            </a:pPr>
            <a:r>
              <a:rPr lang="el-GR" sz="1400" b="1" dirty="0" smtClean="0"/>
              <a:t>Σκύλος</a:t>
            </a:r>
          </a:p>
          <a:p>
            <a:pPr marL="342900" indent="-342900">
              <a:buClrTx/>
              <a:buFont typeface="+mj-lt"/>
              <a:buAutoNum type="arabicPeriod" startAt="21"/>
            </a:pPr>
            <a:r>
              <a:rPr lang="el-GR" sz="1400" b="1" dirty="0" smtClean="0"/>
              <a:t>Γάτα</a:t>
            </a:r>
          </a:p>
          <a:p>
            <a:pPr marL="342900" indent="-342900">
              <a:buClrTx/>
              <a:buFont typeface="+mj-lt"/>
              <a:buAutoNum type="arabicPeriod" startAt="21"/>
            </a:pPr>
            <a:r>
              <a:rPr lang="el-GR" sz="1400" b="1" dirty="0" smtClean="0"/>
              <a:t>Μέλισσα</a:t>
            </a:r>
          </a:p>
          <a:p>
            <a:pPr marL="342900" indent="-342900">
              <a:buClrTx/>
              <a:buFont typeface="+mj-lt"/>
              <a:buAutoNum type="arabicPeriod" startAt="21"/>
            </a:pPr>
            <a:r>
              <a:rPr lang="el-GR" sz="1400" b="1" dirty="0" smtClean="0"/>
              <a:t>Πεταλούδα</a:t>
            </a:r>
          </a:p>
          <a:p>
            <a:pPr marL="342900" indent="-342900">
              <a:buClrTx/>
              <a:buFont typeface="+mj-lt"/>
              <a:buAutoNum type="arabicPeriod" startAt="21"/>
            </a:pPr>
            <a:r>
              <a:rPr lang="el-GR" sz="1400" b="1" dirty="0" smtClean="0"/>
              <a:t>Περδικάκι </a:t>
            </a:r>
          </a:p>
          <a:p>
            <a:pPr marL="342900" indent="-342900">
              <a:buClrTx/>
              <a:buFont typeface="+mj-lt"/>
              <a:buAutoNum type="arabicPeriod" startAt="21"/>
            </a:pPr>
            <a:r>
              <a:rPr lang="el-GR" sz="1400" b="1" dirty="0" smtClean="0"/>
              <a:t>Φράουλες</a:t>
            </a:r>
          </a:p>
          <a:p>
            <a:pPr marL="342900" indent="-342900">
              <a:buClrTx/>
              <a:buFont typeface="+mj-lt"/>
              <a:buAutoNum type="arabicPeriod" startAt="21"/>
            </a:pPr>
            <a:r>
              <a:rPr lang="el-GR" sz="1400" b="1" dirty="0" smtClean="0"/>
              <a:t>Γάλα</a:t>
            </a:r>
          </a:p>
          <a:p>
            <a:pPr marL="342900" indent="-342900">
              <a:buClrTx/>
              <a:buFont typeface="+mj-lt"/>
              <a:buAutoNum type="arabicPeriod" startAt="21"/>
            </a:pPr>
            <a:r>
              <a:rPr lang="el-GR" sz="1400" b="1" dirty="0" smtClean="0"/>
              <a:t>Καφές </a:t>
            </a:r>
          </a:p>
          <a:p>
            <a:pPr marL="342900" indent="-342900">
              <a:buClrTx/>
              <a:buFont typeface="+mj-lt"/>
              <a:buAutoNum type="arabicPeriod" startAt="21"/>
            </a:pPr>
            <a:r>
              <a:rPr lang="el-GR" sz="1400" b="1" dirty="0"/>
              <a:t>Α</a:t>
            </a:r>
            <a:r>
              <a:rPr lang="el-GR" sz="1400" b="1" dirty="0" smtClean="0"/>
              <a:t>πορρυπαντικά </a:t>
            </a:r>
          </a:p>
          <a:p>
            <a:pPr marL="342900" indent="-342900">
              <a:buClrTx/>
              <a:buFont typeface="+mj-lt"/>
              <a:buAutoNum type="arabicPeriod" startAt="21"/>
            </a:pPr>
            <a:r>
              <a:rPr lang="el-GR" sz="1400" b="1" dirty="0" smtClean="0"/>
              <a:t>Καινούρια ποτήρια και πιάτα</a:t>
            </a:r>
          </a:p>
          <a:p>
            <a:pPr marL="342900" indent="-342900">
              <a:buClrTx/>
              <a:buFont typeface="+mj-lt"/>
              <a:buAutoNum type="arabicPeriod" startAt="21"/>
            </a:pPr>
            <a:r>
              <a:rPr lang="el-GR" sz="1400" b="1" dirty="0" smtClean="0"/>
              <a:t>Μοκέτα</a:t>
            </a:r>
          </a:p>
          <a:p>
            <a:pPr marL="342900" indent="-342900">
              <a:buClrTx/>
              <a:buFont typeface="+mj-lt"/>
              <a:buAutoNum type="arabicPeriod" startAt="21"/>
            </a:pPr>
            <a:r>
              <a:rPr lang="el-GR" sz="1400" b="1" dirty="0" smtClean="0"/>
              <a:t>Χαρτί εκτύπωσης</a:t>
            </a:r>
          </a:p>
          <a:p>
            <a:pPr marL="342900" indent="-342900">
              <a:buClrTx/>
              <a:buFont typeface="+mj-lt"/>
              <a:buAutoNum type="arabicPeriod" startAt="21"/>
            </a:pPr>
            <a:r>
              <a:rPr lang="el-GR" sz="1400" b="1" dirty="0" smtClean="0"/>
              <a:t>Γόμες</a:t>
            </a:r>
          </a:p>
          <a:p>
            <a:pPr marL="342900" indent="-342900">
              <a:buClrTx/>
              <a:buFont typeface="+mj-lt"/>
              <a:buAutoNum type="arabicPeriod" startAt="21"/>
            </a:pPr>
            <a:r>
              <a:rPr lang="el-GR" sz="1400" b="1" dirty="0" smtClean="0"/>
              <a:t>Καρύδια</a:t>
            </a:r>
          </a:p>
          <a:p>
            <a:pPr marL="342900" indent="-342900">
              <a:buClrTx/>
              <a:buFont typeface="+mj-lt"/>
              <a:buAutoNum type="arabicPeriod" startAt="21"/>
            </a:pPr>
            <a:r>
              <a:rPr lang="el-GR" sz="1400" b="1" dirty="0" smtClean="0"/>
              <a:t>Φάρμακα αντιβιοτικά</a:t>
            </a:r>
          </a:p>
          <a:p>
            <a:pPr marL="342900" indent="-342900">
              <a:buClrTx/>
              <a:buFont typeface="+mj-lt"/>
              <a:buAutoNum type="arabicPeriod" startAt="21"/>
            </a:pPr>
            <a:r>
              <a:rPr lang="el-GR" sz="1400" b="1" dirty="0" smtClean="0"/>
              <a:t>Ασπιρίνη</a:t>
            </a:r>
          </a:p>
          <a:p>
            <a:pPr marL="342900" indent="-342900">
              <a:buClrTx/>
              <a:buFont typeface="+mj-lt"/>
              <a:buAutoNum type="arabicPeriod" startAt="21"/>
            </a:pPr>
            <a:r>
              <a:rPr lang="el-GR" sz="1400" b="1" dirty="0" smtClean="0"/>
              <a:t>Χλωρίνη</a:t>
            </a:r>
          </a:p>
          <a:p>
            <a:pPr marL="342900" indent="-342900">
              <a:buClrTx/>
              <a:buFont typeface="+mj-lt"/>
              <a:buAutoNum type="arabicPeriod" startAt="21"/>
            </a:pPr>
            <a:r>
              <a:rPr lang="el-GR" sz="1400" b="1" dirty="0" smtClean="0"/>
              <a:t>Βιβλία</a:t>
            </a:r>
          </a:p>
          <a:p>
            <a:pPr marL="342900" indent="-342900">
              <a:buClrTx/>
              <a:buFont typeface="+mj-lt"/>
              <a:buAutoNum type="arabicPeriod" startAt="21"/>
            </a:pPr>
            <a:r>
              <a:rPr lang="el-GR" sz="1400" b="1" dirty="0" smtClean="0"/>
              <a:t>Πλέξιμο</a:t>
            </a:r>
          </a:p>
          <a:p>
            <a:pPr marL="342900" indent="-342900">
              <a:buClrTx/>
              <a:buFont typeface="+mj-lt"/>
              <a:buAutoNum type="arabicPeriod" startAt="21"/>
            </a:pPr>
            <a:endParaRPr lang="el-GR" sz="1600" dirty="0" smtClean="0"/>
          </a:p>
          <a:p>
            <a:pPr marL="342900" indent="-342900">
              <a:buClrTx/>
              <a:buFont typeface="+mj-lt"/>
              <a:buAutoNum type="arabicPeriod" startAt="21"/>
            </a:pPr>
            <a:endParaRPr lang="el-GR" sz="1600" dirty="0" smtClean="0"/>
          </a:p>
          <a:p>
            <a:pPr marL="342900" indent="-342900">
              <a:buFont typeface="+mj-lt"/>
              <a:buAutoNum type="arabicPeriod" startAt="21"/>
            </a:pPr>
            <a:endParaRPr lang="el-GR" sz="1600" dirty="0"/>
          </a:p>
        </p:txBody>
      </p:sp>
    </p:spTree>
    <p:extLst>
      <p:ext uri="{BB962C8B-B14F-4D97-AF65-F5344CB8AC3E}">
        <p14:creationId xmlns="" xmlns:p14="http://schemas.microsoft.com/office/powerpoint/2010/main" val="3789844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0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2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6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7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2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3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8" dur="5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0" dur="5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4" dur="5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6" dur="5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50" dur="500" fill="hold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t2.gstatic.com/images?q=tbn:ANd9GcQbsDVfiiMkvAmhYd3l9CLv9IabtLPMwTtj0jKfDmymvFxUtTy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54" y="123986"/>
            <a:ext cx="8493071" cy="595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41009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flowmagazine.gr/images/uploads/i_upervoliki_kathariotita_prokalei_asthma_kai_allergies_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75" y="588936"/>
            <a:ext cx="2765102" cy="24899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2" name="Picture 6" descr="http://www.vetmenow.gr/wp-content/uploads/2014/03/iStock_000019776421Small-185x139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4636" y="464950"/>
            <a:ext cx="2370649" cy="26138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greenmiteclean.gr/sites/default/files/imagecache/Image_Gallery_Main/akaria%20copy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244" y="464950"/>
            <a:ext cx="2500313" cy="261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 descr="vaccine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908" y="3750590"/>
            <a:ext cx="2734106" cy="2460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8" descr="http://static.mama365.gr/covers/tr/trofikes_allergies_590_b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244" y="3750590"/>
            <a:ext cx="2784152" cy="24292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6" name="Picture 10" descr="http://livelifewell.gr/wp-content/uploads/Photo-2-4-13-11-56-02-%CF%80.%CE%BC.-300x200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78" y="3750590"/>
            <a:ext cx="2857500" cy="24602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0089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28600" y="1011270"/>
            <a:ext cx="8915400" cy="2708323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l-GR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Πως </a:t>
            </a:r>
            <a:r>
              <a:rPr lang="el-GR" sz="24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εκδηλώνεται</a:t>
            </a:r>
            <a:r>
              <a:rPr lang="el-GR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:</a:t>
            </a:r>
            <a:r>
              <a:rPr lang="el-GR" sz="18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/>
            </a:r>
            <a:br>
              <a:rPr lang="el-GR" sz="18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</a:br>
            <a:r>
              <a:rPr lang="el-GR" sz="18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/>
            </a:r>
            <a:br>
              <a:rPr lang="el-GR" sz="18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</a:br>
            <a:r>
              <a:rPr lang="el-GR" sz="18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• </a:t>
            </a:r>
            <a:r>
              <a:rPr lang="el-GR" sz="18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Αναπνευστική αλλεργία </a:t>
            </a:r>
            <a:r>
              <a:rPr lang="el-GR" sz="18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που μπορεί να </a:t>
            </a:r>
            <a:r>
              <a:rPr lang="el-GR" sz="18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προκαλέσει </a:t>
            </a:r>
            <a:r>
              <a:rPr lang="el-GR" sz="18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άσθμα ή αλλεργία της άνοιξης</a:t>
            </a:r>
            <a:r>
              <a:rPr lang="el-GR" sz="18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.</a:t>
            </a:r>
          </a:p>
          <a:p>
            <a:pPr marL="0" indent="0">
              <a:buNone/>
            </a:pPr>
            <a:r>
              <a:rPr lang="el-GR" sz="18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/>
            </a:r>
            <a:br>
              <a:rPr lang="el-GR" sz="18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</a:br>
            <a:r>
              <a:rPr lang="el-GR" sz="18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• </a:t>
            </a:r>
            <a:r>
              <a:rPr lang="el-GR" sz="18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Αλλεργία </a:t>
            </a:r>
            <a:r>
              <a:rPr lang="el-GR" sz="18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που μπορεί να </a:t>
            </a:r>
            <a:r>
              <a:rPr lang="el-GR" sz="18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προκαλέσει </a:t>
            </a:r>
            <a:r>
              <a:rPr lang="el-GR" sz="18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εμετό, πόνο στην κοιλιά και διάρροια</a:t>
            </a:r>
            <a:r>
              <a:rPr lang="el-GR" sz="18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.</a:t>
            </a:r>
          </a:p>
          <a:p>
            <a:pPr marL="0" indent="0">
              <a:buNone/>
            </a:pPr>
            <a:r>
              <a:rPr lang="el-GR" sz="18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/>
            </a:r>
            <a:br>
              <a:rPr lang="el-GR" sz="18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</a:br>
            <a:r>
              <a:rPr lang="el-GR" sz="18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• </a:t>
            </a:r>
            <a:r>
              <a:rPr lang="el-GR" sz="18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Δερματική αλλεργία που </a:t>
            </a:r>
            <a:r>
              <a:rPr lang="el-GR" sz="18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μπορεί να </a:t>
            </a:r>
            <a:r>
              <a:rPr lang="el-GR" sz="18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μοιάζει </a:t>
            </a:r>
            <a:r>
              <a:rPr lang="el-GR" sz="18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με δερματίτιδα </a:t>
            </a:r>
            <a:r>
              <a:rPr lang="el-GR" sz="18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(κνησμός, ερυθρότητα </a:t>
            </a:r>
            <a:r>
              <a:rPr lang="el-GR" sz="1400" kern="1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κ.α</a:t>
            </a:r>
            <a:r>
              <a:rPr lang="el-GR" sz="18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)</a:t>
            </a:r>
            <a:endParaRPr lang="el-GR" sz="1800" kern="1200" dirty="0">
              <a:solidFill>
                <a:schemeClr val="tx1">
                  <a:lumMod val="95000"/>
                  <a:lumOff val="5000"/>
                </a:schemeClr>
              </a:solidFill>
              <a:latin typeface="Comic Sans MS" panose="030F0702030302020204" pitchFamily="66" charset="0"/>
            </a:endParaRPr>
          </a:p>
          <a:p>
            <a:endParaRPr lang="el-GR" sz="1600" dirty="0">
              <a:solidFill>
                <a:schemeClr val="tx1">
                  <a:lumMod val="95000"/>
                  <a:lumOff val="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1 - Τίτλος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63659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l-GR" sz="3600" b="1" dirty="0" smtClean="0">
                <a:solidFill>
                  <a:srgbClr val="084077"/>
                </a:solidFill>
                <a:latin typeface="Comic Sans MS" panose="030F0702030302020204" pitchFamily="66" charset="0"/>
              </a:rPr>
              <a:t/>
            </a:r>
            <a:br>
              <a:rPr lang="el-GR" sz="3600" b="1" dirty="0" smtClean="0">
                <a:solidFill>
                  <a:srgbClr val="084077"/>
                </a:solidFill>
                <a:latin typeface="Comic Sans MS" panose="030F0702030302020204" pitchFamily="66" charset="0"/>
              </a:rPr>
            </a:br>
            <a:r>
              <a:rPr lang="el-GR" sz="3600" b="1" dirty="0" smtClean="0">
                <a:solidFill>
                  <a:srgbClr val="084077"/>
                </a:solidFill>
                <a:latin typeface="Comic Sans MS" panose="030F0702030302020204" pitchFamily="66" charset="0"/>
              </a:rPr>
              <a:t>Αλλεργία</a:t>
            </a:r>
            <a:endParaRPr lang="el-GR" sz="3600" b="1" dirty="0">
              <a:solidFill>
                <a:srgbClr val="084077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7 - Εικόνα" descr="allergies 11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016" y="3719593"/>
            <a:ext cx="4929188" cy="2764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891236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500063" y="1352557"/>
            <a:ext cx="8229600" cy="876294"/>
          </a:xfrm>
          <a:prstGeom prst="rect">
            <a:avLst/>
          </a:prstGeom>
        </p:spPr>
        <p:txBody>
          <a:bodyPr/>
          <a:lstStyle/>
          <a:p>
            <a:pPr algn="ctr" eaLnBrk="1" fontAlgn="t" hangingPunct="1">
              <a:defRPr/>
            </a:pPr>
            <a:endParaRPr lang="el-GR" sz="1050" dirty="0" smtClean="0">
              <a:solidFill>
                <a:schemeClr val="tx1">
                  <a:lumMod val="95000"/>
                  <a:lumOff val="5000"/>
                </a:schemeClr>
              </a:solidFill>
              <a:latin typeface="Comic Sans MS" panose="030F0702030302020204" pitchFamily="66" charset="0"/>
            </a:endParaRPr>
          </a:p>
          <a:p>
            <a:pPr marL="0" indent="0" algn="ctr" eaLnBrk="1" fontAlgn="t" hangingPunct="1">
              <a:buNone/>
              <a:defRPr/>
            </a:pPr>
            <a:r>
              <a:rPr lang="el-GR" sz="24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  <a:ea typeface="+mj-ea"/>
                <a:cs typeface="+mj-cs"/>
              </a:rPr>
              <a:t>Το σημαντικότερο όλων η ΠΡΟΛΗΨΗ !</a:t>
            </a:r>
          </a:p>
          <a:p>
            <a:pPr algn="ctr" eaLnBrk="1" fontAlgn="t" hangingPunct="1">
              <a:buFontTx/>
              <a:buNone/>
              <a:defRPr/>
            </a:pPr>
            <a:endParaRPr lang="el-GR" sz="2400" u="sng" kern="12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+mj-ea"/>
              <a:cs typeface="+mj-cs"/>
            </a:endParaRPr>
          </a:p>
        </p:txBody>
      </p:sp>
      <p:sp>
        <p:nvSpPr>
          <p:cNvPr id="4" name="1 - Τίτλος"/>
          <p:cNvSpPr txBox="1">
            <a:spLocks noGrp="1"/>
          </p:cNvSpPr>
          <p:nvPr>
            <p:ph type="title"/>
          </p:nvPr>
        </p:nvSpPr>
        <p:spPr>
          <a:xfrm>
            <a:off x="457200" y="190500"/>
            <a:ext cx="8229600" cy="56039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l-GR" sz="3600" b="1" dirty="0" smtClean="0">
                <a:solidFill>
                  <a:srgbClr val="084077"/>
                </a:solidFill>
                <a:latin typeface="Comic Sans MS" panose="030F0702030302020204" pitchFamily="66" charset="0"/>
              </a:rPr>
              <a:t/>
            </a:r>
            <a:br>
              <a:rPr lang="el-GR" sz="3600" b="1" dirty="0" smtClean="0">
                <a:solidFill>
                  <a:srgbClr val="084077"/>
                </a:solidFill>
                <a:latin typeface="Comic Sans MS" panose="030F0702030302020204" pitchFamily="66" charset="0"/>
              </a:rPr>
            </a:br>
            <a:r>
              <a:rPr lang="el-GR" sz="3600" b="1" dirty="0" smtClean="0">
                <a:solidFill>
                  <a:srgbClr val="084077"/>
                </a:solidFill>
                <a:latin typeface="Comic Sans MS" panose="030F0702030302020204" pitchFamily="66" charset="0"/>
              </a:rPr>
              <a:t>Αλλεργία</a:t>
            </a:r>
            <a:endParaRPr lang="el-GR" sz="3600" b="1" dirty="0">
              <a:solidFill>
                <a:srgbClr val="084077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6 - Εικόνα" descr="9082_2705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338" y="2830514"/>
            <a:ext cx="6500813" cy="3552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95686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12000" contrast="1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190" y="3838120"/>
            <a:ext cx="2575227" cy="2721882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87321"/>
            <a:ext cx="8229600" cy="491438"/>
          </a:xfrm>
        </p:spPr>
        <p:txBody>
          <a:bodyPr>
            <a:normAutofit fontScale="90000"/>
          </a:bodyPr>
          <a:lstStyle/>
          <a:p>
            <a:pPr algn="ctr"/>
            <a:r>
              <a:rPr lang="el-G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Εικόνα αλλεργικής αντίδρασης  </a:t>
            </a:r>
            <a:endParaRPr lang="el-GR" b="1" dirty="0">
              <a:solidFill>
                <a:schemeClr val="tx1">
                  <a:lumMod val="95000"/>
                  <a:lumOff val="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23" descr="χωρίς τίτλο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486" y="3865105"/>
            <a:ext cx="2743200" cy="266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4" name="Picture 2" descr="http://www.star.gr/publishingimages/2014/03/080314182937_7012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1556792"/>
            <a:ext cx="2685850" cy="20699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http://assets.in.gr/assetservice/Image.ashx?c=15697340&amp;r=0&amp;p=0&amp;t=0&amp;q=100&amp;v=1&amp;s=1&amp;w=1000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3817257"/>
            <a:ext cx="2685850" cy="27157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8" name="Picture 6" descr="http://www.invitromagazine.gr/wp-content/uploads/2014/04/allergies.jpg5_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153" y="1556792"/>
            <a:ext cx="2918534" cy="22165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0" name="Picture 8" descr="http://www.newsbeast.gr/files/1/2012/07/11/Laura_Mussons2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190" y="1556791"/>
            <a:ext cx="2575227" cy="22165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Έλλειψη 5"/>
          <p:cNvSpPr/>
          <p:nvPr/>
        </p:nvSpPr>
        <p:spPr bwMode="auto">
          <a:xfrm>
            <a:off x="5791200" y="4034741"/>
            <a:ext cx="3352800" cy="2249714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 w="57150">
                <a:solidFill>
                  <a:schemeClr val="tx1"/>
                </a:solidFill>
              </a:ln>
              <a:noFill/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2631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37457" y="835382"/>
            <a:ext cx="8469086" cy="1657514"/>
          </a:xfrm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pPr algn="just" fontAlgn="auto">
              <a:lnSpc>
                <a:spcPct val="150000"/>
              </a:lnSpc>
              <a:spcAft>
                <a:spcPts val="0"/>
              </a:spcAft>
              <a:buClr>
                <a:srgbClr val="CC0099"/>
              </a:buClr>
              <a:buFont typeface="Wingdings" panose="05000000000000000000" pitchFamily="2" charset="2"/>
              <a:buChar char="Ø"/>
              <a:defRPr/>
            </a:pPr>
            <a:r>
              <a:rPr lang="en-US" sz="2900" b="1" dirty="0">
                <a:latin typeface="Comic Sans MS" panose="030F0702030302020204" pitchFamily="66" charset="0"/>
              </a:rPr>
              <a:t>O </a:t>
            </a:r>
            <a:r>
              <a:rPr lang="el-GR" sz="2900" b="1" dirty="0">
                <a:latin typeface="Comic Sans MS" panose="030F0702030302020204" pitchFamily="66" charset="0"/>
              </a:rPr>
              <a:t>πιο σοβαρός και αιφνίδιος τύπος αλλεργικής </a:t>
            </a:r>
            <a:r>
              <a:rPr lang="el-GR" sz="2900" b="1" dirty="0" smtClean="0">
                <a:latin typeface="Comic Sans MS" panose="030F0702030302020204" pitchFamily="66" charset="0"/>
              </a:rPr>
              <a:t>αντίδρασης με </a:t>
            </a:r>
            <a:r>
              <a:rPr lang="el-GR" sz="29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ταχεία</a:t>
            </a:r>
            <a:r>
              <a:rPr lang="el-GR" sz="2900" b="1" dirty="0" smtClean="0">
                <a:latin typeface="Comic Sans MS" panose="030F0702030302020204" pitchFamily="66" charset="0"/>
              </a:rPr>
              <a:t> </a:t>
            </a:r>
            <a:r>
              <a:rPr lang="el-GR" sz="2900" b="1" dirty="0">
                <a:latin typeface="Comic Sans MS" panose="030F0702030302020204" pitchFamily="66" charset="0"/>
              </a:rPr>
              <a:t>έναρξη και </a:t>
            </a:r>
            <a:r>
              <a:rPr lang="el-GR" sz="2900" b="1" dirty="0" smtClean="0">
                <a:latin typeface="Comic Sans MS" panose="030F0702030302020204" pitchFamily="66" charset="0"/>
              </a:rPr>
              <a:t>έντονα συμπτώματα  </a:t>
            </a:r>
            <a:r>
              <a:rPr lang="el-GR" sz="2900" b="1" dirty="0">
                <a:latin typeface="Comic Sans MS" panose="030F0702030302020204" pitchFamily="66" charset="0"/>
              </a:rPr>
              <a:t>από το αναπνευστικό και το κυκλοφορικό </a:t>
            </a:r>
            <a:r>
              <a:rPr lang="el-GR" sz="2900" b="1" dirty="0" smtClean="0">
                <a:latin typeface="Comic Sans MS" panose="030F0702030302020204" pitchFamily="66" charset="0"/>
              </a:rPr>
              <a:t>σύστημα.  </a:t>
            </a:r>
          </a:p>
          <a:p>
            <a:pPr algn="just" fontAlgn="auto">
              <a:lnSpc>
                <a:spcPct val="150000"/>
              </a:lnSpc>
              <a:spcAft>
                <a:spcPts val="0"/>
              </a:spcAft>
              <a:buClr>
                <a:srgbClr val="CC0099"/>
              </a:buClr>
              <a:buFont typeface="Wingdings" panose="05000000000000000000" pitchFamily="2" charset="2"/>
              <a:buChar char="Ø"/>
              <a:defRPr/>
            </a:pPr>
            <a:r>
              <a:rPr lang="el-GR" sz="2900" b="1" dirty="0" smtClean="0">
                <a:latin typeface="Comic Sans MS" panose="030F0702030302020204" pitchFamily="66" charset="0"/>
              </a:rPr>
              <a:t>Συμβαίνει </a:t>
            </a:r>
            <a:r>
              <a:rPr lang="el-GR" sz="2900" b="1" dirty="0">
                <a:latin typeface="Comic Sans MS" panose="030F0702030302020204" pitchFamily="66" charset="0"/>
              </a:rPr>
              <a:t>όταν το παιδί εκτίθεται στο αλλεργιογόνο που είναι </a:t>
            </a:r>
            <a:r>
              <a:rPr lang="el-GR" sz="2900" b="1" dirty="0" smtClean="0">
                <a:latin typeface="Comic Sans MS" panose="030F0702030302020204" pitchFamily="66" charset="0"/>
              </a:rPr>
              <a:t>ευαισθητοποιημένο</a:t>
            </a:r>
          </a:p>
          <a:p>
            <a:pPr algn="just" fontAlgn="auto">
              <a:spcAft>
                <a:spcPts val="0"/>
              </a:spcAft>
              <a:buClr>
                <a:srgbClr val="CC0099"/>
              </a:buClr>
              <a:buFont typeface="Wingdings" panose="05000000000000000000" pitchFamily="2" charset="2"/>
              <a:buChar char="Ø"/>
              <a:defRPr/>
            </a:pPr>
            <a:r>
              <a:rPr lang="el-GR" sz="29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Απειλητικό </a:t>
            </a:r>
            <a:r>
              <a:rPr lang="el-GR" sz="2900" u="sng" dirty="0">
                <a:solidFill>
                  <a:srgbClr val="FF0000"/>
                </a:solidFill>
                <a:latin typeface="Comic Sans MS" panose="030F0702030302020204" pitchFamily="66" charset="0"/>
              </a:rPr>
              <a:t>για τη </a:t>
            </a:r>
            <a:r>
              <a:rPr lang="el-GR" sz="29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ζωή</a:t>
            </a:r>
          </a:p>
          <a:p>
            <a:pPr algn="just" fontAlgn="auto">
              <a:spcAft>
                <a:spcPts val="0"/>
              </a:spcAft>
              <a:buClr>
                <a:srgbClr val="CC0099"/>
              </a:buClr>
              <a:buFont typeface="Wingdings" panose="05000000000000000000" pitchFamily="2" charset="2"/>
              <a:buChar char="Ø"/>
              <a:defRPr/>
            </a:pPr>
            <a:r>
              <a:rPr lang="el-GR" sz="29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Επείγουσα </a:t>
            </a:r>
            <a:r>
              <a:rPr lang="el-GR" sz="2900" u="sng" dirty="0">
                <a:solidFill>
                  <a:srgbClr val="FF0000"/>
                </a:solidFill>
                <a:latin typeface="Comic Sans MS" panose="030F0702030302020204" pitchFamily="66" charset="0"/>
              </a:rPr>
              <a:t>κατάσταση</a:t>
            </a:r>
          </a:p>
          <a:p>
            <a:pPr algn="just"/>
            <a:endParaRPr lang="el-GR" sz="1800" dirty="0">
              <a:latin typeface="Comic Sans MS" panose="030F0702030302020204" pitchFamily="66" charset="0"/>
            </a:endParaRPr>
          </a:p>
        </p:txBody>
      </p:sp>
      <p:sp>
        <p:nvSpPr>
          <p:cNvPr id="4" name="1 - Τίτλος"/>
          <p:cNvSpPr txBox="1">
            <a:spLocks noGrp="1"/>
          </p:cNvSpPr>
          <p:nvPr>
            <p:ph type="title"/>
          </p:nvPr>
        </p:nvSpPr>
        <p:spPr>
          <a:xfrm>
            <a:off x="457200" y="145143"/>
            <a:ext cx="8229600" cy="6629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l-GR" sz="3200" b="1" dirty="0" smtClean="0">
                <a:solidFill>
                  <a:srgbClr val="084077"/>
                </a:solidFill>
                <a:latin typeface="Comic Sans MS" panose="030F0702030302020204" pitchFamily="66" charset="0"/>
              </a:rPr>
              <a:t/>
            </a:r>
            <a:br>
              <a:rPr lang="el-GR" sz="3200" b="1" dirty="0" smtClean="0">
                <a:solidFill>
                  <a:srgbClr val="084077"/>
                </a:solidFill>
                <a:latin typeface="Comic Sans MS" panose="030F0702030302020204" pitchFamily="66" charset="0"/>
              </a:rPr>
            </a:br>
            <a:r>
              <a:rPr lang="el-GR" sz="3200" b="1" dirty="0" smtClean="0">
                <a:solidFill>
                  <a:srgbClr val="084077"/>
                </a:solidFill>
                <a:latin typeface="Comic Sans MS" panose="030F0702030302020204" pitchFamily="66" charset="0"/>
              </a:rPr>
              <a:t>Αλλεργικό σοκ</a:t>
            </a:r>
            <a:endParaRPr lang="el-GR" sz="3200" b="1" dirty="0">
              <a:solidFill>
                <a:srgbClr val="084077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4762500" y="2899185"/>
            <a:ext cx="3924300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CC0099"/>
              </a:buClr>
              <a:buFont typeface="Wingdings" panose="05000000000000000000" pitchFamily="2" charset="2"/>
              <a:buChar char="Ø"/>
              <a:defRPr/>
            </a:pPr>
            <a:r>
              <a:rPr lang="el-GR" b="1" dirty="0" smtClean="0">
                <a:latin typeface="Comic Sans MS" panose="030F0702030302020204" pitchFamily="66" charset="0"/>
              </a:rPr>
              <a:t>Δυσκολία </a:t>
            </a:r>
            <a:r>
              <a:rPr lang="el-GR" b="1" dirty="0">
                <a:latin typeface="Comic Sans MS" panose="030F0702030302020204" pitchFamily="66" charset="0"/>
              </a:rPr>
              <a:t>στην </a:t>
            </a:r>
            <a:r>
              <a:rPr lang="el-GR" b="1" dirty="0" smtClean="0">
                <a:latin typeface="Comic Sans MS" panose="030F0702030302020204" pitchFamily="66" charset="0"/>
              </a:rPr>
              <a:t>αναπνοή</a:t>
            </a:r>
          </a:p>
          <a:p>
            <a:pPr marL="285750" indent="-285750">
              <a:lnSpc>
                <a:spcPct val="150000"/>
              </a:lnSpc>
              <a:buClr>
                <a:srgbClr val="CC0099"/>
              </a:buClr>
              <a:buFont typeface="Wingdings" panose="05000000000000000000" pitchFamily="2" charset="2"/>
              <a:buChar char="Ø"/>
              <a:defRPr/>
            </a:pPr>
            <a:r>
              <a:rPr lang="el-GR" b="1" dirty="0" smtClean="0">
                <a:latin typeface="Comic Sans MS" panose="030F0702030302020204" pitchFamily="66" charset="0"/>
              </a:rPr>
              <a:t>Αγωνία</a:t>
            </a:r>
            <a:endParaRPr lang="el-GR" b="1" dirty="0">
              <a:latin typeface="Comic Sans MS" panose="030F0702030302020204" pitchFamily="66" charset="0"/>
            </a:endParaRPr>
          </a:p>
          <a:p>
            <a:pPr marL="285750" indent="-285750">
              <a:lnSpc>
                <a:spcPct val="150000"/>
              </a:lnSpc>
              <a:buClr>
                <a:srgbClr val="CC0099"/>
              </a:buClr>
              <a:buFont typeface="Wingdings" panose="05000000000000000000" pitchFamily="2" charset="2"/>
              <a:buChar char="Ø"/>
              <a:defRPr/>
            </a:pPr>
            <a:r>
              <a:rPr lang="el-GR" b="1" dirty="0">
                <a:latin typeface="Comic Sans MS" panose="030F0702030302020204" pitchFamily="66" charset="0"/>
              </a:rPr>
              <a:t>Οίδημα </a:t>
            </a:r>
            <a:r>
              <a:rPr lang="el-GR" b="1" dirty="0" smtClean="0">
                <a:latin typeface="Comic Sans MS" panose="030F0702030302020204" pitchFamily="66" charset="0"/>
              </a:rPr>
              <a:t>γλώσσας </a:t>
            </a:r>
            <a:endParaRPr lang="el-GR" b="1" dirty="0">
              <a:latin typeface="Comic Sans MS" panose="030F0702030302020204" pitchFamily="66" charset="0"/>
            </a:endParaRPr>
          </a:p>
          <a:p>
            <a:pPr marL="285750" indent="-285750">
              <a:lnSpc>
                <a:spcPct val="150000"/>
              </a:lnSpc>
              <a:buClr>
                <a:srgbClr val="CC0099"/>
              </a:buClr>
              <a:buFont typeface="Wingdings" panose="05000000000000000000" pitchFamily="2" charset="2"/>
              <a:buChar char="Ø"/>
              <a:defRPr/>
            </a:pPr>
            <a:r>
              <a:rPr lang="el-GR" b="1" dirty="0">
                <a:latin typeface="Comic Sans MS" panose="030F0702030302020204" pitchFamily="66" charset="0"/>
              </a:rPr>
              <a:t>Οίδημα λάρυγγα</a:t>
            </a:r>
          </a:p>
          <a:p>
            <a:pPr marL="285750" indent="-285750">
              <a:lnSpc>
                <a:spcPct val="150000"/>
              </a:lnSpc>
              <a:buClr>
                <a:srgbClr val="CC0099"/>
              </a:buClr>
              <a:buFont typeface="Wingdings" panose="05000000000000000000" pitchFamily="2" charset="2"/>
              <a:buChar char="Ø"/>
              <a:defRPr/>
            </a:pPr>
            <a:r>
              <a:rPr lang="el-GR" b="1" dirty="0" smtClean="0">
                <a:latin typeface="Comic Sans MS" panose="030F0702030302020204" pitchFamily="66" charset="0"/>
              </a:rPr>
              <a:t>Ερεθισμός γύρω από τα μάτια</a:t>
            </a:r>
          </a:p>
          <a:p>
            <a:pPr marL="285750" indent="-285750">
              <a:lnSpc>
                <a:spcPct val="150000"/>
              </a:lnSpc>
              <a:buClr>
                <a:srgbClr val="CC0099"/>
              </a:buClr>
              <a:buFont typeface="Wingdings" panose="05000000000000000000" pitchFamily="2" charset="2"/>
              <a:buChar char="Ø"/>
              <a:defRPr/>
            </a:pPr>
            <a:r>
              <a:rPr lang="el-GR" b="1" dirty="0" smtClean="0">
                <a:latin typeface="Comic Sans MS" panose="030F0702030302020204" pitchFamily="66" charset="0"/>
              </a:rPr>
              <a:t>Επίμονος </a:t>
            </a:r>
            <a:r>
              <a:rPr lang="el-GR" b="1" dirty="0">
                <a:latin typeface="Comic Sans MS" panose="030F0702030302020204" pitchFamily="66" charset="0"/>
              </a:rPr>
              <a:t>βήχας</a:t>
            </a:r>
          </a:p>
          <a:p>
            <a:pPr marL="285750" indent="-285750">
              <a:lnSpc>
                <a:spcPct val="150000"/>
              </a:lnSpc>
              <a:buClr>
                <a:srgbClr val="CC0099"/>
              </a:buClr>
              <a:buFont typeface="Wingdings" panose="05000000000000000000" pitchFamily="2" charset="2"/>
              <a:buChar char="Ø"/>
              <a:defRPr/>
            </a:pPr>
            <a:r>
              <a:rPr lang="el-GR" b="1" dirty="0" smtClean="0">
                <a:latin typeface="Comic Sans MS" panose="030F0702030302020204" pitchFamily="66" charset="0"/>
              </a:rPr>
              <a:t>Ζάλη, Ωχρότητα, ταχυπαλμία</a:t>
            </a:r>
          </a:p>
          <a:p>
            <a:pPr marL="285750" indent="-285750">
              <a:lnSpc>
                <a:spcPct val="150000"/>
              </a:lnSpc>
              <a:buClr>
                <a:srgbClr val="CC0099"/>
              </a:buClr>
              <a:buFont typeface="Wingdings" panose="05000000000000000000" pitchFamily="2" charset="2"/>
              <a:buChar char="Ø"/>
              <a:defRPr/>
            </a:pPr>
            <a:r>
              <a:rPr lang="el-GR" b="1" dirty="0" smtClean="0">
                <a:latin typeface="Comic Sans MS" panose="030F0702030302020204" pitchFamily="66" charset="0"/>
              </a:rPr>
              <a:t>Κοιλιακός πόνος</a:t>
            </a:r>
            <a:endParaRPr lang="el-GR" b="1" dirty="0">
              <a:latin typeface="Comic Sans MS" panose="030F0702030302020204" pitchFamily="66" charset="0"/>
            </a:endParaRPr>
          </a:p>
          <a:p>
            <a:pPr marL="285750" indent="-285750">
              <a:lnSpc>
                <a:spcPct val="150000"/>
              </a:lnSpc>
              <a:buClr>
                <a:srgbClr val="CC0099"/>
              </a:buClr>
              <a:buFont typeface="Wingdings" panose="05000000000000000000" pitchFamily="2" charset="2"/>
              <a:buChar char="Ø"/>
              <a:defRPr/>
            </a:pPr>
            <a:r>
              <a:rPr lang="el-GR" b="1" u="sng" dirty="0">
                <a:latin typeface="Comic Sans MS" panose="030F0702030302020204" pitchFamily="66" charset="0"/>
              </a:rPr>
              <a:t>Λιποθυμία</a:t>
            </a:r>
          </a:p>
        </p:txBody>
      </p:sp>
      <p:sp>
        <p:nvSpPr>
          <p:cNvPr id="6" name="1 - Τίτλος"/>
          <p:cNvSpPr txBox="1">
            <a:spLocks/>
          </p:cNvSpPr>
          <p:nvPr/>
        </p:nvSpPr>
        <p:spPr bwMode="auto">
          <a:xfrm>
            <a:off x="4052955" y="2329727"/>
            <a:ext cx="4633845" cy="569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>
            <a:lvl1pPr algn="l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025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025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025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025">
                <a:solidFill>
                  <a:schemeClr val="tx2"/>
                </a:solidFill>
                <a:latin typeface="Times New Roman" pitchFamily="18" charset="0"/>
              </a:defRPr>
            </a:lvl5pPr>
            <a:lvl6pPr marL="257169" algn="l" rtl="0" eaLnBrk="1" fontAlgn="base" hangingPunct="1">
              <a:spcBef>
                <a:spcPct val="0"/>
              </a:spcBef>
              <a:spcAft>
                <a:spcPct val="0"/>
              </a:spcAft>
              <a:defRPr sz="2025">
                <a:solidFill>
                  <a:schemeClr val="tx2"/>
                </a:solidFill>
                <a:latin typeface="Times New Roman" pitchFamily="18" charset="0"/>
              </a:defRPr>
            </a:lvl6pPr>
            <a:lvl7pPr marL="514337" algn="l" rtl="0" eaLnBrk="1" fontAlgn="base" hangingPunct="1">
              <a:spcBef>
                <a:spcPct val="0"/>
              </a:spcBef>
              <a:spcAft>
                <a:spcPct val="0"/>
              </a:spcAft>
              <a:defRPr sz="2025">
                <a:solidFill>
                  <a:schemeClr val="tx2"/>
                </a:solidFill>
                <a:latin typeface="Times New Roman" pitchFamily="18" charset="0"/>
              </a:defRPr>
            </a:lvl7pPr>
            <a:lvl8pPr marL="771506" algn="l" rtl="0" eaLnBrk="1" fontAlgn="base" hangingPunct="1">
              <a:spcBef>
                <a:spcPct val="0"/>
              </a:spcBef>
              <a:spcAft>
                <a:spcPct val="0"/>
              </a:spcAft>
              <a:defRPr sz="2025">
                <a:solidFill>
                  <a:schemeClr val="tx2"/>
                </a:solidFill>
                <a:latin typeface="Times New Roman" pitchFamily="18" charset="0"/>
              </a:defRPr>
            </a:lvl8pPr>
            <a:lvl9pPr marL="1028675" algn="l" rtl="0" eaLnBrk="1" fontAlgn="base" hangingPunct="1">
              <a:spcBef>
                <a:spcPct val="0"/>
              </a:spcBef>
              <a:spcAft>
                <a:spcPct val="0"/>
              </a:spcAft>
              <a:defRPr sz="2025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l-G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/>
            </a:r>
            <a:br>
              <a:rPr lang="el-G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</a:br>
            <a:r>
              <a:rPr lang="el-G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Ενδείξεις και Συμπτώματα</a:t>
            </a:r>
            <a:endParaRPr lang="el-GR" sz="2400" b="1" dirty="0">
              <a:solidFill>
                <a:schemeClr val="tx1">
                  <a:lumMod val="95000"/>
                  <a:lumOff val="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Picture 18"/>
          <p:cNvPicPr>
            <a:picLocks noChangeAspect="1" noChangeArrowheads="1"/>
          </p:cNvPicPr>
          <p:nvPr/>
        </p:nvPicPr>
        <p:blipFill>
          <a:blip r:embed="rId2" cstate="print">
            <a:lum bright="-12000" contrast="1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728" y="3518115"/>
            <a:ext cx="2575227" cy="3072884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3631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286358"/>
            <a:ext cx="8229600" cy="6214944"/>
          </a:xfrm>
        </p:spPr>
        <p:txBody>
          <a:bodyPr>
            <a:normAutofit fontScale="90000"/>
          </a:bodyPr>
          <a:lstStyle/>
          <a:p>
            <a:pPr algn="l" eaLnBrk="1" hangingPunct="1">
              <a:buFontTx/>
              <a:buNone/>
              <a:defRPr/>
            </a:pPr>
            <a:r>
              <a:rPr lang="el-GR" sz="2400" b="1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  <a:ea typeface="+mj-ea"/>
                <a:cs typeface="+mj-cs"/>
              </a:rPr>
              <a:t>Τι κάνουμε</a:t>
            </a:r>
            <a:br>
              <a:rPr lang="el-GR" sz="2400" b="1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  <a:ea typeface="+mj-ea"/>
                <a:cs typeface="+mj-cs"/>
              </a:rPr>
            </a:br>
            <a:endParaRPr lang="el-GR" sz="24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Comic Sans MS" panose="030F0702030302020204" pitchFamily="66" charset="0"/>
              <a:ea typeface="+mj-ea"/>
              <a:cs typeface="+mj-cs"/>
            </a:endParaRPr>
          </a:p>
          <a:p>
            <a:pPr marL="0" indent="0" algn="l" fontAlgn="auto">
              <a:lnSpc>
                <a:spcPct val="150000"/>
              </a:lnSpc>
              <a:spcAft>
                <a:spcPts val="0"/>
              </a:spcAft>
              <a:buClr>
                <a:srgbClr val="FF0000"/>
              </a:buClr>
              <a:buNone/>
              <a:defRPr/>
            </a:pPr>
            <a:r>
              <a:rPr lang="el-GR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 </a:t>
            </a:r>
            <a:r>
              <a:rPr lang="el-GR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Αναζητούμε άμεσα ιατρική βοήθεια</a:t>
            </a:r>
            <a:br>
              <a:rPr lang="el-GR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</a:br>
            <a:r>
              <a:rPr lang="el-GR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 </a:t>
            </a:r>
            <a:r>
              <a:rPr lang="el-GR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Εξασφαλίζουμε ανοιχτή αεροφόρο οδό</a:t>
            </a:r>
            <a:br>
              <a:rPr lang="el-GR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</a:br>
            <a:r>
              <a:rPr lang="el-GR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 </a:t>
            </a:r>
            <a:r>
              <a:rPr lang="el-GR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Βάζουμε τον πάσχοντα σε στάση που διευκολύνει την αναπνοή του.</a:t>
            </a:r>
            <a:br>
              <a:rPr lang="el-GR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</a:br>
            <a:r>
              <a:rPr lang="el-GR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 </a:t>
            </a:r>
            <a:r>
              <a:rPr lang="el-GR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Εξασφαλίζουμε την ηρεμία του πάσχοντα και σταθερή θερμοκρασία</a:t>
            </a:r>
            <a:br>
              <a:rPr lang="el-GR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</a:br>
            <a:r>
              <a:rPr lang="el-GR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 </a:t>
            </a:r>
            <a:r>
              <a:rPr lang="el-GR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Αφαίρεση κοσμημάτων, γραβάτας </a:t>
            </a:r>
            <a:br>
              <a:rPr lang="el-GR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</a:br>
            <a:r>
              <a:rPr lang="el-GR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</a:t>
            </a:r>
            <a:r>
              <a:rPr lang="el-GR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 </a:t>
            </a:r>
            <a:r>
              <a:rPr lang="el-GR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Εάν το άτομο γνωρίζει ότι είναι αλλεργικό, πιθανόν θα έχει μαζί του μια ένεση αδρεναλίνης σε προ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-</a:t>
            </a:r>
            <a:r>
              <a:rPr lang="el-GR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γεμισμένη σύριγγα. Βοηθήστε το να την κάνει</a:t>
            </a:r>
            <a:r>
              <a:rPr lang="el-GR" sz="2000" b="1" dirty="0" smtClean="0">
                <a:latin typeface="Comic Sans MS" panose="030F0702030302020204" pitchFamily="66" charset="0"/>
              </a:rPr>
              <a:t>.</a:t>
            </a:r>
            <a:br>
              <a:rPr lang="el-GR" sz="2000" b="1" dirty="0" smtClean="0">
                <a:latin typeface="Comic Sans MS" panose="030F0702030302020204" pitchFamily="66" charset="0"/>
              </a:rPr>
            </a:br>
            <a:r>
              <a:rPr lang="el-GR" sz="2000" b="1" dirty="0">
                <a:latin typeface="Comic Sans MS" panose="030F0702030302020204" pitchFamily="66" charset="0"/>
              </a:rPr>
              <a:t/>
            </a:r>
            <a:br>
              <a:rPr lang="el-GR" sz="2000" b="1" dirty="0">
                <a:latin typeface="Comic Sans MS" panose="030F0702030302020204" pitchFamily="66" charset="0"/>
              </a:rPr>
            </a:br>
            <a:r>
              <a:rPr lang="el-GR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Εάν το άτομο είναι αλλεργικό θα πρέπει να το γνωρίζει ο κοινωνικός του περίγυρος και το σχολείο.</a:t>
            </a:r>
            <a:r>
              <a:rPr lang="el-GR" sz="2000" b="1" dirty="0">
                <a:latin typeface="Comic Sans MS" panose="030F0702030302020204" pitchFamily="66" charset="0"/>
              </a:rPr>
              <a:t/>
            </a:r>
            <a:br>
              <a:rPr lang="el-GR" sz="2000" b="1" dirty="0">
                <a:latin typeface="Comic Sans MS" panose="030F0702030302020204" pitchFamily="66" charset="0"/>
              </a:rPr>
            </a:br>
            <a:r>
              <a:rPr lang="el-GR" sz="2000" dirty="0" smtClean="0">
                <a:latin typeface="Comic Sans MS" panose="030F0702030302020204" pitchFamily="66" charset="0"/>
              </a:rPr>
              <a:t/>
            </a:r>
            <a:br>
              <a:rPr lang="el-GR" sz="2000" dirty="0" smtClean="0">
                <a:latin typeface="Comic Sans MS" panose="030F0702030302020204" pitchFamily="66" charset="0"/>
              </a:rPr>
            </a:br>
            <a:r>
              <a:rPr lang="el-GR" sz="2000" dirty="0" smtClean="0">
                <a:latin typeface="Comic Sans MS" panose="030F0702030302020204" pitchFamily="66" charset="0"/>
              </a:rPr>
              <a:t>. </a:t>
            </a:r>
            <a:endParaRPr lang="el-GR" sz="2000" dirty="0">
              <a:latin typeface="Comic Sans MS" panose="030F0702030302020204" pitchFamily="66" charset="0"/>
            </a:endParaRPr>
          </a:p>
          <a:p>
            <a:pPr eaLnBrk="1" hangingPunct="1">
              <a:buFontTx/>
              <a:buNone/>
              <a:defRPr/>
            </a:pPr>
            <a:endParaRPr lang="el-GR" sz="18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Comic Sans MS" panose="030F0702030302020204" pitchFamily="66" charset="0"/>
              <a:ea typeface="+mj-ea"/>
              <a:cs typeface="+mj-cs"/>
            </a:endParaRPr>
          </a:p>
          <a:p>
            <a:pPr eaLnBrk="1" hangingPunct="1">
              <a:lnSpc>
                <a:spcPct val="150000"/>
              </a:lnSpc>
              <a:buFontTx/>
              <a:buNone/>
              <a:defRPr/>
            </a:pPr>
            <a:r>
              <a:rPr lang="el-GR" sz="18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  <a:ea typeface="+mj-ea"/>
                <a:cs typeface="+mj-cs"/>
              </a:rPr>
              <a:t>  </a:t>
            </a:r>
            <a:endParaRPr lang="el-GR" sz="20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Comic Sans MS" panose="030F0702030302020204" pitchFamily="66" charset="0"/>
              <a:ea typeface="+mj-ea"/>
              <a:cs typeface="+mj-cs"/>
            </a:endParaRPr>
          </a:p>
        </p:txBody>
      </p:sp>
      <p:sp>
        <p:nvSpPr>
          <p:cNvPr id="6" name="1 - Τίτλος"/>
          <p:cNvSpPr txBox="1">
            <a:spLocks/>
          </p:cNvSpPr>
          <p:nvPr/>
        </p:nvSpPr>
        <p:spPr bwMode="auto">
          <a:xfrm>
            <a:off x="457200" y="145143"/>
            <a:ext cx="8229600" cy="662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>
            <a:lvl1pPr algn="l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025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025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025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025">
                <a:solidFill>
                  <a:schemeClr val="tx2"/>
                </a:solidFill>
                <a:latin typeface="Times New Roman" pitchFamily="18" charset="0"/>
              </a:defRPr>
            </a:lvl5pPr>
            <a:lvl6pPr marL="257169" algn="l" rtl="0" eaLnBrk="1" fontAlgn="base" hangingPunct="1">
              <a:spcBef>
                <a:spcPct val="0"/>
              </a:spcBef>
              <a:spcAft>
                <a:spcPct val="0"/>
              </a:spcAft>
              <a:defRPr sz="2025">
                <a:solidFill>
                  <a:schemeClr val="tx2"/>
                </a:solidFill>
                <a:latin typeface="Times New Roman" pitchFamily="18" charset="0"/>
              </a:defRPr>
            </a:lvl6pPr>
            <a:lvl7pPr marL="514337" algn="l" rtl="0" eaLnBrk="1" fontAlgn="base" hangingPunct="1">
              <a:spcBef>
                <a:spcPct val="0"/>
              </a:spcBef>
              <a:spcAft>
                <a:spcPct val="0"/>
              </a:spcAft>
              <a:defRPr sz="2025">
                <a:solidFill>
                  <a:schemeClr val="tx2"/>
                </a:solidFill>
                <a:latin typeface="Times New Roman" pitchFamily="18" charset="0"/>
              </a:defRPr>
            </a:lvl7pPr>
            <a:lvl8pPr marL="771506" algn="l" rtl="0" eaLnBrk="1" fontAlgn="base" hangingPunct="1">
              <a:spcBef>
                <a:spcPct val="0"/>
              </a:spcBef>
              <a:spcAft>
                <a:spcPct val="0"/>
              </a:spcAft>
              <a:defRPr sz="2025">
                <a:solidFill>
                  <a:schemeClr val="tx2"/>
                </a:solidFill>
                <a:latin typeface="Times New Roman" pitchFamily="18" charset="0"/>
              </a:defRPr>
            </a:lvl8pPr>
            <a:lvl9pPr marL="1028675" algn="l" rtl="0" eaLnBrk="1" fontAlgn="base" hangingPunct="1">
              <a:spcBef>
                <a:spcPct val="0"/>
              </a:spcBef>
              <a:spcAft>
                <a:spcPct val="0"/>
              </a:spcAft>
              <a:defRPr sz="2025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l-GR" sz="3200" b="1" dirty="0" smtClean="0">
                <a:solidFill>
                  <a:srgbClr val="084077"/>
                </a:solidFill>
                <a:latin typeface="Comic Sans MS" panose="030F0702030302020204" pitchFamily="66" charset="0"/>
              </a:rPr>
              <a:t/>
            </a:r>
            <a:br>
              <a:rPr lang="el-GR" sz="3200" b="1" dirty="0" smtClean="0">
                <a:solidFill>
                  <a:srgbClr val="084077"/>
                </a:solidFill>
                <a:latin typeface="Comic Sans MS" panose="030F0702030302020204" pitchFamily="66" charset="0"/>
              </a:rPr>
            </a:br>
            <a:r>
              <a:rPr lang="el-GR" sz="3200" b="1" dirty="0" smtClean="0">
                <a:solidFill>
                  <a:srgbClr val="084077"/>
                </a:solidFill>
                <a:latin typeface="Comic Sans MS" panose="030F0702030302020204" pitchFamily="66" charset="0"/>
              </a:rPr>
              <a:t>Αλλεργικό σοκ</a:t>
            </a:r>
            <a:endParaRPr lang="el-GR" sz="3200" b="1" dirty="0">
              <a:solidFill>
                <a:srgbClr val="084077"/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Picture 4" descr="http://1.bp.blogspot.com/-a8obiEl1nzk/T7-bKBiWdvI/AAAAAAAADEk/YsbGbz_TFVA/s1600/anapen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950" y="1380362"/>
            <a:ext cx="3376427" cy="1216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37268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26</TotalTime>
  <Words>618</Words>
  <Application>Microsoft Office PowerPoint</Application>
  <PresentationFormat>Προβολή στην οθόνη (4:3)</PresentationFormat>
  <Paragraphs>161</Paragraphs>
  <Slides>19</Slides>
  <Notes>2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19</vt:i4>
      </vt:variant>
    </vt:vector>
  </HeadingPairs>
  <TitlesOfParts>
    <vt:vector size="20" baseType="lpstr">
      <vt:lpstr>Waveform</vt:lpstr>
      <vt:lpstr> Αλλεργία</vt:lpstr>
      <vt:lpstr>Αλλεργιογόνα……; </vt:lpstr>
      <vt:lpstr>Διαφάνεια 3</vt:lpstr>
      <vt:lpstr>Διαφάνεια 4</vt:lpstr>
      <vt:lpstr> Αλλεργία</vt:lpstr>
      <vt:lpstr> Αλλεργία</vt:lpstr>
      <vt:lpstr>Εικόνα αλλεργικής αντίδρασης  </vt:lpstr>
      <vt:lpstr> Αλλεργικό σοκ</vt:lpstr>
      <vt:lpstr>Τι κάνουμε   Αναζητούμε άμεσα ιατρική βοήθεια  Εξασφαλίζουμε ανοιχτή αεροφόρο οδό  Βάζουμε τον πάσχοντα σε στάση που διευκολύνει την αναπνοή του.  Εξασφαλίζουμε την ηρεμία του πάσχοντα και σταθερή θερμοκρασία  Αφαίρεση κοσμημάτων, γραβάτας   Εάν το άτομο γνωρίζει ότι είναι αλλεργικό, πιθανόν θα έχει μαζί του μια ένεση αδρεναλίνης σε προ-γεμισμένη σύριγγα. Βοηθήστε το να την κάνει.  Εάν το άτομο είναι αλλεργικό θα πρέπει να το γνωρίζει ο κοινωνικός του περίγυρος και το σχολείο.  .     </vt:lpstr>
      <vt:lpstr>Διαφάνεια 10</vt:lpstr>
      <vt:lpstr>Διαφάνεια 11</vt:lpstr>
      <vt:lpstr> Επιληπτική κρίση</vt:lpstr>
      <vt:lpstr>Διαφάνεια 13</vt:lpstr>
      <vt:lpstr> Επιληπτική κρίση</vt:lpstr>
      <vt:lpstr> Επιληπτική κρίση</vt:lpstr>
      <vt:lpstr> Επιληπτική κρίση</vt:lpstr>
      <vt:lpstr>Διαφάνεια 17</vt:lpstr>
      <vt:lpstr> Λιποθυμικό επεισόδιο  </vt:lpstr>
      <vt:lpstr> Λιποθυμικό επεισόδιο</vt:lpstr>
    </vt:vector>
  </TitlesOfParts>
  <Company>Johnson &amp; Johnson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Αλλεργία</dc:title>
  <dc:creator>Stafylidis, Stavros [CONGR Non-J&amp;J]</dc:creator>
  <cp:lastModifiedBy>fujitsu</cp:lastModifiedBy>
  <cp:revision>4</cp:revision>
  <dcterms:created xsi:type="dcterms:W3CDTF">2015-12-20T20:02:06Z</dcterms:created>
  <dcterms:modified xsi:type="dcterms:W3CDTF">2016-06-04T18:05:43Z</dcterms:modified>
</cp:coreProperties>
</file>