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8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286" autoAdjust="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29CA06-4A74-479F-AC9C-8F93B04FAC92}" type="datetimeFigureOut">
              <a:rPr lang="en-US" smtClean="0"/>
              <a:pPr/>
              <a:t>11/19/2021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512FA-B7FE-4008-9998-2A205C7F5345}" type="slidenum">
              <a:rPr lang="en-US" smtClean="0"/>
              <a:pPr/>
              <a:t>‹#›</a:t>
            </a:fld>
            <a:endParaRPr lang="en-US"/>
          </a:p>
        </p:txBody>
      </p:sp>
    </p:spTree>
    <p:extLst>
      <p:ext uri="{BB962C8B-B14F-4D97-AF65-F5344CB8AC3E}">
        <p14:creationId xmlns:p14="http://schemas.microsoft.com/office/powerpoint/2010/main" val="7808114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67EB2-8211-48AA-B77F-BDDBE1E43287}"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67EB2-8211-48AA-B77F-BDDBE1E432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67EB2-8211-48AA-B77F-BDDBE1E432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67EB2-8211-48AA-B77F-BDDBE1E43287}"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67EB2-8211-48AA-B77F-BDDBE1E432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67EB2-8211-48AA-B77F-BDDBE1E43287}"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067EB2-8211-48AA-B77F-BDDBE1E43287}"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067EB2-8211-48AA-B77F-BDDBE1E432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067EB2-8211-48AA-B77F-BDDBE1E432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67EB2-8211-48AA-B77F-BDDBE1E432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713674-999D-4617-A687-59558C4A8307}" type="datetimeFigureOut">
              <a:rPr lang="en-US" smtClean="0"/>
              <a:pPr/>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67EB2-8211-48AA-B77F-BDDBE1E43287}"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2713674-999D-4617-A687-59558C4A8307}" type="datetimeFigureOut">
              <a:rPr lang="en-US" smtClean="0"/>
              <a:pPr/>
              <a:t>11/19/2021</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067EB2-8211-48AA-B77F-BDDBE1E432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928;&#961;&#974;&#964;&#949;&#962;%20&#914;&#959;&#942;&#952;&#949;&#953;&#949;&#962;%20&#913;&#960;&#972;&#966;&#961;&#945;&#958;&#951;%20&#913;&#957;&#945;&#960;&#957;&#949;&#965;&#963;&#964;&#953;&#954;&#942;&#962;%20&#927;&#948;&#959;&#973;.mp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928;&#957;&#953;&#947;&#956;&#972;&#962;%20&#8211;%20&#928;&#961;&#974;&#964;&#949;&#962;%20&#946;&#959;&#942;&#952;&#949;&#953;&#949;&#962;%20&#963;&#949;%20&#946;&#961;&#941;&#966;&#951;%20(&#949;&#955;&#955;&#951;&#957;&#953;&#954;&#959;&#943;%20&#965;&#960;&#972;&#964;&#953;&#964;&#955;&#959;&#953;).mp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73795" y="5052545"/>
            <a:ext cx="5637010" cy="1256775"/>
          </a:xfrm>
        </p:spPr>
        <p:txBody>
          <a:bodyPr>
            <a:normAutofit/>
          </a:bodyPr>
          <a:lstStyle/>
          <a:p>
            <a:pPr algn="ctr"/>
            <a:endParaRPr lang="el-GR" dirty="0"/>
          </a:p>
          <a:p>
            <a:pPr algn="ctr"/>
            <a:r>
              <a:rPr lang="el-GR" dirty="0"/>
              <a:t>ΠΡΟΪΚΟΣ ΙΩΑΝΝΗΣ</a:t>
            </a:r>
          </a:p>
          <a:p>
            <a:pPr algn="ctr"/>
            <a:endParaRPr lang="en-US" dirty="0"/>
          </a:p>
        </p:txBody>
      </p:sp>
      <p:sp>
        <p:nvSpPr>
          <p:cNvPr id="2" name="Title 1"/>
          <p:cNvSpPr>
            <a:spLocks noGrp="1"/>
          </p:cNvSpPr>
          <p:nvPr>
            <p:ph type="ctrTitle"/>
          </p:nvPr>
        </p:nvSpPr>
        <p:spPr/>
        <p:txBody>
          <a:bodyPr/>
          <a:lstStyle/>
          <a:p>
            <a:pPr marL="182880" indent="0">
              <a:buNone/>
            </a:pPr>
            <a:r>
              <a:rPr lang="el-GR" dirty="0"/>
              <a:t>*Πρώτες βοήθειες στο αναπνευστικό</a:t>
            </a:r>
            <a:endParaRPr lang="en-US" dirty="0"/>
          </a:p>
        </p:txBody>
      </p:sp>
    </p:spTree>
    <p:extLst>
      <p:ext uri="{BB962C8B-B14F-4D97-AF65-F5344CB8AC3E}">
        <p14:creationId xmlns:p14="http://schemas.microsoft.com/office/powerpoint/2010/main" val="2117398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013176"/>
            <a:ext cx="6512511" cy="1080120"/>
          </a:xfrm>
        </p:spPr>
        <p:txBody>
          <a:bodyPr/>
          <a:lstStyle/>
          <a:p>
            <a:r>
              <a:rPr lang="el-GR" dirty="0"/>
              <a:t>Βήματα παροχής πρώτων βοηθειών</a:t>
            </a:r>
            <a:endParaRPr lang="en-US" dirty="0"/>
          </a:p>
        </p:txBody>
      </p:sp>
      <p:sp>
        <p:nvSpPr>
          <p:cNvPr id="3" name="Content Placeholder 2"/>
          <p:cNvSpPr>
            <a:spLocks noGrp="1"/>
          </p:cNvSpPr>
          <p:nvPr>
            <p:ph sz="quarter" idx="13"/>
          </p:nvPr>
        </p:nvSpPr>
        <p:spPr>
          <a:xfrm>
            <a:off x="827584" y="731520"/>
            <a:ext cx="7272808" cy="4281656"/>
          </a:xfrm>
        </p:spPr>
        <p:txBody>
          <a:bodyPr>
            <a:normAutofit fontScale="77500" lnSpcReduction="20000"/>
          </a:bodyPr>
          <a:lstStyle/>
          <a:p>
            <a:pPr marL="502920" indent="-457200">
              <a:buFont typeface="+mj-lt"/>
              <a:buAutoNum type="arabicPeriod"/>
            </a:pPr>
            <a:r>
              <a:rPr lang="el-GR" b="1" dirty="0"/>
              <a:t>Αν ο πάσχοντας αναπνέει, τον ενθαρρύνουμε να βήξει και αφαιρούμε κάθε ορατή αιτία απόφραξης από το στόμα</a:t>
            </a:r>
          </a:p>
          <a:p>
            <a:pPr marL="502920" indent="-457200">
              <a:buFont typeface="+mj-lt"/>
              <a:buAutoNum type="arabicPeriod"/>
            </a:pPr>
            <a:r>
              <a:rPr lang="el-GR" b="1" dirty="0"/>
              <a:t>Αν δεν μπορεί να αναπνεύσει ή να μιλήσει ή να βήξει τον γέρνουμε μπροστά και με την βάση της παλάμης δίνουμε 5 απότομα και ζωηρά χτυπήματα μεταξύ των δύο ωμοπλατών </a:t>
            </a:r>
          </a:p>
          <a:p>
            <a:pPr marL="502920" indent="-457200">
              <a:buFont typeface="+mj-lt"/>
              <a:buAutoNum type="arabicPeriod"/>
            </a:pPr>
            <a:r>
              <a:rPr lang="el-GR" b="1" dirty="0"/>
              <a:t>Αν τα χτυπήματα στην πλάτη αποτύχουν δοκιμάζουμε κοιλιακές πιέσεις. (τεχνική </a:t>
            </a:r>
            <a:r>
              <a:rPr lang="en-US" b="1" dirty="0"/>
              <a:t>Heimlich) </a:t>
            </a:r>
            <a:r>
              <a:rPr lang="el-GR" b="1" dirty="0"/>
              <a:t>Στεκόμαστε πίσω από τον πάσχοντα και τοποθετούμε τα χέρια μας γύρω από το άνω μέρος της κοιλιακής του χώρας. Φροντίζουμε ο πάσχοντας να γέρνει εμπρός και τραβούμε με τα χέρια μας (το ένα γροθιά) προς τα μέσα και πάνω έως πέντε φορές.</a:t>
            </a:r>
          </a:p>
          <a:p>
            <a:pPr marL="502920" indent="-457200">
              <a:buFont typeface="+mj-lt"/>
              <a:buAutoNum type="arabicPeriod"/>
            </a:pPr>
            <a:r>
              <a:rPr lang="el-GR" b="1" dirty="0"/>
              <a:t>Ελέγχουμε το στόμα και αν το αίτιο της απόφραξης δεν έχει φύγει επαναλαμβάνουμε τα βήματα 2 &amp; 3 έως 3 φορές</a:t>
            </a:r>
          </a:p>
          <a:p>
            <a:pPr marL="502920" indent="-457200">
              <a:buFont typeface="+mj-lt"/>
              <a:buAutoNum type="arabicPeriod"/>
            </a:pPr>
            <a:r>
              <a:rPr lang="el-GR" b="1" dirty="0"/>
              <a:t>Αν το αίτιο της απόφραξης παραμένει καλούμε άμεσα το 166 για επείγουσα βοήθεια</a:t>
            </a:r>
          </a:p>
          <a:p>
            <a:pPr marL="45720" indent="0">
              <a:buNone/>
            </a:pPr>
            <a:r>
              <a:rPr lang="el-GR" dirty="0">
                <a:hlinkClick r:id="rId2" action="ppaction://hlinkfile"/>
              </a:rPr>
              <a:t>Πρώτες Βοήθειες Απόφραξη Αναπνευστικής Οδού.mp4</a:t>
            </a:r>
            <a:endParaRPr lang="en-US" dirty="0"/>
          </a:p>
        </p:txBody>
      </p:sp>
    </p:spTree>
    <p:extLst>
      <p:ext uri="{BB962C8B-B14F-4D97-AF65-F5344CB8AC3E}">
        <p14:creationId xmlns:p14="http://schemas.microsoft.com/office/powerpoint/2010/main" val="2402884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373216"/>
            <a:ext cx="6512511" cy="792088"/>
          </a:xfrm>
        </p:spPr>
        <p:txBody>
          <a:bodyPr/>
          <a:lstStyle/>
          <a:p>
            <a:r>
              <a:rPr lang="el-GR" dirty="0"/>
              <a:t>Πνιγμονή στο παιδί</a:t>
            </a:r>
            <a:endParaRPr lang="en-US" dirty="0"/>
          </a:p>
        </p:txBody>
      </p:sp>
      <p:sp>
        <p:nvSpPr>
          <p:cNvPr id="3" name="Content Placeholder 2"/>
          <p:cNvSpPr>
            <a:spLocks noGrp="1"/>
          </p:cNvSpPr>
          <p:nvPr>
            <p:ph sz="quarter" idx="13"/>
          </p:nvPr>
        </p:nvSpPr>
        <p:spPr>
          <a:xfrm>
            <a:off x="1143000" y="731520"/>
            <a:ext cx="6400800" cy="4209648"/>
          </a:xfrm>
        </p:spPr>
        <p:txBody>
          <a:bodyPr/>
          <a:lstStyle/>
          <a:p>
            <a:r>
              <a:rPr lang="el-GR" b="1" dirty="0"/>
              <a:t>Ηλικιακή ομάδα με μεγαλύτερη επιρρέπεια σε πνιγμονή</a:t>
            </a:r>
          </a:p>
          <a:p>
            <a:r>
              <a:rPr lang="el-GR" b="1" dirty="0"/>
              <a:t>Συνήθως από φαγητό ή από μικρά αντικείμενα (παιχνίδια)</a:t>
            </a:r>
          </a:p>
          <a:p>
            <a:r>
              <a:rPr lang="el-GR" b="1" dirty="0"/>
              <a:t>Ετοιμότητα για εφαρμογή ΚΑΡΠΑ</a:t>
            </a:r>
          </a:p>
          <a:p>
            <a:r>
              <a:rPr lang="el-GR" b="1" dirty="0"/>
              <a:t>Ακολουθούμε ακριβώς τα ίδια βήματα όπως και στους ενηλίκους.</a:t>
            </a:r>
            <a:endParaRPr lang="en-US" b="1" dirty="0"/>
          </a:p>
        </p:txBody>
      </p:sp>
    </p:spTree>
    <p:extLst>
      <p:ext uri="{BB962C8B-B14F-4D97-AF65-F5344CB8AC3E}">
        <p14:creationId xmlns:p14="http://schemas.microsoft.com/office/powerpoint/2010/main" val="253671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5301208"/>
            <a:ext cx="6512511" cy="1143000"/>
          </a:xfrm>
        </p:spPr>
        <p:txBody>
          <a:bodyPr/>
          <a:lstStyle/>
          <a:p>
            <a:r>
              <a:rPr lang="el-GR" dirty="0"/>
              <a:t>Πνιγμονή σε βρέφη </a:t>
            </a:r>
            <a:r>
              <a:rPr lang="el-GR" sz="2000" dirty="0"/>
              <a:t>(κάτω του ενός έτους)</a:t>
            </a:r>
            <a:endParaRPr lang="en-US" dirty="0"/>
          </a:p>
        </p:txBody>
      </p:sp>
      <p:sp>
        <p:nvSpPr>
          <p:cNvPr id="3" name="Content Placeholder 2"/>
          <p:cNvSpPr>
            <a:spLocks noGrp="1"/>
          </p:cNvSpPr>
          <p:nvPr>
            <p:ph sz="quarter" idx="13"/>
          </p:nvPr>
        </p:nvSpPr>
        <p:spPr>
          <a:xfrm>
            <a:off x="1143000" y="731520"/>
            <a:ext cx="6400800" cy="4065632"/>
          </a:xfrm>
        </p:spPr>
        <p:txBody>
          <a:bodyPr/>
          <a:lstStyle/>
          <a:p>
            <a:r>
              <a:rPr lang="el-GR" b="1" dirty="0"/>
              <a:t>Ακόμη μεγαλύτερη επιρρέπεια ακόμη και από τα παιδιά συνήθως από φαγητό ή μικρά αντικείμενα</a:t>
            </a:r>
          </a:p>
          <a:p>
            <a:r>
              <a:rPr lang="el-GR" b="1" dirty="0"/>
              <a:t>Το βρέφος θα εμφανίσει γρήγορα ανησυχία και καταπόνηση</a:t>
            </a:r>
          </a:p>
          <a:p>
            <a:r>
              <a:rPr lang="el-GR" b="1" dirty="0"/>
              <a:t>Αν χάσει τις αισθήσεις του οι μύες του λαιμού θα χαλαρώσουν τόσο, ώστε να μπορέσει να δοθεί τεχνητή αναπνοή.</a:t>
            </a:r>
          </a:p>
          <a:p>
            <a:r>
              <a:rPr lang="el-GR" b="1" dirty="0"/>
              <a:t>Ετοιμότητα για εφαρμογή ΚΑΡΠΑ</a:t>
            </a:r>
            <a:endParaRPr lang="en-US" b="1" dirty="0"/>
          </a:p>
        </p:txBody>
      </p:sp>
    </p:spTree>
    <p:extLst>
      <p:ext uri="{BB962C8B-B14F-4D97-AF65-F5344CB8AC3E}">
        <p14:creationId xmlns:p14="http://schemas.microsoft.com/office/powerpoint/2010/main" val="1362207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5229200"/>
            <a:ext cx="6224479" cy="1287016"/>
          </a:xfrm>
        </p:spPr>
        <p:txBody>
          <a:bodyPr/>
          <a:lstStyle/>
          <a:p>
            <a:r>
              <a:rPr lang="el-GR" dirty="0"/>
              <a:t>Βήματα παροχής πρώτων βοηθειών</a:t>
            </a:r>
            <a:endParaRPr lang="en-US" dirty="0"/>
          </a:p>
        </p:txBody>
      </p:sp>
      <p:sp>
        <p:nvSpPr>
          <p:cNvPr id="3" name="Content Placeholder 2"/>
          <p:cNvSpPr>
            <a:spLocks noGrp="1"/>
          </p:cNvSpPr>
          <p:nvPr>
            <p:ph sz="quarter" idx="13"/>
          </p:nvPr>
        </p:nvSpPr>
        <p:spPr>
          <a:xfrm>
            <a:off x="683568" y="476672"/>
            <a:ext cx="7776864" cy="4752528"/>
          </a:xfrm>
        </p:spPr>
        <p:txBody>
          <a:bodyPr>
            <a:normAutofit fontScale="92500" lnSpcReduction="10000"/>
          </a:bodyPr>
          <a:lstStyle/>
          <a:p>
            <a:r>
              <a:rPr lang="el-GR" b="1" dirty="0"/>
              <a:t>Τοποθετούμε το βρέφος μπρούμυτα κατά μήκος του πήχη με το κεφάλι χαμηλά και υποστηρίζουμε την πλάτη και το κεφάλι του. Δίνουμε έως 5 χτυπήματα με το κάτω μέρος της παλάμης</a:t>
            </a:r>
          </a:p>
          <a:p>
            <a:r>
              <a:rPr lang="el-GR" b="1" dirty="0"/>
              <a:t>Ελέγχουμε το στόμα του βρέφους και αφαιρούμε με προσοχή κάθε αίτιο απόφραξης με τα άκρα των δακτύλων μας, προσέχοντας μην το σπρώξουμε πιο βαθιά</a:t>
            </a:r>
          </a:p>
          <a:p>
            <a:r>
              <a:rPr lang="el-GR" b="1" dirty="0"/>
              <a:t>Αν τα χτυπήματα αποτύχουν, γυρίζουμε το βρέφος ανάσκελα και με τις άκρες των δύο δακτύλων μας πιέζουμε το στέρνο του βρέφους προς τα μέσα και πάνω. Κάνουμε 5 πιέσεις και ελέγχουμε διαρκώς το στόμα του βρέφους.</a:t>
            </a:r>
          </a:p>
          <a:p>
            <a:r>
              <a:rPr lang="el-GR" b="1" dirty="0"/>
              <a:t>Αν το αίτιο παραμείνει, επαναλαμβάνουμε τα παραπάνω βήματα μέχρι 3 φορές.</a:t>
            </a:r>
          </a:p>
          <a:p>
            <a:r>
              <a:rPr lang="el-GR" b="1" dirty="0"/>
              <a:t>Αν εξακολουθεί να παραμένει καλούμε αμέσως το 166</a:t>
            </a:r>
            <a:r>
              <a:rPr lang="el-GR" dirty="0"/>
              <a:t>.</a:t>
            </a:r>
          </a:p>
          <a:p>
            <a:pPr marL="45720" indent="0">
              <a:buNone/>
            </a:pPr>
            <a:r>
              <a:rPr lang="el-GR" dirty="0">
                <a:hlinkClick r:id="rId2" action="ppaction://hlinkfile"/>
              </a:rPr>
              <a:t>Πνιγμός – Πρώτες βοήθειες σε βρέφη (ελληνικοί υπότιτλοι).mp4</a:t>
            </a:r>
            <a:endParaRPr lang="el-GR" dirty="0"/>
          </a:p>
        </p:txBody>
      </p:sp>
    </p:spTree>
    <p:extLst>
      <p:ext uri="{BB962C8B-B14F-4D97-AF65-F5344CB8AC3E}">
        <p14:creationId xmlns:p14="http://schemas.microsoft.com/office/powerpoint/2010/main" val="1466970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5085184"/>
            <a:ext cx="6512511" cy="1143000"/>
          </a:xfrm>
        </p:spPr>
        <p:txBody>
          <a:bodyPr/>
          <a:lstStyle/>
          <a:p>
            <a:r>
              <a:rPr lang="el-GR" dirty="0"/>
              <a:t>Εισπνοή αερίων &amp; καπνού</a:t>
            </a:r>
            <a:endParaRPr lang="en-US" dirty="0"/>
          </a:p>
        </p:txBody>
      </p:sp>
      <p:sp>
        <p:nvSpPr>
          <p:cNvPr id="3" name="Content Placeholder 2"/>
          <p:cNvSpPr>
            <a:spLocks noGrp="1"/>
          </p:cNvSpPr>
          <p:nvPr>
            <p:ph sz="quarter" idx="13"/>
          </p:nvPr>
        </p:nvSpPr>
        <p:spPr>
          <a:xfrm>
            <a:off x="971600" y="1052736"/>
            <a:ext cx="7200800" cy="4104456"/>
          </a:xfrm>
        </p:spPr>
        <p:txBody>
          <a:bodyPr/>
          <a:lstStyle/>
          <a:p>
            <a:pPr lvl="1"/>
            <a:r>
              <a:rPr lang="el-GR" b="1" dirty="0"/>
              <a:t>Η εισπνοή καπνού, αερίων ή τοξικών ατμών μπορεί να αποβεί μοιραία για το θύμα</a:t>
            </a:r>
          </a:p>
          <a:p>
            <a:pPr lvl="1"/>
            <a:r>
              <a:rPr lang="el-GR" b="1" dirty="0"/>
              <a:t>Το άτομο που εισπνέει τέτοια αέρια ή καπνό έχει πιθανώς χαμηλά επίπεδα Ο2 στους ιστούς και </a:t>
            </a:r>
            <a:r>
              <a:rPr lang="el-GR" b="1" dirty="0" err="1"/>
              <a:t>γι΄αυτό</a:t>
            </a:r>
            <a:r>
              <a:rPr lang="el-GR" b="1" dirty="0"/>
              <a:t> χρειάζεται επείγουσα αντιμετώπιση.</a:t>
            </a:r>
          </a:p>
          <a:p>
            <a:pPr lvl="1"/>
            <a:r>
              <a:rPr lang="el-GR" b="1" dirty="0"/>
              <a:t>Δεν επιχειρούμε διάσωση αν αυτό θέτει σε κίνδυνο τη δική μας ζωή</a:t>
            </a:r>
          </a:p>
          <a:p>
            <a:pPr lvl="1"/>
            <a:r>
              <a:rPr lang="el-GR" b="1" dirty="0"/>
              <a:t>Οι αναθυμιάσεις καταβάλουν γρήγορα κάποιον που δεν φοράει προστατευτικό εξοπλισμό </a:t>
            </a:r>
            <a:endParaRPr lang="en-US" b="1" dirty="0"/>
          </a:p>
        </p:txBody>
      </p:sp>
    </p:spTree>
    <p:extLst>
      <p:ext uri="{BB962C8B-B14F-4D97-AF65-F5344CB8AC3E}">
        <p14:creationId xmlns:p14="http://schemas.microsoft.com/office/powerpoint/2010/main" val="3722694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51520" y="731520"/>
            <a:ext cx="5112568" cy="639762"/>
          </a:xfrm>
        </p:spPr>
        <p:txBody>
          <a:bodyPr/>
          <a:lstStyle/>
          <a:p>
            <a:r>
              <a:rPr lang="el-GR" dirty="0"/>
              <a:t>Εισπνοή καπνού</a:t>
            </a:r>
            <a:r>
              <a:rPr lang="en-US" dirty="0"/>
              <a:t> (</a:t>
            </a:r>
            <a:r>
              <a:rPr lang="el-GR" dirty="0"/>
              <a:t>Αιθάλης)</a:t>
            </a:r>
            <a:endParaRPr lang="en-US" dirty="0"/>
          </a:p>
        </p:txBody>
      </p:sp>
      <p:sp>
        <p:nvSpPr>
          <p:cNvPr id="3" name="Content Placeholder 2"/>
          <p:cNvSpPr>
            <a:spLocks noGrp="1"/>
          </p:cNvSpPr>
          <p:nvPr>
            <p:ph sz="half" idx="2"/>
          </p:nvPr>
        </p:nvSpPr>
        <p:spPr>
          <a:xfrm>
            <a:off x="1156447" y="1400326"/>
            <a:ext cx="3346704" cy="3468833"/>
          </a:xfrm>
        </p:spPr>
        <p:txBody>
          <a:bodyPr>
            <a:normAutofit lnSpcReduction="10000"/>
          </a:bodyPr>
          <a:lstStyle/>
          <a:p>
            <a:r>
              <a:rPr lang="el-GR" b="1" dirty="0"/>
              <a:t>Θεωρείται δεδομένο για άτομο που έχει εγκλωβιστεί σε κλειστό φλεγόμενο χώρο</a:t>
            </a:r>
          </a:p>
          <a:p>
            <a:r>
              <a:rPr lang="el-GR" b="1" dirty="0"/>
              <a:t>Ο καπνός από πλαστικά, αφρώδη υλικά και συνθετικά που καίγονται αποβάλλει και τοξικά αέρια</a:t>
            </a:r>
          </a:p>
          <a:p>
            <a:r>
              <a:rPr lang="el-GR" b="1" dirty="0"/>
              <a:t>Οι πάσχοντες θα πρέπει να εξετάζονται και για άλλες επιπτώσεις, όπως εγκαύματα</a:t>
            </a:r>
            <a:endParaRPr lang="en-US" b="1" dirty="0"/>
          </a:p>
        </p:txBody>
      </p:sp>
      <p:sp>
        <p:nvSpPr>
          <p:cNvPr id="4" name="Text Placeholder 3"/>
          <p:cNvSpPr>
            <a:spLocks noGrp="1"/>
          </p:cNvSpPr>
          <p:nvPr>
            <p:ph type="body" sz="quarter" idx="3"/>
          </p:nvPr>
        </p:nvSpPr>
        <p:spPr>
          <a:xfrm>
            <a:off x="4427984" y="731520"/>
            <a:ext cx="3566022" cy="639762"/>
          </a:xfrm>
        </p:spPr>
        <p:txBody>
          <a:bodyPr/>
          <a:lstStyle/>
          <a:p>
            <a:r>
              <a:rPr lang="el-GR" dirty="0"/>
              <a:t>Εισπνοή </a:t>
            </a:r>
            <a:r>
              <a:rPr lang="en-US" dirty="0"/>
              <a:t>CO</a:t>
            </a:r>
          </a:p>
        </p:txBody>
      </p:sp>
      <p:sp>
        <p:nvSpPr>
          <p:cNvPr id="5" name="Content Placeholder 4"/>
          <p:cNvSpPr>
            <a:spLocks noGrp="1"/>
          </p:cNvSpPr>
          <p:nvPr>
            <p:ph sz="quarter" idx="4"/>
          </p:nvPr>
        </p:nvSpPr>
        <p:spPr>
          <a:xfrm>
            <a:off x="4645025" y="1399032"/>
            <a:ext cx="3346704" cy="3470128"/>
          </a:xfrm>
        </p:spPr>
        <p:txBody>
          <a:bodyPr>
            <a:normAutofit lnSpcReduction="10000"/>
          </a:bodyPr>
          <a:lstStyle/>
          <a:p>
            <a:r>
              <a:rPr lang="el-GR" b="1" dirty="0"/>
              <a:t>Είναι άοσμο και άγευστο δηλητηριώδες αέριο που παράγεται από ατελής καύση</a:t>
            </a:r>
          </a:p>
          <a:p>
            <a:r>
              <a:rPr lang="el-GR" b="1" dirty="0"/>
              <a:t>Επιδρά απευθείας στα ερυθρά αιμοσφαίρια εκτοπίζοντας το μεταφερόμενο Ο2.</a:t>
            </a:r>
          </a:p>
          <a:p>
            <a:r>
              <a:rPr lang="el-GR" b="1" dirty="0"/>
              <a:t>Αν εισπνευστεί σε μεγάλες ποσότητες (κυρίως σε κλειστό χώρο) επιφέρει γρήγορα τον θάνατο</a:t>
            </a:r>
            <a:endParaRPr lang="en-US" b="1" dirty="0"/>
          </a:p>
        </p:txBody>
      </p:sp>
      <p:sp>
        <p:nvSpPr>
          <p:cNvPr id="6" name="Title 5"/>
          <p:cNvSpPr>
            <a:spLocks noGrp="1"/>
          </p:cNvSpPr>
          <p:nvPr>
            <p:ph type="title"/>
          </p:nvPr>
        </p:nvSpPr>
        <p:spPr>
          <a:xfrm>
            <a:off x="1835696" y="5229200"/>
            <a:ext cx="6512511" cy="1143000"/>
          </a:xfrm>
        </p:spPr>
        <p:txBody>
          <a:bodyPr/>
          <a:lstStyle/>
          <a:p>
            <a:r>
              <a:rPr lang="el-GR" dirty="0"/>
              <a:t>Χαρακτηριστικά κυριότερων αερίων</a:t>
            </a:r>
            <a:endParaRPr lang="en-US" dirty="0"/>
          </a:p>
        </p:txBody>
      </p:sp>
    </p:spTree>
    <p:extLst>
      <p:ext uri="{BB962C8B-B14F-4D97-AF65-F5344CB8AC3E}">
        <p14:creationId xmlns:p14="http://schemas.microsoft.com/office/powerpoint/2010/main" val="42833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5445224"/>
            <a:ext cx="6512511" cy="1143000"/>
          </a:xfrm>
        </p:spPr>
        <p:txBody>
          <a:bodyPr/>
          <a:lstStyle/>
          <a:p>
            <a:endParaRPr lang="en-US"/>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9415604"/>
              </p:ext>
            </p:extLst>
          </p:nvPr>
        </p:nvGraphicFramePr>
        <p:xfrm>
          <a:off x="468313" y="476673"/>
          <a:ext cx="8135937" cy="6360924"/>
        </p:xfrm>
        <a:graphic>
          <a:graphicData uri="http://schemas.openxmlformats.org/drawingml/2006/table">
            <a:tbl>
              <a:tblPr firstRow="1" bandRow="1">
                <a:tableStyleId>{5C22544A-7EE6-4342-B048-85BDC9FD1C3A}</a:tableStyleId>
              </a:tblPr>
              <a:tblGrid>
                <a:gridCol w="1151359">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3960242">
                  <a:extLst>
                    <a:ext uri="{9D8B030D-6E8A-4147-A177-3AD203B41FA5}">
                      <a16:colId xmlns:a16="http://schemas.microsoft.com/office/drawing/2014/main" val="20002"/>
                    </a:ext>
                  </a:extLst>
                </a:gridCol>
              </a:tblGrid>
              <a:tr h="786033">
                <a:tc gridSpan="3">
                  <a:txBody>
                    <a:bodyPr/>
                    <a:lstStyle/>
                    <a:p>
                      <a:r>
                        <a:rPr lang="el-GR" dirty="0"/>
                        <a:t>Οι</a:t>
                      </a:r>
                      <a:r>
                        <a:rPr lang="el-GR" baseline="0" dirty="0"/>
                        <a:t> επιδράσεις της εισπνοής αναθυμιάσεων</a:t>
                      </a:r>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19721">
                <a:tc>
                  <a:txBody>
                    <a:bodyPr/>
                    <a:lstStyle/>
                    <a:p>
                      <a:r>
                        <a:rPr lang="el-GR" dirty="0"/>
                        <a:t>Αέριο</a:t>
                      </a:r>
                      <a:endParaRPr lang="en-US" dirty="0"/>
                    </a:p>
                  </a:txBody>
                  <a:tcPr>
                    <a:lnT w="38100" cmpd="sng">
                      <a:noFill/>
                    </a:lnT>
                  </a:tcPr>
                </a:tc>
                <a:tc>
                  <a:txBody>
                    <a:bodyPr/>
                    <a:lstStyle/>
                    <a:p>
                      <a:r>
                        <a:rPr lang="el-GR" dirty="0"/>
                        <a:t>Πηγή</a:t>
                      </a:r>
                      <a:endParaRPr lang="en-US" dirty="0"/>
                    </a:p>
                  </a:txBody>
                  <a:tcPr>
                    <a:lnT w="38100" cmpd="sng">
                      <a:noFill/>
                    </a:lnT>
                  </a:tcPr>
                </a:tc>
                <a:tc>
                  <a:txBody>
                    <a:bodyPr/>
                    <a:lstStyle/>
                    <a:p>
                      <a:r>
                        <a:rPr lang="el-GR" dirty="0"/>
                        <a:t>Επιδράσεις</a:t>
                      </a:r>
                      <a:endParaRPr lang="en-US" dirty="0"/>
                    </a:p>
                  </a:txBody>
                  <a:tcPr>
                    <a:lnT w="38100" cmpd="sng">
                      <a:noFill/>
                    </a:lnT>
                  </a:tcPr>
                </a:tc>
                <a:extLst>
                  <a:ext uri="{0D108BD9-81ED-4DB2-BD59-A6C34878D82A}">
                    <a16:rowId xmlns:a16="http://schemas.microsoft.com/office/drawing/2014/main" val="10001"/>
                  </a:ext>
                </a:extLst>
              </a:tr>
              <a:tr h="1222795">
                <a:tc>
                  <a:txBody>
                    <a:bodyPr/>
                    <a:lstStyle/>
                    <a:p>
                      <a:endParaRPr lang="el-GR" dirty="0"/>
                    </a:p>
                    <a:p>
                      <a:r>
                        <a:rPr lang="en-US" dirty="0"/>
                        <a:t>CO</a:t>
                      </a:r>
                    </a:p>
                  </a:txBody>
                  <a:tcPr/>
                </a:tc>
                <a:tc>
                  <a:txBody>
                    <a:bodyPr/>
                    <a:lstStyle/>
                    <a:p>
                      <a:r>
                        <a:rPr lang="el-GR" b="1" dirty="0"/>
                        <a:t>Καυσαέρια</a:t>
                      </a:r>
                      <a:r>
                        <a:rPr lang="el-GR" b="1" baseline="0" dirty="0"/>
                        <a:t> αυτοκινήτων, καπνός από φωτιές, καμινάδες, λέβητες, σόμπες</a:t>
                      </a:r>
                      <a:endParaRPr lang="en-US" b="1" dirty="0"/>
                    </a:p>
                  </a:txBody>
                  <a:tcPr/>
                </a:tc>
                <a:tc>
                  <a:txBody>
                    <a:bodyPr/>
                    <a:lstStyle/>
                    <a:p>
                      <a:r>
                        <a:rPr lang="el-GR" b="1" dirty="0"/>
                        <a:t>Έκθεση</a:t>
                      </a:r>
                      <a:r>
                        <a:rPr lang="el-GR" b="1" baseline="0" dirty="0"/>
                        <a:t> σε υψηλές συγκεντρώσεις:</a:t>
                      </a:r>
                    </a:p>
                    <a:p>
                      <a:r>
                        <a:rPr lang="el-GR" b="1" baseline="0" dirty="0"/>
                        <a:t>Κυάνωση, ταχεία και δυσχερής αναπνοή, διαταραχή επιπέδου συνείδησης και απώλεια αισθήσεων</a:t>
                      </a:r>
                      <a:endParaRPr lang="en-US" b="1" dirty="0"/>
                    </a:p>
                  </a:txBody>
                  <a:tcPr/>
                </a:tc>
                <a:extLst>
                  <a:ext uri="{0D108BD9-81ED-4DB2-BD59-A6C34878D82A}">
                    <a16:rowId xmlns:a16="http://schemas.microsoft.com/office/drawing/2014/main" val="10002"/>
                  </a:ext>
                </a:extLst>
              </a:tr>
              <a:tr h="908542">
                <a:tc>
                  <a:txBody>
                    <a:bodyPr/>
                    <a:lstStyle/>
                    <a:p>
                      <a:endParaRPr lang="en-US" dirty="0"/>
                    </a:p>
                    <a:p>
                      <a:r>
                        <a:rPr lang="el-GR" dirty="0"/>
                        <a:t>Καπνός</a:t>
                      </a:r>
                      <a:endParaRPr lang="en-US" dirty="0"/>
                    </a:p>
                  </a:txBody>
                  <a:tcPr/>
                </a:tc>
                <a:tc>
                  <a:txBody>
                    <a:bodyPr/>
                    <a:lstStyle/>
                    <a:p>
                      <a:r>
                        <a:rPr lang="el-GR" b="1" dirty="0"/>
                        <a:t>Πυρκαγιές και φωτιές από</a:t>
                      </a:r>
                      <a:r>
                        <a:rPr lang="el-GR" b="1" baseline="0" dirty="0"/>
                        <a:t> συνθετικά υλικά</a:t>
                      </a:r>
                      <a:endParaRPr lang="en-US" b="1" dirty="0"/>
                    </a:p>
                  </a:txBody>
                  <a:tcPr/>
                </a:tc>
                <a:tc>
                  <a:txBody>
                    <a:bodyPr/>
                    <a:lstStyle/>
                    <a:p>
                      <a:r>
                        <a:rPr lang="el-GR" b="1" dirty="0"/>
                        <a:t>Ταχεία, δυσχερής και</a:t>
                      </a:r>
                      <a:r>
                        <a:rPr lang="el-GR" b="1" baseline="0" dirty="0"/>
                        <a:t> θορυβώδης αναπνοή, βήχας και συριγμός, αίσθημα καύσου στο ανώτερο αναπνευστικό, απώλεια των αισθήσεων</a:t>
                      </a:r>
                      <a:endParaRPr lang="en-US" b="1" dirty="0"/>
                    </a:p>
                  </a:txBody>
                  <a:tcPr/>
                </a:tc>
                <a:extLst>
                  <a:ext uri="{0D108BD9-81ED-4DB2-BD59-A6C34878D82A}">
                    <a16:rowId xmlns:a16="http://schemas.microsoft.com/office/drawing/2014/main" val="10003"/>
                  </a:ext>
                </a:extLst>
              </a:tr>
              <a:tr h="932946">
                <a:tc>
                  <a:txBody>
                    <a:bodyPr/>
                    <a:lstStyle/>
                    <a:p>
                      <a:endParaRPr lang="el-GR" dirty="0"/>
                    </a:p>
                    <a:p>
                      <a:r>
                        <a:rPr lang="en-US" dirty="0"/>
                        <a:t>CO2</a:t>
                      </a:r>
                    </a:p>
                  </a:txBody>
                  <a:tcPr/>
                </a:tc>
                <a:tc>
                  <a:txBody>
                    <a:bodyPr/>
                    <a:lstStyle/>
                    <a:p>
                      <a:r>
                        <a:rPr lang="el-GR" b="1" dirty="0"/>
                        <a:t>Φωτιές σε κλειστούς</a:t>
                      </a:r>
                      <a:r>
                        <a:rPr lang="el-GR" b="1" baseline="0" dirty="0"/>
                        <a:t> χώρους, ανθρακωρυχεία, υπόγειες δεξαμενές</a:t>
                      </a:r>
                      <a:endParaRPr lang="en-US" b="1" dirty="0"/>
                    </a:p>
                  </a:txBody>
                  <a:tcPr/>
                </a:tc>
                <a:tc>
                  <a:txBody>
                    <a:bodyPr/>
                    <a:lstStyle/>
                    <a:p>
                      <a:r>
                        <a:rPr lang="el-GR" b="1" dirty="0"/>
                        <a:t>Ανεπάρκεια</a:t>
                      </a:r>
                      <a:r>
                        <a:rPr lang="el-GR" b="1" baseline="0" dirty="0"/>
                        <a:t> αναπνοής, κεφαλαλγία, σύγχυση, απώλεια των αισθήσεων</a:t>
                      </a:r>
                    </a:p>
                  </a:txBody>
                  <a:tcPr/>
                </a:tc>
                <a:extLst>
                  <a:ext uri="{0D108BD9-81ED-4DB2-BD59-A6C34878D82A}">
                    <a16:rowId xmlns:a16="http://schemas.microsoft.com/office/drawing/2014/main" val="10004"/>
                  </a:ext>
                </a:extLst>
              </a:tr>
              <a:tr h="1296144">
                <a:tc>
                  <a:txBody>
                    <a:bodyPr/>
                    <a:lstStyle/>
                    <a:p>
                      <a:r>
                        <a:rPr lang="el-GR" dirty="0"/>
                        <a:t>Διαλύτες</a:t>
                      </a:r>
                    </a:p>
                    <a:p>
                      <a:r>
                        <a:rPr lang="el-GR" dirty="0"/>
                        <a:t>Καύσιμα</a:t>
                      </a:r>
                      <a:endParaRPr lang="en-US" dirty="0"/>
                    </a:p>
                  </a:txBody>
                  <a:tcPr/>
                </a:tc>
                <a:tc>
                  <a:txBody>
                    <a:bodyPr/>
                    <a:lstStyle/>
                    <a:p>
                      <a:r>
                        <a:rPr lang="el-GR" b="1" dirty="0"/>
                        <a:t>Κόλλες, καθαριστικά, εστίες προπανίου και αερίου, υγρά</a:t>
                      </a:r>
                      <a:r>
                        <a:rPr lang="el-GR" b="1" baseline="0" dirty="0"/>
                        <a:t> αναπτήρων </a:t>
                      </a:r>
                      <a:r>
                        <a:rPr lang="el-GR" b="1" baseline="0" dirty="0" err="1"/>
                        <a:t>κ.α</a:t>
                      </a:r>
                      <a:endParaRPr lang="en-US" b="1" dirty="0"/>
                    </a:p>
                  </a:txBody>
                  <a:tcPr/>
                </a:tc>
                <a:tc>
                  <a:txBody>
                    <a:bodyPr/>
                    <a:lstStyle/>
                    <a:p>
                      <a:r>
                        <a:rPr lang="el-GR" b="1" dirty="0"/>
                        <a:t>Κεφαλαλγία και έμετος,</a:t>
                      </a:r>
                      <a:r>
                        <a:rPr lang="el-GR" b="1" baseline="0" dirty="0"/>
                        <a:t> διαταραχή συνείδησης, η κατάχρηση διαλυτών δυνητικά επιφέρει καρδιακή ανακοπή.</a:t>
                      </a:r>
                      <a:endParaRPr lang="en-US" b="1"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01504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5229200"/>
            <a:ext cx="6512511" cy="1152128"/>
          </a:xfrm>
        </p:spPr>
        <p:txBody>
          <a:bodyPr/>
          <a:lstStyle/>
          <a:p>
            <a:r>
              <a:rPr lang="el-GR" dirty="0"/>
              <a:t>Παροχή πρώτων βοηθειών</a:t>
            </a:r>
            <a:endParaRPr lang="en-US" dirty="0"/>
          </a:p>
        </p:txBody>
      </p:sp>
      <p:sp>
        <p:nvSpPr>
          <p:cNvPr id="3" name="Content Placeholder 2"/>
          <p:cNvSpPr>
            <a:spLocks noGrp="1"/>
          </p:cNvSpPr>
          <p:nvPr>
            <p:ph sz="quarter" idx="13"/>
          </p:nvPr>
        </p:nvSpPr>
        <p:spPr>
          <a:xfrm>
            <a:off x="755576" y="731520"/>
            <a:ext cx="7632848" cy="4497680"/>
          </a:xfrm>
        </p:spPr>
        <p:txBody>
          <a:bodyPr>
            <a:normAutofit fontScale="92500"/>
          </a:bodyPr>
          <a:lstStyle/>
          <a:p>
            <a:r>
              <a:rPr lang="el-GR" b="1" dirty="0"/>
              <a:t>Ο σκοπός είναι να αποκαταστήσουμε επαρκή αναπνοή</a:t>
            </a:r>
          </a:p>
          <a:p>
            <a:r>
              <a:rPr lang="el-GR" b="1" dirty="0"/>
              <a:t>Καλούμε άμεσα το 166 λέγοντας ότι υπάρχει υποψία εισπνοής αναθυμιάσεων</a:t>
            </a:r>
          </a:p>
          <a:p>
            <a:r>
              <a:rPr lang="el-GR" b="1" dirty="0"/>
              <a:t>Αν είναι απαραίτητη η μεταφορά του πάσχοντα, τον μεταφέρουμε σε χώρο με καθαρό αέρα και αν όχι, ανοίγουμε παράθυρα ή πόρτες έως καθαρίσει η ατμόσφαιρα</a:t>
            </a:r>
          </a:p>
          <a:p>
            <a:r>
              <a:rPr lang="el-GR" b="1" dirty="0"/>
              <a:t>Δεν εισερχόμαστε σε χώρο με αναθυμιάσεις</a:t>
            </a:r>
          </a:p>
          <a:p>
            <a:r>
              <a:rPr lang="el-GR" b="1" dirty="0"/>
              <a:t>Υποστηρίζουμε τον πάσχοντα και ενθαρρύνουμε να πάρει κανονικές αναπνοές</a:t>
            </a:r>
          </a:p>
          <a:p>
            <a:r>
              <a:rPr lang="el-GR" b="1" dirty="0"/>
              <a:t>Φροντίζουμε για τυχόν εγκαύματα ή άλλες κακώσεις</a:t>
            </a:r>
          </a:p>
          <a:p>
            <a:r>
              <a:rPr lang="el-GR" b="1" dirty="0"/>
              <a:t>Μένουμε μαζί με τον πάσχοντα μέχρι να φτάσει βοήθεια, ελέγχουμε και καταγράφουμε τα ζωτικά του σημεία </a:t>
            </a:r>
            <a:endParaRPr lang="en-US" b="1" dirty="0"/>
          </a:p>
        </p:txBody>
      </p:sp>
    </p:spTree>
    <p:extLst>
      <p:ext uri="{BB962C8B-B14F-4D97-AF65-F5344CB8AC3E}">
        <p14:creationId xmlns:p14="http://schemas.microsoft.com/office/powerpoint/2010/main" val="2812934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5445224"/>
            <a:ext cx="6840760" cy="1143000"/>
          </a:xfrm>
        </p:spPr>
        <p:txBody>
          <a:bodyPr/>
          <a:lstStyle/>
          <a:p>
            <a:r>
              <a:rPr lang="el-GR" dirty="0"/>
              <a:t>Πνιγμός</a:t>
            </a:r>
            <a:endParaRPr lang="en-US" dirty="0"/>
          </a:p>
        </p:txBody>
      </p:sp>
      <p:sp>
        <p:nvSpPr>
          <p:cNvPr id="3" name="Content Placeholder 2"/>
          <p:cNvSpPr>
            <a:spLocks noGrp="1"/>
          </p:cNvSpPr>
          <p:nvPr>
            <p:ph sz="quarter" idx="13"/>
          </p:nvPr>
        </p:nvSpPr>
        <p:spPr>
          <a:xfrm>
            <a:off x="683568" y="836712"/>
            <a:ext cx="7704856" cy="4680520"/>
          </a:xfrm>
        </p:spPr>
        <p:txBody>
          <a:bodyPr>
            <a:normAutofit lnSpcReduction="10000"/>
          </a:bodyPr>
          <a:lstStyle/>
          <a:p>
            <a:r>
              <a:rPr lang="el-GR" b="1" dirty="0"/>
              <a:t>Ο πνιγμός μπορεί να προκαλέσει τον θάνατο από υποθερμία λόγω της εμβύθισης στο κρύο νερό, από καρδιακή ανακοπή λόγω του ψύχους από σπασμό του λάρυγγα που αποφράσσει τους αεραγωγούς και από την εισρόφηση νερού στους πνεύμονες</a:t>
            </a:r>
          </a:p>
          <a:p>
            <a:r>
              <a:rPr lang="el-GR" b="1" dirty="0"/>
              <a:t>Ο στόχος της παροχής των πρώτων βοηθειών είναι να αποκαταστήσουμε την επαρκή αναπνοή, να διατηρήσουμε τον πάσχοντα ζεστό και να μεριμνήσουμε για την μεταφορά του στο νοσοκομείο.</a:t>
            </a:r>
          </a:p>
          <a:p>
            <a:pPr marL="45720" indent="0" algn="ctr">
              <a:buNone/>
            </a:pPr>
            <a:r>
              <a:rPr lang="el-GR" b="1" dirty="0"/>
              <a:t>Προσοχή!</a:t>
            </a:r>
          </a:p>
          <a:p>
            <a:r>
              <a:rPr lang="el-GR" b="1" dirty="0"/>
              <a:t>Αν ο πάσχοντας δεν αναπνέει, δίνουμε 5 τεχνητές αναπνοές προτού αρχίσουμε καρδιακές μαλάξεις και μετά εφαρμόζουμε ΚΑΡΠΑ</a:t>
            </a:r>
            <a:endParaRPr lang="en-US" b="1" dirty="0"/>
          </a:p>
        </p:txBody>
      </p:sp>
    </p:spTree>
    <p:extLst>
      <p:ext uri="{BB962C8B-B14F-4D97-AF65-F5344CB8AC3E}">
        <p14:creationId xmlns:p14="http://schemas.microsoft.com/office/powerpoint/2010/main" val="2316112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5013176"/>
            <a:ext cx="6512511" cy="1143000"/>
          </a:xfrm>
        </p:spPr>
        <p:txBody>
          <a:bodyPr/>
          <a:lstStyle/>
          <a:p>
            <a:r>
              <a:rPr lang="el-GR" dirty="0"/>
              <a:t>Πρώτες βοήθειες σε πνιγμό</a:t>
            </a:r>
            <a:endParaRPr lang="en-US" dirty="0"/>
          </a:p>
        </p:txBody>
      </p:sp>
      <p:sp>
        <p:nvSpPr>
          <p:cNvPr id="3" name="Content Placeholder 2"/>
          <p:cNvSpPr>
            <a:spLocks noGrp="1"/>
          </p:cNvSpPr>
          <p:nvPr>
            <p:ph sz="quarter" idx="13"/>
          </p:nvPr>
        </p:nvSpPr>
        <p:spPr>
          <a:xfrm>
            <a:off x="683568" y="908720"/>
            <a:ext cx="7848872" cy="3888432"/>
          </a:xfrm>
        </p:spPr>
        <p:txBody>
          <a:bodyPr/>
          <a:lstStyle/>
          <a:p>
            <a:r>
              <a:rPr lang="el-GR" b="1"/>
              <a:t>Αν διασώθηκε </a:t>
            </a:r>
            <a:r>
              <a:rPr lang="el-GR" b="1" dirty="0"/>
              <a:t>ο πάσχοντας από νερό, τον βοηθούμε να ξαπλώσει πάνω σε ένα παλτό ή άλλο ύφασμα με το κεφάλι πιο χαμηλά από το υπόλοιπο σώμα έτσι ώστε να μπορεί το νερό να ρέει από το στόμα</a:t>
            </a:r>
          </a:p>
          <a:p>
            <a:r>
              <a:rPr lang="el-GR" b="1" dirty="0"/>
              <a:t>Βοηθούμε τον πάσχοντα ενάντια στην υποθερμία. Αντικαθιστούμε τα βρεγμένα ρούχα με στεγνά και τοποθετούμε κουβέρτα ή κάποιο πανωφόρι.</a:t>
            </a:r>
          </a:p>
          <a:p>
            <a:r>
              <a:rPr lang="el-GR" b="1" dirty="0"/>
              <a:t>Καλούμε το 166 ακόμη και αν ο πάσχων ανάρρωσε πλήρως λόγω κινδύνου δευτερογενούς πνιγμού</a:t>
            </a:r>
            <a:endParaRPr lang="en-US" b="1" dirty="0"/>
          </a:p>
        </p:txBody>
      </p:sp>
    </p:spTree>
    <p:extLst>
      <p:ext uri="{BB962C8B-B14F-4D97-AF65-F5344CB8AC3E}">
        <p14:creationId xmlns:p14="http://schemas.microsoft.com/office/powerpoint/2010/main" val="3913563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4372168"/>
            <a:ext cx="6512511" cy="1505104"/>
          </a:xfrm>
        </p:spPr>
        <p:txBody>
          <a:bodyPr/>
          <a:lstStyle/>
          <a:p>
            <a:r>
              <a:rPr lang="el-GR" dirty="0"/>
              <a:t>Το αναπνευστικό σύστημα</a:t>
            </a:r>
            <a:endParaRPr lang="en-US" dirty="0"/>
          </a:p>
        </p:txBody>
      </p:sp>
      <p:sp>
        <p:nvSpPr>
          <p:cNvPr id="3" name="Content Placeholder 2"/>
          <p:cNvSpPr>
            <a:spLocks noGrp="1"/>
          </p:cNvSpPr>
          <p:nvPr>
            <p:ph sz="quarter" idx="13"/>
          </p:nvPr>
        </p:nvSpPr>
        <p:spPr/>
        <p:txBody>
          <a:bodyPr/>
          <a:lstStyle/>
          <a:p>
            <a:r>
              <a:rPr lang="el-GR" b="1" dirty="0"/>
              <a:t>Αποτελείται από το στόμα, τη μύτη, τους μεγάλους αεραγωγούς (την τραχεία) τους πνεύμονες και τα πνευμονικά αγγεία</a:t>
            </a:r>
          </a:p>
          <a:p>
            <a:r>
              <a:rPr lang="el-GR" b="1" dirty="0"/>
              <a:t>Οι πνεύμονες απαρτίζουν το κεντρικό σύστημα του αναπνευστικού συστήματος</a:t>
            </a:r>
          </a:p>
          <a:p>
            <a:r>
              <a:rPr lang="el-GR" b="1" dirty="0"/>
              <a:t>Μαζί με το κυκλοφορικό σύστημα επιτελούν τη ζωτικής λειτουργίας ανταλλαγή των αερίων</a:t>
            </a:r>
            <a:endParaRPr lang="en-US" b="1" dirty="0"/>
          </a:p>
        </p:txBody>
      </p:sp>
    </p:spTree>
    <p:extLst>
      <p:ext uri="{BB962C8B-B14F-4D97-AF65-F5344CB8AC3E}">
        <p14:creationId xmlns:p14="http://schemas.microsoft.com/office/powerpoint/2010/main" val="788529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852936"/>
            <a:ext cx="6512511" cy="1143000"/>
          </a:xfrm>
        </p:spPr>
        <p:txBody>
          <a:bodyPr/>
          <a:lstStyle/>
          <a:p>
            <a:r>
              <a:rPr lang="el-GR" dirty="0"/>
              <a:t>Ευχαριστώ για την προσοχή σας…</a:t>
            </a:r>
            <a:endParaRPr lang="en-US" dirty="0"/>
          </a:p>
        </p:txBody>
      </p:sp>
    </p:spTree>
    <p:extLst>
      <p:ext uri="{BB962C8B-B14F-4D97-AF65-F5344CB8AC3E}">
        <p14:creationId xmlns:p14="http://schemas.microsoft.com/office/powerpoint/2010/main" val="138347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fltVal val="0"/>
                                          </p:val>
                                        </p:tav>
                                      </p:tavLst>
                                    </p:anim>
                                    <p:anim calcmode="lin" valueType="num">
                                      <p:cBhvr>
                                        <p:cTn id="7" dur="1000"/>
                                        <p:tgtEl>
                                          <p:spTgt spid="2"/>
                                        </p:tgtEl>
                                        <p:attrNameLst>
                                          <p:attrName>ppt_h</p:attrName>
                                        </p:attrNameLst>
                                      </p:cBhvr>
                                      <p:tavLst>
                                        <p:tav tm="0">
                                          <p:val>
                                            <p:strVal val="ppt_h"/>
                                          </p:val>
                                        </p:tav>
                                        <p:tav tm="100000">
                                          <p:val>
                                            <p:fltVal val="0"/>
                                          </p:val>
                                        </p:tav>
                                      </p:tavLst>
                                    </p:anim>
                                    <p:anim calcmode="lin" valueType="num">
                                      <p:cBhvr>
                                        <p:cTn id="8" dur="1000"/>
                                        <p:tgtEl>
                                          <p:spTgt spid="2"/>
                                        </p:tgtEl>
                                        <p:attrNameLst>
                                          <p:attrName>style.rotation</p:attrName>
                                        </p:attrNameLst>
                                      </p:cBhvr>
                                      <p:tavLst>
                                        <p:tav tm="0">
                                          <p:val>
                                            <p:fltVal val="0"/>
                                          </p:val>
                                        </p:tav>
                                        <p:tav tm="100000">
                                          <p:val>
                                            <p:fltVal val="90"/>
                                          </p:val>
                                        </p:tav>
                                      </p:tavLst>
                                    </p:anim>
                                    <p:animEffect transition="out" filter="fade">
                                      <p:cBhvr>
                                        <p:cTn id="9" dur="1000"/>
                                        <p:tgtEl>
                                          <p:spTgt spid="2"/>
                                        </p:tgtEl>
                                      </p:cBhvr>
                                    </p:animEffect>
                                    <p:set>
                                      <p:cBhvr>
                                        <p:cTn id="10"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2"/>
          </p:nvPr>
        </p:nvSpPr>
        <p:spPr>
          <a:xfrm>
            <a:off x="395536" y="980728"/>
            <a:ext cx="3744416" cy="4896544"/>
          </a:xfrm>
        </p:spPr>
        <p:txBody>
          <a:bodyPr>
            <a:noAutofit/>
          </a:bodyPr>
          <a:lstStyle/>
          <a:p>
            <a:r>
              <a:rPr lang="el-GR" sz="1800" b="1" dirty="0"/>
              <a:t>Εισπνοή: Οι μεσοπλεύριοι μύες και το διάφραγμα συστέλλονται προκαλώντας την προς τα άνω και έξω μετακίνηση των πλευρών, τη διεύρυνση της θωρακικής κοιλότητας και την έκπτυξη των πνευμόνων. Ως αποτέλεσμα, μειώνεται η πίεση στους πνεύμονες και εισέρχεται ο αέρας</a:t>
            </a:r>
          </a:p>
          <a:p>
            <a:r>
              <a:rPr lang="el-GR" sz="1800" b="1" dirty="0"/>
              <a:t>Εκπνοή: Οι μεσοπλεύριοι μύες χαλαρώνουν και ο θωρακικός κλωβός επιστρέφει σε κατάσταση ηρεμίας. Ως αποτέλεσμα η θωρακική κοιλότητα μικραίνει η ενδοπνευμονική πίεση αυξάνεται και ο αέρας αποβάλλεται</a:t>
            </a:r>
            <a:endParaRPr lang="en-US" sz="1800" b="1" dirty="0"/>
          </a:p>
        </p:txBody>
      </p:sp>
      <p:sp>
        <p:nvSpPr>
          <p:cNvPr id="4" name="Title 3"/>
          <p:cNvSpPr>
            <a:spLocks noGrp="1"/>
          </p:cNvSpPr>
          <p:nvPr>
            <p:ph type="title"/>
          </p:nvPr>
        </p:nvSpPr>
        <p:spPr>
          <a:xfrm>
            <a:off x="2987824" y="5661248"/>
            <a:ext cx="6383538" cy="926976"/>
          </a:xfrm>
        </p:spPr>
        <p:txBody>
          <a:bodyPr/>
          <a:lstStyle/>
          <a:p>
            <a:r>
              <a:rPr lang="el-GR" dirty="0"/>
              <a:t>Η αναπνευστική λειτουργία</a:t>
            </a:r>
            <a:endParaRPr lang="en-US" dirty="0"/>
          </a:p>
        </p:txBody>
      </p:sp>
      <p:pic>
        <p:nvPicPr>
          <p:cNvPr id="1026" name="Picture 2" descr="http://blogs.sch.gr/chelseafc/files/2014/02/%CE%91%CE%BD%CE%B1%CF%80%CE%BD%CE%B5%CF%85%CF%83%CF%84%CE%B9%CE%BA%CF%8C-%CE%A3%CF%8D%CF%83%CF%84%CE%B7%CE%BC%CE%B1.gif"/>
          <p:cNvPicPr>
            <a:picLocks noGrp="1" noChangeAspect="1" noChangeArrowheads="1"/>
          </p:cNvPicPr>
          <p:nvPr>
            <p:ph type="pic" idx="1"/>
          </p:nvPr>
        </p:nvPicPr>
        <p:blipFill>
          <a:blip r:embed="rId2" cstate="print">
            <a:extLst>
              <a:ext uri="{28A0092B-C50C-407E-A947-70E740481C1C}">
                <a14:useLocalDpi xmlns:a14="http://schemas.microsoft.com/office/drawing/2010/main" val="0"/>
              </a:ext>
            </a:extLst>
          </a:blip>
          <a:srcRect l="660" r="660"/>
          <a:stretch>
            <a:fillRect/>
          </a:stretch>
        </p:blipFill>
        <p:spPr bwMode="auto">
          <a:xfrm>
            <a:off x="3707904" y="1143000"/>
            <a:ext cx="4882071" cy="3582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5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Υποξία</a:t>
            </a:r>
            <a:endParaRPr lang="en-US" dirty="0"/>
          </a:p>
        </p:txBody>
      </p:sp>
      <p:sp>
        <p:nvSpPr>
          <p:cNvPr id="3" name="Content Placeholder 2"/>
          <p:cNvSpPr>
            <a:spLocks noGrp="1"/>
          </p:cNvSpPr>
          <p:nvPr>
            <p:ph sz="quarter" idx="13"/>
          </p:nvPr>
        </p:nvSpPr>
        <p:spPr>
          <a:xfrm>
            <a:off x="1143000" y="731520"/>
            <a:ext cx="6597352" cy="3705592"/>
          </a:xfrm>
        </p:spPr>
        <p:txBody>
          <a:bodyPr/>
          <a:lstStyle/>
          <a:p>
            <a:r>
              <a:rPr lang="el-GR" b="1" dirty="0"/>
              <a:t>Προκύπτει όταν δεν υπάρχει επαρκές οξυγόνο στους ιστούς</a:t>
            </a:r>
          </a:p>
          <a:p>
            <a:r>
              <a:rPr lang="el-GR" b="1" dirty="0"/>
              <a:t>Μπορεί να οφείλεται σε πολλές αιτίες </a:t>
            </a:r>
            <a:r>
              <a:rPr lang="el-GR" b="1" dirty="0" err="1"/>
              <a:t>π.χ</a:t>
            </a:r>
            <a:r>
              <a:rPr lang="el-GR" b="1" dirty="0"/>
              <a:t>: ασφυξία, πνιγμονή, δηλητηρίαση ή διαταραχή εγκεφάλου και πνευμόνων</a:t>
            </a:r>
          </a:p>
          <a:p>
            <a:r>
              <a:rPr lang="el-GR" b="1" dirty="0"/>
              <a:t>Μείζονος σημασίας και ιδιαίτερα απειλητική για τη ζωή του πάσχοντα</a:t>
            </a:r>
            <a:endParaRPr lang="en-US" b="1" dirty="0"/>
          </a:p>
        </p:txBody>
      </p:sp>
    </p:spTree>
    <p:extLst>
      <p:ext uri="{BB962C8B-B14F-4D97-AF65-F5344CB8AC3E}">
        <p14:creationId xmlns:p14="http://schemas.microsoft.com/office/powerpoint/2010/main" val="2530314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Χαρακτηριστικά </a:t>
            </a:r>
            <a:r>
              <a:rPr lang="el-GR" dirty="0" err="1"/>
              <a:t>υποξίας</a:t>
            </a:r>
            <a:endParaRPr lang="en-US" dirty="0"/>
          </a:p>
        </p:txBody>
      </p:sp>
      <p:sp>
        <p:nvSpPr>
          <p:cNvPr id="3" name="Content Placeholder 2"/>
          <p:cNvSpPr>
            <a:spLocks noGrp="1"/>
          </p:cNvSpPr>
          <p:nvPr>
            <p:ph sz="quarter" idx="13"/>
          </p:nvPr>
        </p:nvSpPr>
        <p:spPr/>
        <p:txBody>
          <a:bodyPr/>
          <a:lstStyle/>
          <a:p>
            <a:r>
              <a:rPr lang="el-GR" b="1" dirty="0"/>
              <a:t>Η μέτρια υποξία μειώνει την ικανότητα του πάσχοντα να σκεφτεί με διαύγεια</a:t>
            </a:r>
          </a:p>
          <a:p>
            <a:r>
              <a:rPr lang="el-GR" b="1" dirty="0"/>
              <a:t>Ο οργανισμός ανταποκρίνεται με την αύξηση της συχνότητας και του βάθους των αναπνοών </a:t>
            </a:r>
          </a:p>
          <a:p>
            <a:r>
              <a:rPr lang="el-GR" b="1" dirty="0"/>
              <a:t>Τρία λεπτά διακοπής της παροχής οξυγόνου προς τον εγκέφαλο αρκούν για να αρχίσουν να πεθαίνουν τα εγκεφαλικά κύτταρα</a:t>
            </a:r>
          </a:p>
          <a:p>
            <a:endParaRPr lang="en-US" b="1" dirty="0"/>
          </a:p>
        </p:txBody>
      </p:sp>
    </p:spTree>
    <p:extLst>
      <p:ext uri="{BB962C8B-B14F-4D97-AF65-F5344CB8AC3E}">
        <p14:creationId xmlns:p14="http://schemas.microsoft.com/office/powerpoint/2010/main" val="319535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4653136"/>
            <a:ext cx="6512511" cy="862032"/>
          </a:xfrm>
        </p:spPr>
        <p:txBody>
          <a:bodyPr/>
          <a:lstStyle/>
          <a:p>
            <a:r>
              <a:rPr lang="el-GR" dirty="0"/>
              <a:t>Αναγνώριση πάσχοντα με υποξία</a:t>
            </a:r>
            <a:endParaRPr lang="en-US" dirty="0"/>
          </a:p>
        </p:txBody>
      </p:sp>
      <p:sp>
        <p:nvSpPr>
          <p:cNvPr id="3" name="Content Placeholder 2"/>
          <p:cNvSpPr>
            <a:spLocks noGrp="1"/>
          </p:cNvSpPr>
          <p:nvPr>
            <p:ph sz="quarter" idx="13"/>
          </p:nvPr>
        </p:nvSpPr>
        <p:spPr>
          <a:xfrm>
            <a:off x="1143000" y="731520"/>
            <a:ext cx="6400800" cy="3921616"/>
          </a:xfrm>
        </p:spPr>
        <p:txBody>
          <a:bodyPr>
            <a:normAutofit fontScale="85000" lnSpcReduction="20000"/>
          </a:bodyPr>
          <a:lstStyle/>
          <a:p>
            <a:pPr marL="45720" indent="0">
              <a:buNone/>
            </a:pPr>
            <a:r>
              <a:rPr lang="el-GR" b="1" dirty="0"/>
              <a:t>Σε μέτρια και βαριά υποξία είναι δυνατό να υπάρχουν:</a:t>
            </a:r>
          </a:p>
          <a:p>
            <a:pPr marL="45720" indent="0">
              <a:buNone/>
            </a:pPr>
            <a:endParaRPr lang="el-GR" b="1" dirty="0"/>
          </a:p>
          <a:p>
            <a:r>
              <a:rPr lang="el-GR" b="1" dirty="0"/>
              <a:t>Ταχύπνοια</a:t>
            </a:r>
          </a:p>
          <a:p>
            <a:r>
              <a:rPr lang="el-GR" b="1" dirty="0"/>
              <a:t>Δύσπνοια</a:t>
            </a:r>
          </a:p>
          <a:p>
            <a:r>
              <a:rPr lang="el-GR" b="1" dirty="0"/>
              <a:t>Δυσχέρεια κατά την ομιλία</a:t>
            </a:r>
          </a:p>
          <a:p>
            <a:r>
              <a:rPr lang="el-GR" b="1" dirty="0"/>
              <a:t>Κυάνωση στο δέρμα (πρώτα στα χείλη, στις κοίτες των νυχιών και στους λοβούς των αυτιών)</a:t>
            </a:r>
          </a:p>
          <a:p>
            <a:r>
              <a:rPr lang="el-GR" b="1" dirty="0"/>
              <a:t>Άγχος</a:t>
            </a:r>
          </a:p>
          <a:p>
            <a:r>
              <a:rPr lang="el-GR" b="1" dirty="0"/>
              <a:t>Ανησυχία</a:t>
            </a:r>
          </a:p>
          <a:p>
            <a:r>
              <a:rPr lang="el-GR" b="1" dirty="0"/>
              <a:t>Κεφαλαλγία</a:t>
            </a:r>
          </a:p>
          <a:p>
            <a:r>
              <a:rPr lang="el-GR" b="1" dirty="0"/>
              <a:t>Ναυτία και ίσως έμετος</a:t>
            </a:r>
          </a:p>
          <a:p>
            <a:r>
              <a:rPr lang="el-GR" b="1" dirty="0"/>
              <a:t>Διακοπή της αναπνοής</a:t>
            </a:r>
            <a:endParaRPr lang="en-US" b="1" dirty="0"/>
          </a:p>
        </p:txBody>
      </p:sp>
    </p:spTree>
    <p:extLst>
      <p:ext uri="{BB962C8B-B14F-4D97-AF65-F5344CB8AC3E}">
        <p14:creationId xmlns:p14="http://schemas.microsoft.com/office/powerpoint/2010/main" val="4274151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229200"/>
            <a:ext cx="6512511" cy="285968"/>
          </a:xfrm>
        </p:spPr>
        <p:txBody>
          <a:bodyPr/>
          <a:lstStyle/>
          <a:p>
            <a:r>
              <a:rPr lang="el-GR" dirty="0"/>
              <a:t>Καταστάσεις που προκαλούν υποξία</a:t>
            </a:r>
            <a:endParaRPr lang="en-US" dirty="0"/>
          </a:p>
        </p:txBody>
      </p:sp>
      <p:sp>
        <p:nvSpPr>
          <p:cNvPr id="3" name="Content Placeholder 2"/>
          <p:cNvSpPr>
            <a:spLocks noGrp="1"/>
          </p:cNvSpPr>
          <p:nvPr>
            <p:ph sz="quarter" idx="13"/>
          </p:nvPr>
        </p:nvSpPr>
        <p:spPr>
          <a:xfrm>
            <a:off x="611560" y="620688"/>
            <a:ext cx="3878143" cy="4752528"/>
          </a:xfrm>
        </p:spPr>
        <p:txBody>
          <a:bodyPr>
            <a:normAutofit fontScale="77500" lnSpcReduction="20000"/>
          </a:bodyPr>
          <a:lstStyle/>
          <a:p>
            <a:r>
              <a:rPr lang="el-GR" b="1" dirty="0"/>
              <a:t>Κατάσταση</a:t>
            </a:r>
          </a:p>
          <a:p>
            <a:endParaRPr lang="el-GR" b="1" dirty="0"/>
          </a:p>
          <a:p>
            <a:pPr marL="502920" indent="-457200">
              <a:buFont typeface="+mj-lt"/>
              <a:buAutoNum type="arabicPeriod"/>
            </a:pPr>
            <a:r>
              <a:rPr lang="el-GR" b="1" dirty="0"/>
              <a:t>Ανεπάρκεια Ο2</a:t>
            </a:r>
          </a:p>
          <a:p>
            <a:pPr marL="502920" indent="-457200">
              <a:buFont typeface="+mj-lt"/>
              <a:buAutoNum type="arabicPeriod"/>
            </a:pPr>
            <a:endParaRPr lang="el-GR" b="1" dirty="0"/>
          </a:p>
          <a:p>
            <a:pPr marL="502920" indent="-457200">
              <a:buFont typeface="+mj-lt"/>
              <a:buAutoNum type="arabicPeriod"/>
            </a:pPr>
            <a:r>
              <a:rPr lang="el-GR" b="1" dirty="0"/>
              <a:t>Απόφραξη αεραγωγών</a:t>
            </a:r>
          </a:p>
          <a:p>
            <a:pPr marL="502920" indent="-457200">
              <a:buFont typeface="+mj-lt"/>
              <a:buAutoNum type="arabicPeriod"/>
            </a:pPr>
            <a:endParaRPr lang="el-GR" b="1" dirty="0"/>
          </a:p>
          <a:p>
            <a:pPr marL="502920" indent="-457200">
              <a:buFont typeface="+mj-lt"/>
              <a:buAutoNum type="arabicPeriod"/>
            </a:pPr>
            <a:r>
              <a:rPr lang="el-GR" b="1" dirty="0"/>
              <a:t>Δυσλειτουργία θωρακικού τοιχώματος</a:t>
            </a:r>
          </a:p>
          <a:p>
            <a:pPr marL="502920" indent="-457200">
              <a:buFont typeface="+mj-lt"/>
              <a:buAutoNum type="arabicPeriod"/>
            </a:pPr>
            <a:endParaRPr lang="el-GR" b="1" dirty="0"/>
          </a:p>
          <a:p>
            <a:pPr marL="502920" indent="-457200">
              <a:buFont typeface="+mj-lt"/>
              <a:buAutoNum type="arabicPeriod"/>
            </a:pPr>
            <a:r>
              <a:rPr lang="el-GR" b="1" dirty="0"/>
              <a:t>Διαταραχή πνευμονικής λειτουργίας</a:t>
            </a:r>
          </a:p>
          <a:p>
            <a:pPr marL="502920" indent="-457200">
              <a:buFont typeface="+mj-lt"/>
              <a:buAutoNum type="arabicPeriod"/>
            </a:pPr>
            <a:endParaRPr lang="el-GR" b="1" dirty="0"/>
          </a:p>
          <a:p>
            <a:pPr marL="502920" indent="-457200">
              <a:buFont typeface="+mj-lt"/>
              <a:buAutoNum type="arabicPeriod"/>
            </a:pPr>
            <a:r>
              <a:rPr lang="el-GR" b="1" dirty="0"/>
              <a:t>Βλάβη εγκεφάλου / νεύρων</a:t>
            </a:r>
          </a:p>
          <a:p>
            <a:pPr marL="502920" indent="-457200">
              <a:buFont typeface="+mj-lt"/>
              <a:buAutoNum type="arabicPeriod"/>
            </a:pPr>
            <a:endParaRPr lang="el-GR" b="1" dirty="0"/>
          </a:p>
          <a:p>
            <a:pPr marL="502920" indent="-457200">
              <a:buFont typeface="+mj-lt"/>
              <a:buAutoNum type="arabicPeriod"/>
            </a:pPr>
            <a:r>
              <a:rPr lang="el-GR" b="1" dirty="0"/>
              <a:t>Διαταραχή πρόσληψης Ο2 από τους ιστούς</a:t>
            </a:r>
          </a:p>
          <a:p>
            <a:pPr marL="502920" indent="-457200">
              <a:buFont typeface="+mj-lt"/>
              <a:buAutoNum type="arabicPeriod"/>
            </a:pPr>
            <a:endParaRPr lang="el-GR" b="1" dirty="0"/>
          </a:p>
        </p:txBody>
      </p:sp>
      <p:sp>
        <p:nvSpPr>
          <p:cNvPr id="4" name="Content Placeholder 3"/>
          <p:cNvSpPr>
            <a:spLocks noGrp="1"/>
          </p:cNvSpPr>
          <p:nvPr>
            <p:ph sz="quarter" idx="14"/>
          </p:nvPr>
        </p:nvSpPr>
        <p:spPr>
          <a:xfrm>
            <a:off x="4645152" y="476672"/>
            <a:ext cx="3887288" cy="4752528"/>
          </a:xfrm>
        </p:spPr>
        <p:txBody>
          <a:bodyPr>
            <a:normAutofit fontScale="62500" lnSpcReduction="20000"/>
          </a:bodyPr>
          <a:lstStyle/>
          <a:p>
            <a:r>
              <a:rPr lang="el-GR" b="1" dirty="0"/>
              <a:t>Αιτία</a:t>
            </a:r>
          </a:p>
          <a:p>
            <a:endParaRPr lang="el-GR" b="1" dirty="0"/>
          </a:p>
          <a:p>
            <a:pPr marL="502920" indent="-457200">
              <a:buFont typeface="+mj-lt"/>
              <a:buAutoNum type="arabicPeriod"/>
            </a:pPr>
            <a:r>
              <a:rPr lang="el-GR" b="1" dirty="0"/>
              <a:t>Ασφυξία από καπνό ή αέρια, μεταβολές ατμοσφαιρικής πίεσης</a:t>
            </a:r>
          </a:p>
          <a:p>
            <a:pPr marL="502920" indent="-457200">
              <a:buFont typeface="+mj-lt"/>
              <a:buAutoNum type="arabicPeriod"/>
            </a:pPr>
            <a:endParaRPr lang="el-GR" b="1" dirty="0"/>
          </a:p>
          <a:p>
            <a:pPr marL="502920" indent="-457200">
              <a:buFont typeface="+mj-lt"/>
              <a:buAutoNum type="arabicPeriod"/>
            </a:pPr>
            <a:r>
              <a:rPr lang="el-GR" b="1" dirty="0"/>
              <a:t>Απόφραξη ή οίδημα αεραγωγών, στραγγαλισμός, άσθμα, πνιγμονή, αναφυλαξία</a:t>
            </a:r>
          </a:p>
          <a:p>
            <a:pPr marL="502920" indent="-457200">
              <a:buFont typeface="+mj-lt"/>
              <a:buAutoNum type="arabicPeriod"/>
            </a:pPr>
            <a:endParaRPr lang="el-GR" b="1" dirty="0"/>
          </a:p>
          <a:p>
            <a:pPr marL="502920" indent="-457200">
              <a:buFont typeface="+mj-lt"/>
              <a:buAutoNum type="arabicPeriod"/>
            </a:pPr>
            <a:r>
              <a:rPr lang="el-GR" b="1" dirty="0"/>
              <a:t>Σύνθλιψη τοιχώματος, κακώσεις, βαριά εγκαύματα</a:t>
            </a:r>
          </a:p>
          <a:p>
            <a:pPr marL="502920" indent="-457200">
              <a:buFont typeface="+mj-lt"/>
              <a:buAutoNum type="arabicPeriod"/>
            </a:pPr>
            <a:endParaRPr lang="el-GR" b="1" dirty="0"/>
          </a:p>
          <a:p>
            <a:pPr marL="502920" indent="-457200">
              <a:buFont typeface="+mj-lt"/>
              <a:buAutoNum type="arabicPeriod"/>
            </a:pPr>
            <a:r>
              <a:rPr lang="el-GR" b="1" dirty="0"/>
              <a:t>Τραύμα του πνεύμονα, Λοιμώξεις, Ατελεκτασία</a:t>
            </a:r>
          </a:p>
          <a:p>
            <a:pPr marL="502920" indent="-457200">
              <a:buFont typeface="+mj-lt"/>
              <a:buAutoNum type="arabicPeriod"/>
            </a:pPr>
            <a:endParaRPr lang="el-GR" b="1" dirty="0"/>
          </a:p>
          <a:p>
            <a:pPr marL="502920" indent="-457200">
              <a:buFont typeface="+mj-lt"/>
              <a:buAutoNum type="arabicPeriod"/>
            </a:pPr>
            <a:r>
              <a:rPr lang="el-GR" b="1" dirty="0"/>
              <a:t>ΚΕΚ, εγκεφαλικά επεισόδια, δηλητηρίαση, παράλυση νευρών αναπνευστικών μυών</a:t>
            </a:r>
          </a:p>
          <a:p>
            <a:pPr marL="502920" indent="-457200">
              <a:buFont typeface="+mj-lt"/>
              <a:buAutoNum type="arabicPeriod"/>
            </a:pPr>
            <a:endParaRPr lang="el-GR" b="1" dirty="0"/>
          </a:p>
          <a:p>
            <a:pPr marL="502920" indent="-457200">
              <a:buFont typeface="+mj-lt"/>
              <a:buAutoNum type="arabicPeriod"/>
            </a:pPr>
            <a:r>
              <a:rPr lang="en-US" b="1" dirty="0"/>
              <a:t>Shock, </a:t>
            </a:r>
            <a:r>
              <a:rPr lang="el-GR" b="1" dirty="0"/>
              <a:t>δηλητηρίαση από </a:t>
            </a:r>
            <a:r>
              <a:rPr lang="en-US" b="1" dirty="0"/>
              <a:t>CO </a:t>
            </a:r>
            <a:r>
              <a:rPr lang="el-GR" b="1" dirty="0"/>
              <a:t>ή υδροκυάνιο</a:t>
            </a:r>
          </a:p>
        </p:txBody>
      </p:sp>
      <p:cxnSp>
        <p:nvCxnSpPr>
          <p:cNvPr id="6" name="Straight Arrow Connector 5"/>
          <p:cNvCxnSpPr/>
          <p:nvPr/>
        </p:nvCxnSpPr>
        <p:spPr>
          <a:xfrm flipV="1">
            <a:off x="2915816" y="1124744"/>
            <a:ext cx="158417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635896" y="1772816"/>
            <a:ext cx="86409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923928" y="2492896"/>
            <a:ext cx="72008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635896" y="3284984"/>
            <a:ext cx="1008112"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067944" y="4005064"/>
            <a:ext cx="576064"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283968" y="4725144"/>
            <a:ext cx="360040" cy="72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5463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5013176"/>
            <a:ext cx="6512511" cy="1224136"/>
          </a:xfrm>
        </p:spPr>
        <p:txBody>
          <a:bodyPr/>
          <a:lstStyle/>
          <a:p>
            <a:r>
              <a:rPr lang="el-GR" dirty="0"/>
              <a:t>Πνιγμονή στον ενήλικο</a:t>
            </a:r>
            <a:endParaRPr lang="en-US" dirty="0"/>
          </a:p>
        </p:txBody>
      </p:sp>
      <p:sp>
        <p:nvSpPr>
          <p:cNvPr id="3" name="Content Placeholder 2"/>
          <p:cNvSpPr>
            <a:spLocks noGrp="1"/>
          </p:cNvSpPr>
          <p:nvPr>
            <p:ph sz="quarter" idx="13"/>
          </p:nvPr>
        </p:nvSpPr>
        <p:spPr/>
        <p:txBody>
          <a:bodyPr>
            <a:normAutofit fontScale="92500"/>
          </a:bodyPr>
          <a:lstStyle/>
          <a:p>
            <a:r>
              <a:rPr lang="el-GR" b="1" dirty="0"/>
              <a:t>Ένα ξένο σώμα που κολλά στο λαιμό μπορεί να τον αποφράξει και να προκαλέσει μυϊκό σπασμό</a:t>
            </a:r>
          </a:p>
          <a:p>
            <a:endParaRPr lang="el-GR" b="1" dirty="0"/>
          </a:p>
          <a:p>
            <a:r>
              <a:rPr lang="el-GR" b="1" dirty="0"/>
              <a:t>Αν η απόφραξη είναι μετρίου βαθμού το άτομο θα μπορέσει να ανανήψει μόνο του</a:t>
            </a:r>
          </a:p>
          <a:p>
            <a:endParaRPr lang="el-GR" b="1" dirty="0"/>
          </a:p>
          <a:p>
            <a:r>
              <a:rPr lang="el-GR" b="1" dirty="0"/>
              <a:t>Αν όμως πρόκειται για σοβαρού βαθμού δεν θα μπορεί να μιλήσει, να βήξει και να αναπνεύσει, με αποτέλεσμα να χάσει τις αισθήσεις του. </a:t>
            </a:r>
          </a:p>
        </p:txBody>
      </p:sp>
    </p:spTree>
    <p:extLst>
      <p:ext uri="{BB962C8B-B14F-4D97-AF65-F5344CB8AC3E}">
        <p14:creationId xmlns:p14="http://schemas.microsoft.com/office/powerpoint/2010/main" val="267485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Αναγνώριση περιστατικού</a:t>
            </a:r>
            <a:endParaRPr lang="en-US" dirty="0"/>
          </a:p>
        </p:txBody>
      </p:sp>
      <p:sp>
        <p:nvSpPr>
          <p:cNvPr id="3" name="Content Placeholder 2"/>
          <p:cNvSpPr>
            <a:spLocks noGrp="1"/>
          </p:cNvSpPr>
          <p:nvPr>
            <p:ph sz="quarter" idx="13"/>
          </p:nvPr>
        </p:nvSpPr>
        <p:spPr/>
        <p:txBody>
          <a:bodyPr>
            <a:normAutofit fontScale="92500" lnSpcReduction="10000"/>
          </a:bodyPr>
          <a:lstStyle/>
          <a:p>
            <a:pPr marL="45720" indent="0">
              <a:buNone/>
            </a:pPr>
            <a:r>
              <a:rPr lang="el-GR" dirty="0"/>
              <a:t>-</a:t>
            </a:r>
            <a:r>
              <a:rPr lang="el-GR" b="1" dirty="0"/>
              <a:t>Ρωτούμε τον πάσχοντα: Είστε καλά? Πνίγεστε?</a:t>
            </a:r>
          </a:p>
          <a:p>
            <a:pPr marL="45720" indent="0">
              <a:buNone/>
            </a:pPr>
            <a:endParaRPr lang="el-GR" b="1" dirty="0"/>
          </a:p>
          <a:p>
            <a:r>
              <a:rPr lang="el-GR" b="1" dirty="0"/>
              <a:t>Ήπια απόφραξη: ο πάσχων μπορεί να μιλήσει, να βήξει και να αναπνεύσει</a:t>
            </a:r>
          </a:p>
          <a:p>
            <a:r>
              <a:rPr lang="el-GR" b="1" dirty="0"/>
              <a:t>Σοβαρή απόφραξη: ο πάσχων δεν μπορεί να μιλήσει, να βήξει και να αναπνεύσει, είναι εξαιρετικά ανήσυχος και ως αποτέλεσμα, χάνει τις αισθήσεις του</a:t>
            </a:r>
          </a:p>
          <a:p>
            <a:r>
              <a:rPr lang="el-GR" b="1" dirty="0"/>
              <a:t>Ετοιμότητα για καρδιακές μαλάξεις και τεχνητή αναπνοή!</a:t>
            </a:r>
          </a:p>
        </p:txBody>
      </p:sp>
    </p:spTree>
    <p:extLst>
      <p:ext uri="{BB962C8B-B14F-4D97-AF65-F5344CB8AC3E}">
        <p14:creationId xmlns:p14="http://schemas.microsoft.com/office/powerpoint/2010/main" val="3727931244"/>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309</TotalTime>
  <Words>1354</Words>
  <Application>Microsoft Office PowerPoint</Application>
  <PresentationFormat>Προβολή στην οθόνη (4:3)</PresentationFormat>
  <Paragraphs>146</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Calibri</vt:lpstr>
      <vt:lpstr>Georgia</vt:lpstr>
      <vt:lpstr>Trebuchet MS</vt:lpstr>
      <vt:lpstr>Slipstream</vt:lpstr>
      <vt:lpstr>*Πρώτες βοήθειες στο αναπνευστικό</vt:lpstr>
      <vt:lpstr>Το αναπνευστικό σύστημα</vt:lpstr>
      <vt:lpstr>Η αναπνευστική λειτουργία</vt:lpstr>
      <vt:lpstr>Υποξία</vt:lpstr>
      <vt:lpstr>Χαρακτηριστικά υποξίας</vt:lpstr>
      <vt:lpstr>Αναγνώριση πάσχοντα με υποξία</vt:lpstr>
      <vt:lpstr>Καταστάσεις που προκαλούν υποξία</vt:lpstr>
      <vt:lpstr>Πνιγμονή στον ενήλικο</vt:lpstr>
      <vt:lpstr>Αναγνώριση περιστατικού</vt:lpstr>
      <vt:lpstr>Βήματα παροχής πρώτων βοηθειών</vt:lpstr>
      <vt:lpstr>Πνιγμονή στο παιδί</vt:lpstr>
      <vt:lpstr>Πνιγμονή σε βρέφη (κάτω του ενός έτους)</vt:lpstr>
      <vt:lpstr>Βήματα παροχής πρώτων βοηθειών</vt:lpstr>
      <vt:lpstr>Εισπνοή αερίων &amp; καπνού</vt:lpstr>
      <vt:lpstr>Χαρακτηριστικά κυριότερων αερίων</vt:lpstr>
      <vt:lpstr>Παρουσίαση του PowerPoint</vt:lpstr>
      <vt:lpstr>Παροχή πρώτων βοηθειών</vt:lpstr>
      <vt:lpstr>Πνιγμός</vt:lpstr>
      <vt:lpstr>Πρώτες βοήθειες σε πνιγμό</vt:lpstr>
      <vt:lpstr>Ευχαριστώ για την προσοχή σας…</vt:lpstr>
    </vt:vector>
  </TitlesOfParts>
  <Company>Johnson &amp; Johnson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*Πρώτες βοήθειες στο αναπνευστικό</dc:title>
  <dc:creator>Stafylidis, Stavros [CONGR Non-J&amp;J]</dc:creator>
  <cp:lastModifiedBy>Ιωαννης Προϊκος</cp:lastModifiedBy>
  <cp:revision>27</cp:revision>
  <dcterms:created xsi:type="dcterms:W3CDTF">2015-12-13T15:18:42Z</dcterms:created>
  <dcterms:modified xsi:type="dcterms:W3CDTF">2021-11-19T13:26:17Z</dcterms:modified>
</cp:coreProperties>
</file>