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0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455D6-D6D5-44D7-9DF6-8E81FFE6366A}" type="datetimeFigureOut">
              <a:rPr lang="el-GR" smtClean="0"/>
              <a:pPr/>
              <a:t>26/11/2021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93B-81C4-4B3A-B5DB-61BF62247A8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ΕΓΚΑΥΜΑΤΑ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ΙΩΑΝΝΗΣ ΠΡΟΪΚΟΣ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44450"/>
            <a:ext cx="8785225" cy="68135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Γ. Χημικά εγκαύματα 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200" b="1" dirty="0"/>
              <a:t>Προκαλούνται από την επίδραση διαφόρων χημικών ουσιών, όπως ισχυρά οξέα ή αλκάλια.</a:t>
            </a:r>
          </a:p>
          <a:p>
            <a:pPr marL="269875" indent="-269875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200" b="1" dirty="0"/>
              <a:t>Είναι ανάλογα με τα θερμικά με τη διαφορά ότι συνεχίζουν να καταστρέφουν τους ιστούς έως ότου μετακινηθούν ή αδρανοποιηθούν οι χημικές ουσίες από την </a:t>
            </a:r>
            <a:r>
              <a:rPr lang="el-GR" sz="2200" b="1" dirty="0" err="1"/>
              <a:t>εγκαυματική</a:t>
            </a:r>
            <a:r>
              <a:rPr lang="el-GR" sz="2200" b="1" dirty="0"/>
              <a:t> επιφάνεια.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/>
              <a:t>      Έγκαυμα από θειικό οξύ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2525713"/>
            <a:ext cx="5508625" cy="433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260350"/>
            <a:ext cx="8713787" cy="6597650"/>
          </a:xfrm>
        </p:spPr>
        <p:txBody>
          <a:bodyPr rtlCol="0">
            <a:normAutofit/>
          </a:bodyPr>
          <a:lstStyle/>
          <a:p>
            <a:pPr marL="449263" indent="-449263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l-GR" sz="2800" b="1" dirty="0"/>
              <a:t>Ανάλογα με το βάθος των εγκαυμάτων στα ανατομικά στοιχεία του δέρματος, διακρίνονται: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Α. Εγκαύματα πρώτου βαθμού</a:t>
            </a:r>
          </a:p>
          <a:p>
            <a:pPr marL="360363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Η βλάβη εντοπίζεται μόνο στην επιδερμίδα</a:t>
            </a:r>
          </a:p>
          <a:p>
            <a:pPr marL="360363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Δέρμα:</a:t>
            </a:r>
          </a:p>
          <a:p>
            <a:pPr marL="719138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Κόκκινο</a:t>
            </a:r>
          </a:p>
          <a:p>
            <a:pPr marL="719138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ξηρό</a:t>
            </a:r>
          </a:p>
          <a:p>
            <a:pPr marL="719138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Θερμό και επώδυνο </a:t>
            </a:r>
          </a:p>
          <a:p>
            <a:pPr marL="719138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Οίδημα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b="1" dirty="0"/>
          </a:p>
          <a:p>
            <a:pPr marL="0" indent="0" algn="ctr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/>
              <a:t>                                                                      Έγκαυμα πρώτου βαθμού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2898775"/>
            <a:ext cx="4629150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115888"/>
            <a:ext cx="8785225" cy="67421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Β. Εγκαύματα δευτέρου βαθμού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/>
              <a:t>Διακρίνονται: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/>
              <a:t>α) Σε επιφανειακά μερικού πάχους:</a:t>
            </a:r>
          </a:p>
          <a:p>
            <a:pPr marL="719138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000" b="1" dirty="0"/>
              <a:t>Εκτείνονται στην επιδερμίδα αλλά όχι σε όλη την επιφάνεια του χορίου,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b="1" dirty="0"/>
              <a:t>β) Σε βαθιά μερικού πάχους:</a:t>
            </a:r>
          </a:p>
          <a:p>
            <a:pPr marL="719138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000" b="1" dirty="0"/>
              <a:t>Η κάκωση επεκτείνεται στο χόριο.</a:t>
            </a:r>
          </a:p>
          <a:p>
            <a:pPr marL="719138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000" b="1" dirty="0"/>
              <a:t>Δέρμα: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/>
              <a:t>ροζ ή κόκκινο με κηλίδες (στα επιφανειακά)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/>
              <a:t>ωχρό, άχρωμο ή σκοτεινόχρωμο (στα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/>
              <a:t>βαθύτερα)</a:t>
            </a:r>
          </a:p>
          <a:p>
            <a:pPr marL="719138" indent="-360363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000" b="1" dirty="0"/>
              <a:t>Συνοδεύονται από: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/>
              <a:t>Οίδημα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/>
              <a:t>Φλύκταινες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000" b="1" dirty="0" err="1"/>
              <a:t>Ορο</a:t>
            </a:r>
            <a:r>
              <a:rPr lang="el-GR" sz="2000" b="1" dirty="0"/>
              <a:t>-αιματηρό εξίδρωμα</a:t>
            </a:r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None/>
              <a:defRPr/>
            </a:pPr>
            <a:endParaRPr lang="el-GR" sz="2000" dirty="0"/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None/>
              <a:defRPr/>
            </a:pPr>
            <a:endParaRPr lang="el-GR" sz="2000" dirty="0"/>
          </a:p>
          <a:p>
            <a:pPr marL="1079500" indent="-3587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None/>
              <a:defRPr/>
            </a:pPr>
            <a:endParaRPr lang="el-GR" sz="2000" dirty="0"/>
          </a:p>
          <a:p>
            <a:pPr marL="1079500" indent="-358775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00CC00"/>
              </a:buClr>
              <a:buFont typeface="Arial" pitchFamily="34" charset="0"/>
              <a:buNone/>
              <a:defRPr/>
            </a:pPr>
            <a:r>
              <a:rPr lang="el-GR" sz="1800" b="1" dirty="0"/>
              <a:t>                                                                 Φλύκταινες από έγκαυμα δευτέρου βαθμού</a:t>
            </a: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500438"/>
            <a:ext cx="4500562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188913"/>
            <a:ext cx="8785225" cy="6669087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Γ. Εγκαύματα τρίτου βαθμού</a:t>
            </a:r>
          </a:p>
          <a:p>
            <a:pPr marL="269875" indent="-269875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700" b="1" dirty="0"/>
              <a:t>Εκτείνονται σε όλο το πάχος της επιδερμίδας, του χορίου και του υποδόριου ιστού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700" b="1" dirty="0"/>
              <a:t>Παρατηρείται θρόμβωση των μικρών αγγείων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700" b="1" dirty="0"/>
              <a:t>Δέρμα: - απανθρακωμένο 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700" b="1" dirty="0"/>
              <a:t>Τραύμα: - ανώδυνο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1800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1800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1800" b="1" dirty="0"/>
          </a:p>
          <a:p>
            <a:pPr algn="ctr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Εγκαύματα δευτέρου και τρίτου βαθμού</a:t>
            </a:r>
            <a:endParaRPr lang="el-GR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pic>
        <p:nvPicPr>
          <p:cNvPr id="1331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2995613"/>
            <a:ext cx="4959350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44450"/>
            <a:ext cx="8785225" cy="68135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9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Δ. Εγκαύματα τετάρτου βαθμού 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400" b="1" dirty="0"/>
              <a:t>Η καταστροφή των ιστών εκτείνεται κάτω από το δέρμα, στους μυς ακόμα στα οστά. 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400" b="1" dirty="0"/>
              <a:t>Προκαλούνται κυρίως από την επίδραση του ηλεκτρικού ρεύματος.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b="1" dirty="0"/>
              <a:t> </a:t>
            </a:r>
            <a:endParaRPr lang="el-GR" sz="1000" b="1" dirty="0"/>
          </a:p>
          <a:p>
            <a:pPr marL="360363" indent="-360363" eaLnBrk="1" fontAlgn="auto" hangingPunct="1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Από θεραπευτικής απόψεως τα εγκαύματα διακρίνονται σε: </a:t>
            </a:r>
          </a:p>
          <a:p>
            <a:pPr marL="360363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b="1" dirty="0"/>
              <a:t>Α. Μερικού πάχους: που επουλώνονται από μόνα τους. </a:t>
            </a:r>
          </a:p>
          <a:p>
            <a:pPr marL="360363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b="1" dirty="0"/>
              <a:t>Β. Ολικού πάχους: όπου απαιτείται μεταμόσχευση δέρματος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4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400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Έγκαυμα τετάρτου βαθμού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400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3822700"/>
            <a:ext cx="5580062" cy="303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- Τίτλος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6477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l-GR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έκταση....</a:t>
            </a: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endParaRPr lang="el-GR" sz="2800" b="1"/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endParaRPr lang="el-GR" sz="2800" b="1"/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endParaRPr lang="el-GR" sz="2800" b="1"/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r>
              <a:rPr lang="el-GR" sz="2800" b="1"/>
              <a:t>         Ο κανόνας του </a:t>
            </a:r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r>
              <a:rPr lang="el-GR" sz="2800" b="1"/>
              <a:t>                </a:t>
            </a:r>
            <a:r>
              <a:rPr lang="en-US" sz="2800" b="1"/>
              <a:t>Wallace</a:t>
            </a:r>
            <a:endParaRPr lang="el-GR" sz="2800" b="1"/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r>
              <a:rPr lang="el-GR" sz="2800" b="1"/>
              <a:t>                     ή</a:t>
            </a:r>
          </a:p>
          <a:p>
            <a:pPr marL="0" indent="0" algn="just" eaLnBrk="1" hangingPunct="1">
              <a:buFont typeface="Arial" charset="0"/>
              <a:buNone/>
              <a:tabLst>
                <a:tab pos="7974013" algn="l"/>
              </a:tabLst>
            </a:pPr>
            <a:r>
              <a:rPr lang="el-GR" sz="2800" b="1"/>
              <a:t>       «κανόνας των 9»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168275"/>
            <a:ext cx="3384550" cy="657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6 - Ευθύγραμμο βέλος σύνδεσης"/>
          <p:cNvCxnSpPr/>
          <p:nvPr/>
        </p:nvCxnSpPr>
        <p:spPr>
          <a:xfrm>
            <a:off x="1116013" y="5013325"/>
            <a:ext cx="2735262" cy="1588"/>
          </a:xfrm>
          <a:prstGeom prst="straightConnector1">
            <a:avLst/>
          </a:prstGeom>
          <a:ln w="76200">
            <a:solidFill>
              <a:srgbClr val="D60093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>
                <a:solidFill>
                  <a:srgbClr val="FF0000"/>
                </a:solidFill>
              </a:rPr>
              <a:t>ΕΓΚΑΥΜΑΤΙΚΗ ΝΟΣΟΣ</a:t>
            </a:r>
            <a:endParaRPr lang="el-GR" sz="3600">
              <a:solidFill>
                <a:srgbClr val="FF0000"/>
              </a:solidFill>
            </a:endParaRPr>
          </a:p>
        </p:txBody>
      </p:sp>
      <p:sp>
        <p:nvSpPr>
          <p:cNvPr id="16387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692150"/>
            <a:ext cx="8785225" cy="616585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l-GR" sz="3000" b="1">
                <a:solidFill>
                  <a:srgbClr val="0000FF"/>
                </a:solidFill>
              </a:rPr>
              <a:t>ΠΡΟΣΔΙΟΡΙΣΜΟΣ ΕΓΚΑΥΜΑΤΟΣ ΑΝΑΛΟΓΑ ΤΗΝ ΕΚΤΑΣΗ</a:t>
            </a:r>
          </a:p>
          <a:p>
            <a:pPr marL="0" indent="0" algn="ctr" eaLnBrk="1" hangingPunct="1">
              <a:buFont typeface="Arial" charset="0"/>
              <a:buNone/>
            </a:pPr>
            <a:endParaRPr lang="el-GR" sz="2000" b="1"/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ΚΕΦΑΛΗ ΚΑΙ ΤΡΑΧΗΛΟΣ 9%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ΚΑΘΕ ΑΝΩ ΑΚΡΟ 9%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ΚΑΘΕ ΚΑΤΩ ΑΚΡΟ 18%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ΠΡΟΣΘΙΑ ΕΠΙΦΑΝΕΙΑ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ΚΟΡΜΟΥ 18%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ΟΠΙΣΘΙΑ ΕΠΙΦΑΝΕΙΑ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ΚΟΡΜΟΥ 18%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ΠΕΡΙΟΧΗ ΓΕΝΝΗΤΙΚΩΝ </a:t>
            </a:r>
          </a:p>
          <a:p>
            <a:pPr marL="0" indent="0" eaLnBrk="1" hangingPunct="1">
              <a:buFont typeface="Arial" charset="0"/>
              <a:buNone/>
            </a:pPr>
            <a:r>
              <a:rPr lang="el-GR" sz="2800" b="1"/>
              <a:t>ΟΡΓΑΝΩΝ 1%</a:t>
            </a:r>
            <a:endParaRPr lang="el-GR" sz="3000" b="1"/>
          </a:p>
          <a:p>
            <a:pPr marL="0" indent="0" eaLnBrk="1" hangingPunct="1">
              <a:buFont typeface="Arial" charset="0"/>
              <a:buNone/>
            </a:pPr>
            <a:endParaRPr lang="el-GR" sz="3000" b="1"/>
          </a:p>
          <a:p>
            <a:pPr marL="0" indent="0" eaLnBrk="1" hangingPunct="1">
              <a:buFont typeface="Arial" charset="0"/>
              <a:buNone/>
            </a:pPr>
            <a:endParaRPr lang="el-GR" sz="3000" b="1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5600" y="1628775"/>
            <a:ext cx="3708400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008063"/>
          </a:xfrm>
        </p:spPr>
        <p:txBody>
          <a:bodyPr/>
          <a:lstStyle/>
          <a:p>
            <a:pPr eaLnBrk="1" hangingPunct="1"/>
            <a:r>
              <a:rPr lang="el-GR" b="1">
                <a:solidFill>
                  <a:srgbClr val="0000FF"/>
                </a:solidFill>
              </a:rPr>
              <a:t>Πρόγνωση εγκαυμάτων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1341438"/>
            <a:ext cx="8785225" cy="5445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/>
              <a:t>Εξαρτάται από:</a:t>
            </a:r>
          </a:p>
          <a:p>
            <a:pPr marL="630238" indent="-630238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el-GR" b="1" dirty="0"/>
              <a:t>την </a:t>
            </a:r>
            <a:r>
              <a:rPr lang="el-GR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έκταση του εγκαύματος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</a:p>
          <a:p>
            <a:pPr marL="630238" indent="-630238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el-GR" b="1" dirty="0"/>
              <a:t>το βάθος του εγκαύματος,</a:t>
            </a:r>
          </a:p>
          <a:p>
            <a:pPr marL="630238" indent="-630238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el-GR" b="1" dirty="0"/>
              <a:t>την ηλικία του αρρώστου,</a:t>
            </a:r>
          </a:p>
          <a:p>
            <a:pPr marL="630238" indent="-630238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el-GR" b="1" dirty="0"/>
              <a:t>τις συνθήκες-ευκολίες του νοσοκομείου για περίθαλψη </a:t>
            </a:r>
            <a:r>
              <a:rPr lang="el-GR" b="1" dirty="0" err="1"/>
              <a:t>εγκαυματιών</a:t>
            </a:r>
            <a:r>
              <a:rPr lang="el-GR" b="1" dirty="0"/>
              <a:t>, τις γνώσεις, την εμπειρία και την φροντίδα των γιατρών και του νοσηλευτικού προσωπικού που παρέχουν την περίθαλψη.</a:t>
            </a:r>
          </a:p>
          <a:p>
            <a:pPr marL="630238" indent="-630238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l-G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Εκτίμηση του εγκαύματος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0825" y="1711325"/>
            <a:ext cx="8435975" cy="4525963"/>
          </a:xfrm>
        </p:spPr>
        <p:txBody>
          <a:bodyPr rtlCol="0">
            <a:normAutofit/>
          </a:bodyPr>
          <a:lstStyle/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w"/>
              <a:defRPr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Εκατοστιαία αναλογία </a:t>
            </a:r>
            <a:r>
              <a:rPr lang="el-GR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εγκαυματικής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επιφάνειας</a:t>
            </a:r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w"/>
              <a:defRPr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Ηλικία </a:t>
            </a:r>
            <a:r>
              <a:rPr lang="el-GR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εγκαυματία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w"/>
              <a:defRPr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Εντόπιση εγκαύματος- βάθος</a:t>
            </a:r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w"/>
              <a:defRPr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Διάρκεια εκθέσεως-αιτία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>
          <a:xfrm>
            <a:off x="179388" y="44450"/>
            <a:ext cx="8785225" cy="576263"/>
          </a:xfrm>
        </p:spPr>
        <p:txBody>
          <a:bodyPr/>
          <a:lstStyle/>
          <a:p>
            <a:pPr eaLnBrk="1" hangingPunct="1"/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ΔΙΑΤΑΡΑΧΕΣ ΣΥΣΤΗΜΑΤΩΝ ΕΠΙ ΕΓΚΑΥΜΑΤΟΣ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692150"/>
            <a:ext cx="9144000" cy="6165850"/>
          </a:xfrm>
        </p:spPr>
        <p:txBody>
          <a:bodyPr rtlCol="0">
            <a:noAutofit/>
          </a:bodyPr>
          <a:lstStyle/>
          <a:p>
            <a:pPr marL="360363" indent="-36036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1.	Διαταραχή μεταβολισμού</a:t>
            </a:r>
          </a:p>
          <a:p>
            <a:pPr marL="719138" indent="-3587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 pitchFamily="18" charset="2"/>
              <a:buChar char=""/>
              <a:defRPr/>
            </a:pPr>
            <a:r>
              <a:rPr lang="el-GR" sz="2800" b="1" dirty="0" err="1"/>
              <a:t>Υπερμεταβολισμός</a:t>
            </a:r>
            <a:endParaRPr lang="el-GR" sz="2800" b="1" dirty="0"/>
          </a:p>
          <a:p>
            <a:pPr marL="1708150" indent="-9890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/>
              <a:t>Αιτίες:   α) η υπερέκκριση κατεχολαμινών </a:t>
            </a:r>
          </a:p>
          <a:p>
            <a:pPr marL="1708150" indent="-9890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/>
              <a:t>	   β) η απώλεια θερμότητας </a:t>
            </a:r>
          </a:p>
          <a:p>
            <a:pPr marL="1708150" indent="-9890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/>
              <a:t>	   γ) η απορύθμιση του υποθαλαμικού</a:t>
            </a:r>
          </a:p>
          <a:p>
            <a:pPr marL="1978025" indent="-8890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/>
              <a:t> θερμορυθμιστικού κέντρου </a:t>
            </a:r>
          </a:p>
          <a:p>
            <a:pPr marL="360363" indent="-36036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0000FF"/>
                </a:solidFill>
              </a:rPr>
              <a:t>      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 	Γαστρεντερικό σύστημα </a:t>
            </a:r>
          </a:p>
          <a:p>
            <a:pPr marL="449263" indent="-2698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0099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Παραλυτικός ειλεός </a:t>
            </a:r>
          </a:p>
          <a:p>
            <a:pPr marL="449263" indent="-2698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0099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Διάταση στομάχου </a:t>
            </a:r>
          </a:p>
          <a:p>
            <a:pPr marL="449263" indent="-2698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0099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Έλκη </a:t>
            </a:r>
            <a:r>
              <a:rPr lang="en-US" sz="2800" b="1" dirty="0"/>
              <a:t>Curling</a:t>
            </a:r>
            <a:r>
              <a:rPr lang="el-GR" sz="2800" b="1" dirty="0"/>
              <a:t> </a:t>
            </a:r>
            <a:r>
              <a:rPr lang="el-GR" sz="2800" b="1" dirty="0">
                <a:sym typeface="Wingdings 3"/>
              </a:rPr>
              <a:t></a:t>
            </a:r>
            <a:r>
              <a:rPr lang="el-GR" sz="2800" b="1" dirty="0"/>
              <a:t> αιμορραγία </a:t>
            </a:r>
          </a:p>
          <a:p>
            <a:pPr marL="360363" indent="-36036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3. 	Νεφρική λειτουργία </a:t>
            </a:r>
          </a:p>
          <a:p>
            <a:pPr marL="449263" indent="-2698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009900"/>
              </a:buClr>
              <a:buFont typeface="Arial" pitchFamily="34" charset="0"/>
              <a:buChar char="•"/>
              <a:defRPr/>
            </a:pPr>
            <a:r>
              <a:rPr lang="el-GR" sz="2800" b="1" dirty="0"/>
              <a:t>Νεφρική ανεπάρκεια </a:t>
            </a:r>
          </a:p>
          <a:p>
            <a:pPr marL="449263" indent="-2698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009900"/>
              </a:buClr>
              <a:buFont typeface="Arial" pitchFamily="34" charset="0"/>
              <a:buChar char="•"/>
              <a:defRPr/>
            </a:pPr>
            <a:r>
              <a:rPr lang="el-GR" sz="2800" b="1" dirty="0" err="1"/>
              <a:t>Αγγειοσύσπαση</a:t>
            </a:r>
            <a:r>
              <a:rPr lang="el-GR" sz="2800" b="1" dirty="0"/>
              <a:t> των νεφρικών αγγείων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1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ΟΡΙΣΜΟΣ:  ΕΓΚΑΥΜΑΤΟΣ </a:t>
            </a:r>
            <a:br>
              <a:rPr lang="el-G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l-G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 ΕΓΚΑΥΜΑΤΙΚΗΣ  ΝΟΣΟΥ</a:t>
            </a:r>
          </a:p>
        </p:txBody>
      </p:sp>
      <p:sp>
        <p:nvSpPr>
          <p:cNvPr id="2051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268413"/>
            <a:ext cx="8713663" cy="4824883"/>
          </a:xfrm>
        </p:spPr>
        <p:txBody>
          <a:bodyPr>
            <a:normAutofit lnSpcReduction="10000"/>
          </a:bodyPr>
          <a:lstStyle/>
          <a:p>
            <a:pPr marL="0" indent="0" algn="just" eaLnBrk="1" hangingPunct="1">
              <a:spcBef>
                <a:spcPts val="1800"/>
              </a:spcBef>
              <a:buFont typeface="Arial" charset="0"/>
              <a:buNone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Έγκαυμα είναι η τοπική βλάβη των ιστών που προκαλείται από την άμεση επίδραση της θερμότητας, του ψύχους, διαφόρων χημικών ουσιών, του ηλεκτρικού ρεύματος και της ραδιενεργού ακτινοβολίας.</a:t>
            </a:r>
          </a:p>
          <a:p>
            <a:pPr marL="0" indent="0" algn="just" eaLnBrk="1" hangingPunct="1">
              <a:spcBef>
                <a:spcPts val="1800"/>
              </a:spcBef>
              <a:buFont typeface="Arial" charset="0"/>
              <a:buNone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Το θερμικό έγκαυμα εκτός από την τοπική δράση-</a:t>
            </a:r>
            <a:r>
              <a:rPr lang="el-GR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βλαβη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προκαλεί και πλειάδα άλλων συστηματικών βλαβών στον οργανισμό, γι’ αυτό ονομάζεται και </a:t>
            </a:r>
            <a:r>
              <a:rPr lang="el-GR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εγκαυματική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νόσος, είναι δηλαδή μια τοπική και γενική νόσος.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908050"/>
            <a:ext cx="9144000" cy="5794375"/>
          </a:xfrm>
        </p:spPr>
        <p:txBody>
          <a:bodyPr/>
          <a:lstStyle/>
          <a:p>
            <a:pPr marL="360363" indent="-36036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4. 	Κυκλοφορικό σύστημα</a:t>
            </a: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719138" indent="-358775" eaLnBrk="1" fontAlgn="auto" hangingPunct="1">
              <a:spcBef>
                <a:spcPts val="300"/>
              </a:spcBef>
              <a:spcAft>
                <a:spcPts val="0"/>
              </a:spcAft>
              <a:buClr>
                <a:srgbClr val="FF0000"/>
              </a:buClr>
              <a:buSzPct val="80000"/>
              <a:buFont typeface="Wingdings 3" pitchFamily="18" charset="2"/>
              <a:buChar char=""/>
              <a:tabLst>
                <a:tab pos="1349375" algn="l"/>
              </a:tabLst>
              <a:defRPr/>
            </a:pPr>
            <a:r>
              <a:rPr lang="en-US" sz="2800" b="1" dirty="0"/>
              <a:t>Shock</a:t>
            </a:r>
            <a:r>
              <a:rPr lang="el-GR" sz="2800" b="1" dirty="0"/>
              <a:t>: 	-  </a:t>
            </a:r>
            <a:r>
              <a:rPr lang="el-GR" sz="2800" b="1" dirty="0" err="1"/>
              <a:t>Νευρογενές</a:t>
            </a:r>
            <a:r>
              <a:rPr lang="el-GR" sz="2800" b="1" dirty="0"/>
              <a:t> </a:t>
            </a:r>
          </a:p>
          <a:p>
            <a:pPr marL="400050" lvl="1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tabLst>
                <a:tab pos="1349375" algn="l"/>
              </a:tabLst>
              <a:defRPr/>
            </a:pPr>
            <a:r>
              <a:rPr lang="el-GR" b="1" dirty="0"/>
              <a:t>	      -  </a:t>
            </a:r>
            <a:r>
              <a:rPr lang="el-GR" b="1" dirty="0" err="1"/>
              <a:t>Ολιγαιμικό</a:t>
            </a:r>
            <a:r>
              <a:rPr lang="el-GR" b="1" dirty="0"/>
              <a:t> ή </a:t>
            </a:r>
            <a:r>
              <a:rPr lang="en-US" b="1" dirty="0"/>
              <a:t> </a:t>
            </a:r>
            <a:r>
              <a:rPr lang="el-GR" b="1" dirty="0"/>
              <a:t>και μικτό</a:t>
            </a:r>
          </a:p>
          <a:p>
            <a:pPr marL="0" indent="0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tabLst>
                <a:tab pos="1349375" algn="l"/>
              </a:tabLst>
              <a:defRPr/>
            </a:pPr>
            <a:r>
              <a:rPr lang="el-GR" sz="2800" b="1" dirty="0"/>
              <a:t>	</a:t>
            </a:r>
          </a:p>
          <a:p>
            <a:pPr marL="1438275" indent="-10779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FF3300"/>
                </a:solidFill>
              </a:rPr>
              <a:t>-</a:t>
            </a:r>
            <a:r>
              <a:rPr lang="el-GR" sz="2800" b="1" dirty="0"/>
              <a:t>  </a:t>
            </a:r>
            <a:r>
              <a:rPr lang="el-GR" sz="2800" b="1" dirty="0">
                <a:sym typeface="Wingdings 3"/>
              </a:rPr>
              <a:t> </a:t>
            </a:r>
            <a:r>
              <a:rPr lang="el-GR" sz="2800" b="1" dirty="0"/>
              <a:t>της </a:t>
            </a:r>
            <a:r>
              <a:rPr lang="el-GR" sz="2800" b="1" dirty="0" err="1"/>
              <a:t>γλοιότητας</a:t>
            </a:r>
            <a:r>
              <a:rPr lang="el-GR" sz="2800" b="1" dirty="0"/>
              <a:t> του αίματος που συνοδεύεται από υψηλό αιματοκρίτη</a:t>
            </a:r>
          </a:p>
          <a:p>
            <a:pPr marL="1438275" indent="-10779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FF3300"/>
                </a:solidFill>
              </a:rPr>
              <a:t>-</a:t>
            </a:r>
            <a:r>
              <a:rPr lang="el-GR" sz="2800" b="1" dirty="0"/>
              <a:t>  Μειωμένη οξυγόνωση ιστών</a:t>
            </a:r>
          </a:p>
          <a:p>
            <a:pPr marL="1438275" indent="-10779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FF3300"/>
                </a:solidFill>
              </a:rPr>
              <a:t>- </a:t>
            </a:r>
            <a:r>
              <a:rPr lang="el-GR" sz="2800" b="1" dirty="0"/>
              <a:t> Αφυδάτωση</a:t>
            </a:r>
          </a:p>
          <a:p>
            <a:pPr marL="1438275" indent="-10779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FF3300"/>
                </a:solidFill>
              </a:rPr>
              <a:t>-</a:t>
            </a:r>
            <a:r>
              <a:rPr lang="el-GR" sz="2800" b="1" dirty="0"/>
              <a:t>  </a:t>
            </a:r>
            <a:r>
              <a:rPr lang="el-GR" sz="2800" b="1" dirty="0" err="1"/>
              <a:t>Υπονατριαιμία</a:t>
            </a:r>
            <a:r>
              <a:rPr lang="el-GR" sz="2800" b="1" dirty="0"/>
              <a:t> και μεταβολική οξέωση</a:t>
            </a:r>
          </a:p>
          <a:p>
            <a:pPr marL="1438275" indent="-1077913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800" b="1" dirty="0">
                <a:solidFill>
                  <a:srgbClr val="FF3300"/>
                </a:solidFill>
              </a:rPr>
              <a:t>- </a:t>
            </a:r>
            <a:r>
              <a:rPr lang="el-GR" sz="2800" b="1" dirty="0"/>
              <a:t> Κατά συνέπεια: 	</a:t>
            </a:r>
            <a:r>
              <a:rPr lang="el-GR" sz="2800" b="1" dirty="0">
                <a:sym typeface="Wingdings 3"/>
              </a:rPr>
              <a:t>  </a:t>
            </a:r>
            <a:r>
              <a:rPr lang="el-GR" sz="2800" b="1" dirty="0"/>
              <a:t>καρδιακής συχνότητας</a:t>
            </a:r>
          </a:p>
          <a:p>
            <a:pPr marL="1798638" indent="-1438275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tabLst>
                <a:tab pos="1798638" algn="l"/>
              </a:tabLst>
              <a:defRPr/>
            </a:pPr>
            <a:r>
              <a:rPr lang="el-GR" sz="2800" b="1" dirty="0"/>
              <a:t>	                       </a:t>
            </a:r>
          </a:p>
          <a:p>
            <a:pPr marL="1798638" indent="-1438275" eaLnBrk="1" fontAlgn="auto" hangingPunct="1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  <a:tabLst>
                <a:tab pos="1798638" algn="l"/>
              </a:tabLst>
              <a:defRPr/>
            </a:pPr>
            <a:r>
              <a:rPr lang="el-GR" sz="2800" b="1" dirty="0"/>
              <a:t>	                       </a:t>
            </a:r>
            <a:r>
              <a:rPr lang="el-GR" sz="2800" b="1" dirty="0">
                <a:sym typeface="Wingdings 3"/>
              </a:rPr>
              <a:t>  </a:t>
            </a:r>
            <a:r>
              <a:rPr lang="el-GR" sz="2800" b="1" dirty="0"/>
              <a:t>Φλεβικής επανόδου και της Α.Π.</a:t>
            </a:r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1520" y="476673"/>
            <a:ext cx="8568952" cy="6048672"/>
          </a:xfrm>
        </p:spPr>
        <p:txBody>
          <a:bodyPr/>
          <a:lstStyle/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Arial" charset="0"/>
              <a:buNone/>
              <a:defRPr/>
            </a:pPr>
            <a:r>
              <a:rPr lang="en-US" sz="2800" b="1" dirty="0">
                <a:solidFill>
                  <a:srgbClr val="C00000"/>
                </a:solidFill>
              </a:rPr>
              <a:t>6)    </a:t>
            </a:r>
            <a:r>
              <a:rPr lang="el-GR" sz="2800" b="1" dirty="0"/>
              <a:t>Από το αναπνευστικό:</a:t>
            </a:r>
          </a:p>
          <a:p>
            <a:pPr marL="809625" indent="-269875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Μικροβιακή πνευμονία</a:t>
            </a:r>
          </a:p>
          <a:p>
            <a:pPr marL="809625" indent="-269875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Πνευμονική εμβολή</a:t>
            </a:r>
          </a:p>
          <a:p>
            <a:pPr marL="809625" indent="-269875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Πνευμονικό οίδημα</a:t>
            </a:r>
          </a:p>
          <a:p>
            <a:pPr marL="809625" indent="-269875" eaLnBrk="1" fontAlgn="auto" hangingPunct="1">
              <a:lnSpc>
                <a:spcPct val="120000"/>
              </a:lnSpc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Απόφραξη ανώτερου αεραγωγού</a:t>
            </a:r>
          </a:p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 startAt="7"/>
              <a:defRPr/>
            </a:pPr>
            <a:r>
              <a:rPr lang="el-GR" sz="2400" b="1" dirty="0"/>
              <a:t> Από το γαστρεντερικό</a:t>
            </a:r>
          </a:p>
          <a:p>
            <a:pPr marL="809625" indent="-269875">
              <a:lnSpc>
                <a:spcPct val="120000"/>
              </a:lnSpc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Έλκος</a:t>
            </a:r>
          </a:p>
          <a:p>
            <a:pPr marL="809625" indent="-269875">
              <a:lnSpc>
                <a:spcPct val="120000"/>
              </a:lnSpc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Γαστρεντερική αιμορραγία</a:t>
            </a:r>
          </a:p>
          <a:p>
            <a:pPr marL="809625" indent="-269875">
              <a:lnSpc>
                <a:spcPct val="120000"/>
              </a:lnSpc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Παραλυτικός ειλεός</a:t>
            </a:r>
          </a:p>
          <a:p>
            <a:pPr marL="809625" indent="-269875">
              <a:lnSpc>
                <a:spcPct val="120000"/>
              </a:lnSpc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Απόφραξη παχέως εντέρου</a:t>
            </a:r>
          </a:p>
          <a:p>
            <a:pPr>
              <a:defRPr/>
            </a:pPr>
            <a:endParaRPr lang="el-GR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0825" y="333375"/>
            <a:ext cx="8713788" cy="633571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arenR" startAt="8"/>
              <a:defRPr/>
            </a:pPr>
            <a:r>
              <a:rPr lang="el-GR" sz="2800" b="1" dirty="0"/>
              <a:t>Από το Κεντρικό Νευρικό Σύστημα: </a:t>
            </a:r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endParaRPr lang="el-GR" sz="2800" dirty="0"/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Ψευδαισθήσεις</a:t>
            </a:r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Μεταβολή προσωπικότητας</a:t>
            </a:r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Παραλήρημα</a:t>
            </a:r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Σπασμοί</a:t>
            </a:r>
          </a:p>
          <a:p>
            <a:pPr marL="900113" indent="-360363" eaLnBrk="1" fontAlgn="auto" hangingPunct="1">
              <a:spcAft>
                <a:spcPts val="0"/>
              </a:spcAft>
              <a:buClr>
                <a:srgbClr val="0000FF"/>
              </a:buClr>
              <a:buFont typeface="Wingdings" pitchFamily="2" charset="2"/>
              <a:buChar char="§"/>
              <a:defRPr/>
            </a:pPr>
            <a:r>
              <a:rPr lang="el-GR" sz="2800" b="1" dirty="0"/>
              <a:t>Κώμα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20725"/>
          </a:xfrm>
        </p:spPr>
        <p:txBody>
          <a:bodyPr/>
          <a:lstStyle/>
          <a:p>
            <a:pPr eaLnBrk="1" hangingPunct="1"/>
            <a:r>
              <a:rPr lang="el-G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ΕΠΙΠΛΟΚΕΣ ΕΓΚΑΥΜΑΤΩΝ</a:t>
            </a:r>
            <a:endParaRPr lang="el-GR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765175"/>
            <a:ext cx="8785225" cy="6092825"/>
          </a:xfrm>
        </p:spPr>
        <p:txBody>
          <a:bodyPr rtlCol="0">
            <a:normAutofit/>
          </a:bodyPr>
          <a:lstStyle/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  <a:defRPr/>
            </a:pPr>
            <a:r>
              <a:rPr lang="el-GR" b="1" dirty="0"/>
              <a:t>Ασφυξία λόγω ερεθισμού και οιδήματος των πνευμόνων και των αναπνευστικών οδών.</a:t>
            </a:r>
          </a:p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  <a:defRPr/>
            </a:pPr>
            <a:r>
              <a:rPr lang="en-US" b="1" dirty="0"/>
              <a:t>Shock </a:t>
            </a:r>
            <a:r>
              <a:rPr lang="el-GR" b="1" dirty="0"/>
              <a:t>λόγω μείωσης της νεφρικής λειτουργίας</a:t>
            </a:r>
          </a:p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  <a:defRPr/>
            </a:pPr>
            <a:r>
              <a:rPr lang="el-GR" b="1" dirty="0"/>
              <a:t>Λοίμωξη- Σηπτικό </a:t>
            </a:r>
            <a:r>
              <a:rPr lang="en-US" b="1" dirty="0"/>
              <a:t>Shock</a:t>
            </a:r>
            <a:endParaRPr lang="el-GR" b="1" dirty="0"/>
          </a:p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  <a:defRPr/>
            </a:pPr>
            <a:r>
              <a:rPr lang="el-GR" b="1" dirty="0"/>
              <a:t>Υπέρταση λόγω αύξησης έκκρισης κατεχολαμινών ή ρενίνης του πλάσματος.</a:t>
            </a:r>
          </a:p>
          <a:p>
            <a:pPr marL="449263" indent="-449263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Font typeface="+mj-lt"/>
              <a:buAutoNum type="arabicParenR"/>
              <a:defRPr/>
            </a:pPr>
            <a:r>
              <a:rPr lang="el-GR" b="1" dirty="0"/>
              <a:t>Μικροβιακή μόλυνση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 descr="ANd9GcRifZRCT35hbZEjebT9ILHseAoPe6ARyxOq-BGfVTPA7cXQjuGtPA"/>
          <p:cNvPicPr>
            <a:picLocks noChangeAspect="1" noChangeArrowheads="1"/>
          </p:cNvPicPr>
          <p:nvPr/>
        </p:nvPicPr>
        <p:blipFill>
          <a:blip r:embed="rId2" cstate="print"/>
          <a:srcRect b="10591"/>
          <a:stretch>
            <a:fillRect/>
          </a:stretch>
        </p:blipFill>
        <p:spPr bwMode="auto">
          <a:xfrm>
            <a:off x="6781800" y="333375"/>
            <a:ext cx="23622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1 - Τίτλος"/>
          <p:cNvSpPr>
            <a:spLocks noGrp="1"/>
          </p:cNvSpPr>
          <p:nvPr>
            <p:ph type="title"/>
          </p:nvPr>
        </p:nvSpPr>
        <p:spPr>
          <a:xfrm>
            <a:off x="1" y="0"/>
            <a:ext cx="6876255" cy="9540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ΑΜΕΣΗ ΑΝΤΙΜΕΤΩΠΙΣΗ ΕΓΚΑΥΜΑΤΙΑ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0825" y="981075"/>
            <a:ext cx="8642350" cy="6237288"/>
          </a:xfrm>
        </p:spPr>
        <p:txBody>
          <a:bodyPr rtlCol="0">
            <a:normAutofit/>
          </a:bodyPr>
          <a:lstStyle/>
          <a:p>
            <a:pPr marL="449263" indent="-449263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>
                <a:solidFill>
                  <a:srgbClr val="0000FF"/>
                </a:solidFill>
              </a:rPr>
              <a:t>	</a:t>
            </a:r>
            <a:r>
              <a:rPr lang="el-GR" sz="3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Στον τόπο του  ατυχήματος: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el-GR" sz="2800" b="1" dirty="0"/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Απομάκρυνση  θύματος από το θερμικό αίτιο.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Έλεγχος και εξασφάλιση βατότητας αεροφόρων οδών.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Αφαίρεση ρούχων και κοσμημάτων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Πλύση </a:t>
            </a:r>
            <a:r>
              <a:rPr lang="el-GR" sz="2400" b="1" dirty="0" err="1"/>
              <a:t>εγκαυματικής</a:t>
            </a:r>
            <a:r>
              <a:rPr lang="el-GR" sz="2400" b="1" dirty="0"/>
              <a:t> επιφάνειας με άφθονο νερό.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Εκτίμηση έκτασης και βάθους εγκαύματος.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Κάλυψη του </a:t>
            </a:r>
            <a:r>
              <a:rPr lang="el-GR" sz="2400" b="1" dirty="0" err="1"/>
              <a:t>εγκαυματία</a:t>
            </a:r>
            <a:r>
              <a:rPr lang="el-GR" sz="2400" b="1" dirty="0"/>
              <a:t> με κουβέρτα αλουμινίου.</a:t>
            </a:r>
          </a:p>
          <a:p>
            <a:pPr marL="449263" indent="-449263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Λήψη ιστορικού (όνομα, ηλικία, βάρος, προϋπάρχουσες παθήσεις, αλλεργίες, τόπος και αίτιο ατυχήματος).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- Τίτλος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25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4000" b="1">
                <a:solidFill>
                  <a:srgbClr val="D60093"/>
                </a:solidFill>
              </a:rPr>
              <a:t>Ευχαριστώ  πολύ για την </a:t>
            </a:r>
            <a:br>
              <a:rPr lang="el-GR" sz="4000" b="1">
                <a:solidFill>
                  <a:srgbClr val="D60093"/>
                </a:solidFill>
              </a:rPr>
            </a:br>
            <a:r>
              <a:rPr lang="el-GR" sz="4000" b="1">
                <a:solidFill>
                  <a:srgbClr val="D60093"/>
                </a:solidFill>
              </a:rPr>
              <a:t>προσοχή σας</a:t>
            </a: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412875"/>
            <a:ext cx="3960812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/>
          <p:cNvSpPr>
            <a:spLocks noGrp="1"/>
          </p:cNvSpPr>
          <p:nvPr>
            <p:ph type="title"/>
          </p:nvPr>
        </p:nvSpPr>
        <p:spPr>
          <a:xfrm>
            <a:off x="395288" y="0"/>
            <a:ext cx="8748712" cy="10033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Στατιστικά  και επιδημιολογικά δεδομένα </a:t>
            </a:r>
            <a:br>
              <a:rPr lang="el-GR" sz="3600" b="1" dirty="0">
                <a:solidFill>
                  <a:srgbClr val="0000FF"/>
                </a:solidFill>
              </a:rPr>
            </a:br>
            <a:endParaRPr lang="el-GR" sz="3600" b="1" dirty="0">
              <a:solidFill>
                <a:srgbClr val="0000FF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692150"/>
            <a:ext cx="8569076" cy="6192838"/>
          </a:xfrm>
        </p:spPr>
        <p:txBody>
          <a:bodyPr rtlCol="0">
            <a:noAutofit/>
          </a:bodyPr>
          <a:lstStyle/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Περισσότερα από 60.000 άνθρωποι παθαίνουν εγκαύματα κάθε χρόνο. Οι περισσότερες περιπτώσεις αφορούν εγκαύματα μικρού μεγέθους έως και σοβαρά που χρήζουν νοσοκομειακή περίθαλψη.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Τα 2/3 των εγκαυμάτων συμβαίνουν στο σπίτι και συχνά αφορούν νεαρούς εφήβους, παιδιά μικρότερα των 15 ετών και ηλικιωμένους.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Το 75% των θανάτων από εγκαύματα σχετίζονται με εστίες φωτιάς στο σπίτι.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Ένα σημαντικό ποσοστό των εγκαυμάτων σε παιδιά οφείλεται στην παιδική αφέλεια, την χαμηλή κοινωνικοοικονομική κατάσταση και στο μη ασφαλές περιβάλλον.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Τα εγκαύματα φαίνεται να είναι το δεύτερο σε συχνότητα αίτιο θανατηφόρου τραύματος μετά τα ατυχήματα με δίκυκλο.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- Τίτλος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081088"/>
          </a:xfrm>
        </p:spPr>
        <p:txBody>
          <a:bodyPr>
            <a:normAutofit/>
          </a:bodyPr>
          <a:lstStyle/>
          <a:p>
            <a:pPr eaLnBrk="1" hangingPunct="1"/>
            <a:r>
              <a:rPr lang="el-GR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ΕΓΚΑΥΜΑΤΙΚΗ ΝΟΣΟΣ ΑΝΑΤΟΜΙΑ ΔΕΡΜΑΤΟΣ </a:t>
            </a:r>
            <a:br>
              <a:rPr lang="el-GR" sz="3200" b="1" u="sng" dirty="0">
                <a:solidFill>
                  <a:srgbClr val="FF0000"/>
                </a:solidFill>
              </a:rPr>
            </a:br>
            <a:endParaRPr lang="el-GR" sz="32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58775" y="765175"/>
            <a:ext cx="8785225" cy="587692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dirty="0"/>
              <a:t>Η Δομή του δέρματος από έσω προς τα έξω.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3000" b="1" dirty="0"/>
              <a:t>1. ΤΟ ΥΠΟΔΕΡΜΑ   2. ΤΟ ΧΟΡΙΟ   3. Η ΕΠΙΔΕΡΜΙΔΑ</a:t>
            </a:r>
            <a:endParaRPr lang="el-GR" sz="3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844675"/>
            <a:ext cx="9036050" cy="501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764704"/>
            <a:ext cx="8964613" cy="6048846"/>
          </a:xfrm>
        </p:spPr>
        <p:txBody>
          <a:bodyPr rtlCol="0">
            <a:normAutofit fontScale="92500" lnSpcReduction="10000"/>
          </a:bodyPr>
          <a:lstStyle/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en-US" b="1" dirty="0"/>
              <a:t>To</a:t>
            </a:r>
            <a:r>
              <a:rPr lang="el-GR" b="1" dirty="0"/>
              <a:t> ανθρώπινο δέρμα ανέχεται χωρίς συνέπειες θερμοκρασίες μέχρι και 40°</a:t>
            </a:r>
            <a:r>
              <a:rPr lang="en-US" b="1" dirty="0"/>
              <a:t>C</a:t>
            </a:r>
            <a:r>
              <a:rPr lang="el-GR" b="1" dirty="0"/>
              <a:t>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el-GR" b="1" dirty="0"/>
              <a:t>Μεγαλύτερες θερμοκρασίες προκαλούν δερματικές βλάβες των οποίων η βαρύτητα αυξάνεται με λογαριθμικό τρόπο αυξανόμενης της θερμοκρασίας.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el-GR" b="1" dirty="0"/>
              <a:t>Στην θερμοκρασία των 60°</a:t>
            </a:r>
            <a:r>
              <a:rPr lang="en-US" b="1" dirty="0"/>
              <a:t>C</a:t>
            </a:r>
            <a:r>
              <a:rPr lang="el-GR" b="1" dirty="0"/>
              <a:t> αρκεί ολιγόλεπτη επαφή για την εμφάνιση εγκαύματος ολικού πάχους.</a:t>
            </a:r>
          </a:p>
          <a:p>
            <a:pPr marL="449263" indent="-449263" algn="just" eaLnBrk="1" fontAlgn="auto" hangingPunct="1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ü"/>
              <a:defRPr/>
            </a:pPr>
            <a:r>
              <a:rPr lang="el-GR" b="1" dirty="0"/>
              <a:t>Οι βλάβες του δέρματος και των υποκείμενων ιστών οφείλονται αφενός σε άμεση κάκωση και αφετέρου σε καθυστερημένη αλλά προοδευτική ισχαιμία.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250825" y="260350"/>
            <a:ext cx="8642350" cy="659765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b="1" dirty="0"/>
              <a:t>Επί εγκαύματος διακρίνουμε </a:t>
            </a:r>
            <a:r>
              <a:rPr lang="el-GR" b="1" i="1" u="dbl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τρεις ζώνες θερμικής βλάβης</a:t>
            </a: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b="1" dirty="0"/>
              <a:t>από το κέντρο προς την περιφέρεια: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b="1" dirty="0"/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b="1" dirty="0"/>
              <a:t>Κεντρική ζώνη (νέκρωση)</a:t>
            </a:r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b="1" dirty="0"/>
              <a:t>Ζώνη στάσης. Πρόκειται για περιοχή οριακής βιωσιμότητας που μπορεί σε δεύτερο χρόνο να υποστεί ισχαιμική νέκρωση</a:t>
            </a:r>
          </a:p>
          <a:p>
            <a:pPr marL="449263" indent="-449263" eaLnBrk="1" fontAlgn="auto" hangingPunct="1">
              <a:spcBef>
                <a:spcPts val="1800"/>
              </a:spcBef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l-GR" b="1" dirty="0"/>
              <a:t>Ζώνη υπεραιμίας, στην οποία έχουμε πλήρη αποκατάσταση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0" y="188913"/>
            <a:ext cx="9144000" cy="66690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endParaRPr lang="el-GR" sz="1600" b="1" dirty="0"/>
          </a:p>
          <a:p>
            <a:pPr marL="0" indent="0" eaLnBrk="1" hangingPunct="1">
              <a:buFont typeface="Arial" charset="0"/>
              <a:buNone/>
            </a:pPr>
            <a:endParaRPr lang="en-US" sz="1600" b="1" dirty="0"/>
          </a:p>
          <a:p>
            <a:pPr marL="0" indent="0" eaLnBrk="1" hangingPunct="1">
              <a:buFont typeface="Arial" charset="0"/>
              <a:buNone/>
            </a:pPr>
            <a:r>
              <a:rPr lang="el-GR" sz="1600" b="1" dirty="0"/>
              <a:t> Εμφανίζονται οι στιβάδες του δέρματος με όλα τα ανατομικά στοιχεία. Επίσης </a:t>
            </a:r>
            <a:r>
              <a:rPr lang="el-GR" sz="1600" b="1" dirty="0" err="1"/>
              <a:t>φαίνενται</a:t>
            </a:r>
            <a:r>
              <a:rPr lang="el-GR" sz="1600" b="1" dirty="0"/>
              <a:t> το βάθος των εγκαυμάτων </a:t>
            </a:r>
            <a:r>
              <a:rPr lang="el-GR" sz="1600" b="1" dirty="0" err="1"/>
              <a:t>α΄</a:t>
            </a:r>
            <a:r>
              <a:rPr lang="el-GR" sz="1600" b="1" dirty="0"/>
              <a:t> και </a:t>
            </a:r>
            <a:r>
              <a:rPr lang="el-GR" sz="1600" b="1" dirty="0" err="1"/>
              <a:t>β΄</a:t>
            </a:r>
            <a:r>
              <a:rPr lang="el-GR" sz="1600" b="1" dirty="0"/>
              <a:t>, βαθμού ή μερικού πάχους και </a:t>
            </a:r>
            <a:r>
              <a:rPr lang="el-GR" sz="1600" b="1" dirty="0" err="1"/>
              <a:t>γ΄</a:t>
            </a:r>
            <a:r>
              <a:rPr lang="el-GR" sz="1600" b="1" dirty="0"/>
              <a:t> βαθμού ή ολικού πάχους.</a:t>
            </a: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0"/>
            <a:ext cx="896461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7191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ΤΑΞΙΝΟΜΗΣΗ ΕΓΚΑΥΜΑΤΩΝ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692150"/>
            <a:ext cx="8785225" cy="6165850"/>
          </a:xfrm>
        </p:spPr>
        <p:txBody>
          <a:bodyPr rtlCol="0">
            <a:normAutofit fontScale="85000" lnSpcReduction="10000"/>
          </a:bodyPr>
          <a:lstStyle/>
          <a:p>
            <a:pPr marL="269875" indent="-269875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el-GR" sz="2400" b="1" dirty="0"/>
              <a:t>Με βάση την επίδραση του </a:t>
            </a:r>
            <a:r>
              <a:rPr lang="el-GR" sz="2400" b="1" dirty="0" err="1"/>
              <a:t>εγκαυματικού</a:t>
            </a:r>
            <a:r>
              <a:rPr lang="el-GR" sz="2400" b="1" dirty="0"/>
              <a:t> αιτίου διακρίνονται σε: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Α. Θερμικά εγκαύματα</a:t>
            </a:r>
          </a:p>
          <a:p>
            <a:pPr marL="269875" indent="-26987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400" b="1" dirty="0"/>
              <a:t>Προκαλούνται από την επίδραση ξηρής ή υγρής θερμότητας (&gt;45ο </a:t>
            </a:r>
            <a:r>
              <a:rPr lang="en-US" sz="2400" b="1" dirty="0"/>
              <a:t>C </a:t>
            </a:r>
            <a:r>
              <a:rPr lang="el-GR" sz="2400" b="1" dirty="0"/>
              <a:t>ή 113ο </a:t>
            </a:r>
            <a:r>
              <a:rPr lang="en-US" sz="2400" b="1" dirty="0"/>
              <a:t>F</a:t>
            </a:r>
            <a:r>
              <a:rPr lang="el-GR" sz="2400" b="1" dirty="0"/>
              <a:t>)</a:t>
            </a:r>
          </a:p>
          <a:p>
            <a:pPr marL="269875" indent="-26987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400" b="1" dirty="0"/>
              <a:t>Καταλαμβάνουν σε σχέση με τα ηλεκτρικά εγκαύματα, μεγάλη έκταση αλλά είναι σχετικά μικρού βάθους.</a:t>
            </a:r>
          </a:p>
          <a:p>
            <a:pPr marL="269875" indent="-269875" eaLnBrk="1" fontAlgn="auto" hangingPunct="1"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400" b="1" dirty="0"/>
              <a:t>Η έκταση της καταστροφής των κυττάρων εξαρτάται από:</a:t>
            </a:r>
          </a:p>
          <a:p>
            <a:pPr marL="539750" indent="-2698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400" b="1" dirty="0"/>
              <a:t>Τη διάρκεια έκθεσης </a:t>
            </a:r>
          </a:p>
          <a:p>
            <a:pPr marL="539750" indent="-269875" eaLnBrk="1" fontAlgn="auto" hangingPunct="1">
              <a:spcAft>
                <a:spcPts val="0"/>
              </a:spcAft>
              <a:buClr>
                <a:srgbClr val="00CC00"/>
              </a:buClr>
              <a:buFont typeface="Arial" pitchFamily="34" charset="0"/>
              <a:buChar char="•"/>
              <a:defRPr/>
            </a:pPr>
            <a:r>
              <a:rPr lang="el-GR" sz="2400" b="1" dirty="0"/>
              <a:t>Το βαθμό θερμότητας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dirty="0"/>
              <a:t> 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i="1" dirty="0"/>
          </a:p>
          <a:p>
            <a:pPr marL="0" indent="0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i="1" dirty="0"/>
              <a:t>                                                                         </a:t>
            </a:r>
            <a:r>
              <a:rPr lang="el-GR" sz="1900" b="1" dirty="0"/>
              <a:t>Έγκαυμα που προκλήθηκε από καυτό νερό στο μπάνιο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728913"/>
            <a:ext cx="6011862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115888"/>
            <a:ext cx="8785225" cy="674211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Β. Ηλεκτρικά εγκαύματα</a:t>
            </a:r>
          </a:p>
          <a:p>
            <a:pPr marL="269875" indent="-269875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FF0000"/>
              </a:buClr>
              <a:buFont typeface="Wingdings" pitchFamily="2" charset="2"/>
              <a:buChar char="§"/>
              <a:defRPr/>
            </a:pPr>
            <a:r>
              <a:rPr lang="el-GR" sz="2000" b="1" dirty="0"/>
              <a:t>Ο ηλεκτρισμός και οι κεραυνοί προκαλούν ηλεκτρικά εγκαύματα (αποτελούν το 3% όλων των εισαγωγών με εγκαύματα)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Ηλεκτρικό έγκαυμα που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προκλήθηκε από μάσημα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καλωδίου</a:t>
            </a:r>
            <a:endParaRPr lang="el-GR" sz="1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2000" dirty="0"/>
              <a:t> 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b="1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l-GR" sz="2000" b="1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Ηλεκτρικό έγκαυμα στο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l-GR" sz="1800" b="1" dirty="0"/>
              <a:t>δάκτυλο του ποδιού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196975"/>
            <a:ext cx="5867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084638"/>
            <a:ext cx="586740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1106</Words>
  <Application>Microsoft Office PowerPoint</Application>
  <PresentationFormat>Προβολή στην οθόνη (4:3)</PresentationFormat>
  <Paragraphs>227</Paragraphs>
  <Slides>25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30" baseType="lpstr">
      <vt:lpstr>Arial</vt:lpstr>
      <vt:lpstr>Calibri</vt:lpstr>
      <vt:lpstr>Wingdings</vt:lpstr>
      <vt:lpstr>Wingdings 3</vt:lpstr>
      <vt:lpstr>Θέμα του Office</vt:lpstr>
      <vt:lpstr>ΕΓΚΑΥΜΑΤΑ</vt:lpstr>
      <vt:lpstr>ΟΡΙΣΜΟΣ:  ΕΓΚΑΥΜΑΤΟΣ  –  ΕΓΚΑΥΜΑΤΙΚΗΣ  ΝΟΣΟΥ</vt:lpstr>
      <vt:lpstr>Στατιστικά  και επιδημιολογικά δεδομένα  </vt:lpstr>
      <vt:lpstr>ΕΓΚΑΥΜΑΤΙΚΗ ΝΟΣΟΣ ΑΝΑΤΟΜΙΑ ΔΕΡΜΑΤΟΣ  </vt:lpstr>
      <vt:lpstr>Παρουσίαση του PowerPoint</vt:lpstr>
      <vt:lpstr>Παρουσίαση του PowerPoint</vt:lpstr>
      <vt:lpstr>Παρουσίαση του PowerPoint</vt:lpstr>
      <vt:lpstr>ΤΑΞΙΝΟΜΗΣΗ ΕΓΚΑΥΜΑΤΩΝ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έκταση....</vt:lpstr>
      <vt:lpstr>ΕΓΚΑΥΜΑΤΙΚΗ ΝΟΣΟΣ</vt:lpstr>
      <vt:lpstr>Πρόγνωση εγκαυμάτων </vt:lpstr>
      <vt:lpstr>Εκτίμηση του εγκαύματος</vt:lpstr>
      <vt:lpstr>ΔΙΑΤΑΡΑΧΕΣ ΣΥΣΤΗΜΑΤΩΝ ΕΠΙ ΕΓΚΑΥΜΑΤΟΣ</vt:lpstr>
      <vt:lpstr>Παρουσίαση του PowerPoint</vt:lpstr>
      <vt:lpstr>Παρουσίαση του PowerPoint</vt:lpstr>
      <vt:lpstr>Παρουσίαση του PowerPoint</vt:lpstr>
      <vt:lpstr>ΕΠΙΠΛΟΚΕΣ ΕΓΚΑΥΜΑΤΩΝ</vt:lpstr>
      <vt:lpstr>ΑΜΕΣΗ ΑΝΤΙΜΕΤΩΠΙΣΗ ΕΓΚΑΥΜΑΤΙΑ</vt:lpstr>
      <vt:lpstr>Ευχαριστώ  πολύ για την  προσοχή σας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ΕΓΚΑΥΜΑΤΑ</dc:title>
  <dc:creator>fujitsu</dc:creator>
  <cp:lastModifiedBy>Ιωαννης Προϊκος</cp:lastModifiedBy>
  <cp:revision>13</cp:revision>
  <dcterms:created xsi:type="dcterms:W3CDTF">2016-03-27T21:22:56Z</dcterms:created>
  <dcterms:modified xsi:type="dcterms:W3CDTF">2021-11-26T13:27:33Z</dcterms:modified>
</cp:coreProperties>
</file>