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4" r:id="rId3"/>
    <p:sldId id="283" r:id="rId4"/>
    <p:sldId id="266" r:id="rId5"/>
    <p:sldId id="267" r:id="rId6"/>
    <p:sldId id="269" r:id="rId7"/>
    <p:sldId id="265" r:id="rId8"/>
    <p:sldId id="268" r:id="rId9"/>
    <p:sldId id="270" r:id="rId10"/>
    <p:sldId id="271" r:id="rId11"/>
    <p:sldId id="272" r:id="rId12"/>
    <p:sldId id="273" r:id="rId13"/>
    <p:sldId id="274" r:id="rId14"/>
    <p:sldId id="276" r:id="rId15"/>
    <p:sldId id="277" r:id="rId16"/>
    <p:sldId id="278" r:id="rId17"/>
    <p:sldId id="279" r:id="rId18"/>
    <p:sldId id="280" r:id="rId19"/>
    <p:sldId id="281" r:id="rId20"/>
    <p:sldId id="282" r:id="rId21"/>
    <p:sldId id="261" r:id="rId22"/>
    <p:sldId id="263" r:id="rId23"/>
    <p:sldId id="257" r:id="rId24"/>
    <p:sldId id="258" r:id="rId25"/>
    <p:sldId id="259" r:id="rId26"/>
    <p:sldId id="260"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Τίτλος 13"/>
          <p:cNvSpPr>
            <a:spLocks noGrp="1"/>
          </p:cNvSpPr>
          <p:nvPr>
            <p:ph type="ctrTitle"/>
          </p:nvPr>
        </p:nvSpPr>
        <p:spPr>
          <a:xfrm>
            <a:off x="1432560" y="359898"/>
            <a:ext cx="7406640" cy="1472184"/>
          </a:xfrm>
        </p:spPr>
        <p:txBody>
          <a:bodyPr anchor="b"/>
          <a:lstStyle>
            <a:lvl1pPr algn="l">
              <a:defRPr/>
            </a:lvl1pPr>
            <a:extLst/>
          </a:lstStyle>
          <a:p>
            <a:r>
              <a:rPr kumimoji="0" lang="el-GR"/>
              <a:t>Στυλ κύριου τίτλου</a:t>
            </a:r>
            <a:endParaRPr kumimoji="0" lang="en-US"/>
          </a:p>
        </p:txBody>
      </p:sp>
      <p:sp>
        <p:nvSpPr>
          <p:cNvPr id="22" name="Υπότιτλος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Στυλ κύριου υπότιτλου</a:t>
            </a:r>
            <a:endParaRPr kumimoji="0" lang="en-US"/>
          </a:p>
        </p:txBody>
      </p:sp>
      <p:sp>
        <p:nvSpPr>
          <p:cNvPr id="7" name="Θέση ημερομηνίας 6"/>
          <p:cNvSpPr>
            <a:spLocks noGrp="1"/>
          </p:cNvSpPr>
          <p:nvPr>
            <p:ph type="dt" sz="half" idx="10"/>
          </p:nvPr>
        </p:nvSpPr>
        <p:spPr/>
        <p:txBody>
          <a:bodyPr/>
          <a:lstStyle/>
          <a:p>
            <a:fld id="{20BCA599-6C04-44D1-8283-BBFA072EE7EC}" type="datetimeFigureOut">
              <a:rPr lang="el-GR" smtClean="0"/>
              <a:t>9/12/2020</a:t>
            </a:fld>
            <a:endParaRPr lang="el-GR"/>
          </a:p>
        </p:txBody>
      </p:sp>
      <p:sp>
        <p:nvSpPr>
          <p:cNvPr id="20" name="Θέση υποσέλιδου 19"/>
          <p:cNvSpPr>
            <a:spLocks noGrp="1"/>
          </p:cNvSpPr>
          <p:nvPr>
            <p:ph type="ftr" sz="quarter" idx="11"/>
          </p:nvPr>
        </p:nvSpPr>
        <p:spPr/>
        <p:txBody>
          <a:bodyPr/>
          <a:lstStyle/>
          <a:p>
            <a:endParaRPr lang="el-GR"/>
          </a:p>
        </p:txBody>
      </p:sp>
      <p:sp>
        <p:nvSpPr>
          <p:cNvPr id="10" name="Θέση αριθμού διαφάνειας 9"/>
          <p:cNvSpPr>
            <a:spLocks noGrp="1"/>
          </p:cNvSpPr>
          <p:nvPr>
            <p:ph type="sldNum" sz="quarter" idx="12"/>
          </p:nvPr>
        </p:nvSpPr>
        <p:spPr/>
        <p:txBody>
          <a:bodyPr/>
          <a:lstStyle/>
          <a:p>
            <a:fld id="{DB787B2D-7030-442B-9082-169DF1BFDA72}" type="slidenum">
              <a:rPr lang="el-GR" smtClean="0"/>
              <a:t>‹#›</a:t>
            </a:fld>
            <a:endParaRPr lang="el-GR"/>
          </a:p>
        </p:txBody>
      </p:sp>
      <p:sp>
        <p:nvSpPr>
          <p:cNvPr id="8" name="Έλλειψη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Έλλειψη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20BCA599-6C04-44D1-8283-BBFA072EE7EC}" type="datetimeFigureOut">
              <a:rPr lang="el-GR" smtClean="0"/>
              <a:t>9/12/2020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B787B2D-7030-442B-9082-169DF1BFDA7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858000" y="274639"/>
            <a:ext cx="1828800" cy="5851525"/>
          </a:xfrm>
        </p:spPr>
        <p:txBody>
          <a:bodyPr vert="eaVert"/>
          <a:lstStyle/>
          <a:p>
            <a:r>
              <a:rPr kumimoji="0" lang="el-GR"/>
              <a:t>Στυλ κύριου τίτλου</a:t>
            </a:r>
            <a:endParaRPr kumimoji="0" lang="en-US"/>
          </a:p>
        </p:txBody>
      </p:sp>
      <p:sp>
        <p:nvSpPr>
          <p:cNvPr id="3" name="Θέση κατακόρυφου κειμένου 2"/>
          <p:cNvSpPr>
            <a:spLocks noGrp="1"/>
          </p:cNvSpPr>
          <p:nvPr>
            <p:ph type="body" orient="vert" idx="1"/>
          </p:nvPr>
        </p:nvSpPr>
        <p:spPr>
          <a:xfrm>
            <a:off x="1143000" y="274640"/>
            <a:ext cx="5562600" cy="5851525"/>
          </a:xfrm>
        </p:spPr>
        <p:txBody>
          <a:bodyPr vert="eaVer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20BCA599-6C04-44D1-8283-BBFA072EE7EC}" type="datetimeFigureOut">
              <a:rPr lang="el-GR" smtClean="0"/>
              <a:t>9/12/2020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B787B2D-7030-442B-9082-169DF1BFDA72}"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20BCA599-6C04-44D1-8283-BBFA072EE7EC}" type="datetimeFigureOut">
              <a:rPr lang="el-GR" smtClean="0"/>
              <a:t>9/12/2020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B787B2D-7030-442B-9082-169DF1BFDA72}"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Ορθογώνιο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Τίτλος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a:t>Στυλ κύριου τίτλου</a:t>
            </a:r>
            <a:endParaRPr kumimoji="0" lang="en-US"/>
          </a:p>
        </p:txBody>
      </p:sp>
      <p:sp>
        <p:nvSpPr>
          <p:cNvPr id="3" name="Θέση κειμένου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Στυλ υποδείγματος κειμένου</a:t>
            </a:r>
          </a:p>
        </p:txBody>
      </p:sp>
      <p:sp>
        <p:nvSpPr>
          <p:cNvPr id="4" name="Θέση ημερομηνίας 3"/>
          <p:cNvSpPr>
            <a:spLocks noGrp="1"/>
          </p:cNvSpPr>
          <p:nvPr>
            <p:ph type="dt" sz="half" idx="10"/>
          </p:nvPr>
        </p:nvSpPr>
        <p:spPr/>
        <p:txBody>
          <a:bodyPr/>
          <a:lstStyle/>
          <a:p>
            <a:fld id="{20BCA599-6C04-44D1-8283-BBFA072EE7EC}" type="datetimeFigureOut">
              <a:rPr lang="el-GR" smtClean="0"/>
              <a:t>9/12/2020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B787B2D-7030-442B-9082-169DF1BFDA72}" type="slidenum">
              <a:rPr lang="el-GR" smtClean="0"/>
              <a:t>‹#›</a:t>
            </a:fld>
            <a:endParaRPr lang="el-GR"/>
          </a:p>
        </p:txBody>
      </p:sp>
      <p:sp>
        <p:nvSpPr>
          <p:cNvPr id="10" name="Ορθογώνιο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Έλλειψη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Έλλειψη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274320"/>
            <a:ext cx="7498080" cy="1143000"/>
          </a:xfrm>
        </p:spPr>
        <p:txBody>
          <a:bodyPr/>
          <a:lstStyle/>
          <a:p>
            <a:r>
              <a:rPr kumimoji="0" lang="el-GR"/>
              <a:t>Στυλ κύριου τίτλου</a:t>
            </a:r>
            <a:endParaRPr kumimoji="0" lang="en-US"/>
          </a:p>
        </p:txBody>
      </p:sp>
      <p:sp>
        <p:nvSpPr>
          <p:cNvPr id="3" name="Θέση περιεχομένου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περιεχομένου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20BCA599-6C04-44D1-8283-BBFA072EE7EC}" type="datetimeFigureOut">
              <a:rPr lang="el-GR" smtClean="0"/>
              <a:t>9/12/2020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B787B2D-7030-442B-9082-169DF1BFDA72}"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a:t>Στυλ κύριου τίτλου</a:t>
            </a:r>
            <a:endParaRPr kumimoji="0" lang="en-US"/>
          </a:p>
        </p:txBody>
      </p:sp>
      <p:sp>
        <p:nvSpPr>
          <p:cNvPr id="3" name="Θέση κειμένου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Στυλ υποδείγματος κειμένου</a:t>
            </a:r>
          </a:p>
        </p:txBody>
      </p:sp>
      <p:sp>
        <p:nvSpPr>
          <p:cNvPr id="4" name="Θέση κειμένου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Στυλ υποδείγματος κειμένου</a:t>
            </a:r>
          </a:p>
        </p:txBody>
      </p:sp>
      <p:sp>
        <p:nvSpPr>
          <p:cNvPr id="5" name="Θέση περιεχομένου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Θέση περιεχομένου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Θέση ημερομηνίας 6"/>
          <p:cNvSpPr>
            <a:spLocks noGrp="1"/>
          </p:cNvSpPr>
          <p:nvPr>
            <p:ph type="dt" sz="half" idx="10"/>
          </p:nvPr>
        </p:nvSpPr>
        <p:spPr/>
        <p:txBody>
          <a:bodyPr/>
          <a:lstStyle/>
          <a:p>
            <a:fld id="{20BCA599-6C04-44D1-8283-BBFA072EE7EC}" type="datetimeFigureOut">
              <a:rPr lang="el-GR" smtClean="0"/>
              <a:t>9/12/2020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B787B2D-7030-442B-9082-169DF1BFDA72}"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1435608" y="274320"/>
            <a:ext cx="7498080" cy="1143000"/>
          </a:xfrm>
        </p:spPr>
        <p:txBody>
          <a:bodyPr anchor="ctr"/>
          <a:lstStyle/>
          <a:p>
            <a:r>
              <a:rPr kumimoji="0" lang="el-GR"/>
              <a:t>Στυλ κύριου τίτλου</a:t>
            </a:r>
            <a:endParaRPr kumimoji="0" lang="en-US"/>
          </a:p>
        </p:txBody>
      </p:sp>
      <p:sp>
        <p:nvSpPr>
          <p:cNvPr id="3" name="Θέση ημερομηνίας 2"/>
          <p:cNvSpPr>
            <a:spLocks noGrp="1"/>
          </p:cNvSpPr>
          <p:nvPr>
            <p:ph type="dt" sz="half" idx="10"/>
          </p:nvPr>
        </p:nvSpPr>
        <p:spPr/>
        <p:txBody>
          <a:bodyPr/>
          <a:lstStyle/>
          <a:p>
            <a:fld id="{20BCA599-6C04-44D1-8283-BBFA072EE7EC}" type="datetimeFigureOut">
              <a:rPr lang="el-GR" smtClean="0"/>
              <a:t>9/12/2020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B787B2D-7030-442B-9082-169DF1BFDA72}"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Ορθογώνιο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Θέση ημερομηνίας 1"/>
          <p:cNvSpPr>
            <a:spLocks noGrp="1"/>
          </p:cNvSpPr>
          <p:nvPr>
            <p:ph type="dt" sz="half" idx="10"/>
          </p:nvPr>
        </p:nvSpPr>
        <p:spPr/>
        <p:txBody>
          <a:bodyPr/>
          <a:lstStyle/>
          <a:p>
            <a:fld id="{20BCA599-6C04-44D1-8283-BBFA072EE7EC}" type="datetimeFigureOut">
              <a:rPr lang="el-GR" smtClean="0"/>
              <a:t>9/12/2020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B787B2D-7030-442B-9082-169DF1BFDA72}" type="slidenum">
              <a:rPr lang="el-GR" smtClean="0"/>
              <a:t>‹#›</a:t>
            </a:fld>
            <a:endParaRPr lang="el-GR"/>
          </a:p>
        </p:txBody>
      </p:sp>
      <p:sp>
        <p:nvSpPr>
          <p:cNvPr id="6" name="Ορθογώνιο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a:t>Στυλ κύριου τίτλου</a:t>
            </a:r>
            <a:endParaRPr kumimoji="0" lang="en-US"/>
          </a:p>
        </p:txBody>
      </p:sp>
      <p:sp>
        <p:nvSpPr>
          <p:cNvPr id="3" name="Θέση κειμένου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a:t>Στυλ υποδείγματος κειμένου</a:t>
            </a:r>
          </a:p>
        </p:txBody>
      </p:sp>
      <p:sp>
        <p:nvSpPr>
          <p:cNvPr id="4" name="Θέση περιεχομένου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Θέση ημερομηνίας 4"/>
          <p:cNvSpPr>
            <a:spLocks noGrp="1"/>
          </p:cNvSpPr>
          <p:nvPr>
            <p:ph type="dt" sz="half" idx="10"/>
          </p:nvPr>
        </p:nvSpPr>
        <p:spPr/>
        <p:txBody>
          <a:bodyPr/>
          <a:lstStyle/>
          <a:p>
            <a:fld id="{20BCA599-6C04-44D1-8283-BBFA072EE7EC}" type="datetimeFigureOut">
              <a:rPr lang="el-GR" smtClean="0"/>
              <a:t>9/12/2020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B787B2D-7030-442B-9082-169DF1BFDA72}"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a:t>Στυλ κύριου τίτλου</a:t>
            </a:r>
            <a:endParaRPr kumimoji="0" lang="en-US"/>
          </a:p>
        </p:txBody>
      </p:sp>
      <p:sp>
        <p:nvSpPr>
          <p:cNvPr id="5" name="Θέση ημερομηνίας 4"/>
          <p:cNvSpPr>
            <a:spLocks noGrp="1"/>
          </p:cNvSpPr>
          <p:nvPr>
            <p:ph type="dt" sz="half" idx="10"/>
          </p:nvPr>
        </p:nvSpPr>
        <p:spPr/>
        <p:txBody>
          <a:bodyPr/>
          <a:lstStyle/>
          <a:p>
            <a:fld id="{20BCA599-6C04-44D1-8283-BBFA072EE7EC}" type="datetimeFigureOut">
              <a:rPr lang="el-GR" smtClean="0"/>
              <a:t>9/12/2020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B787B2D-7030-442B-9082-169DF1BFDA72}" type="slidenum">
              <a:rPr lang="el-GR" smtClean="0"/>
              <a:t>‹#›</a:t>
            </a:fld>
            <a:endParaRPr lang="el-GR"/>
          </a:p>
        </p:txBody>
      </p:sp>
      <p:sp>
        <p:nvSpPr>
          <p:cNvPr id="8" name="Ορθογώνιο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Θέση εικόνας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a:t>Κάντε κλικ στο εικονίδιο για να προσθέσετε μια εικόνα</a:t>
            </a:r>
            <a:endParaRPr kumimoji="0" lang="en-US" dirty="0"/>
          </a:p>
        </p:txBody>
      </p:sp>
      <p:sp>
        <p:nvSpPr>
          <p:cNvPr id="9" name="Διάγραμμα ροής: Διεργασία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Διάγραμμα ροής: Διεργασία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Θέση κειμένου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Πίτα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Έλλειψη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Κουλούρα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Ορθογώνιο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Θέση τίτλου 4"/>
          <p:cNvSpPr>
            <a:spLocks noGrp="1"/>
          </p:cNvSpPr>
          <p:nvPr>
            <p:ph type="title"/>
          </p:nvPr>
        </p:nvSpPr>
        <p:spPr>
          <a:xfrm>
            <a:off x="1435608" y="274638"/>
            <a:ext cx="7498080" cy="1143000"/>
          </a:xfrm>
          <a:prstGeom prst="rect">
            <a:avLst/>
          </a:prstGeom>
        </p:spPr>
        <p:txBody>
          <a:bodyPr anchor="ctr">
            <a:normAutofit/>
          </a:bodyPr>
          <a:lstStyle/>
          <a:p>
            <a:r>
              <a:rPr kumimoji="0" lang="el-GR"/>
              <a:t>Στυλ κύριου τίτλου</a:t>
            </a:r>
            <a:endParaRPr kumimoji="0" lang="en-US"/>
          </a:p>
        </p:txBody>
      </p:sp>
      <p:sp>
        <p:nvSpPr>
          <p:cNvPr id="9" name="Θέση κειμένου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l-GR"/>
              <a:t>Στυλ υποδείγματος κειμένου</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4" name="Θέση ημερομηνίας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0BCA599-6C04-44D1-8283-BBFA072EE7EC}" type="datetimeFigureOut">
              <a:rPr lang="el-GR" smtClean="0"/>
              <a:t>9/12/2020</a:t>
            </a:fld>
            <a:endParaRPr lang="el-GR"/>
          </a:p>
        </p:txBody>
      </p:sp>
      <p:sp>
        <p:nvSpPr>
          <p:cNvPr id="10" name="Θέση υποσέλιδου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Θέση αριθμού διαφάνειας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B787B2D-7030-442B-9082-169DF1BFDA72}" type="slidenum">
              <a:rPr lang="el-GR" smtClean="0"/>
              <a:t>‹#›</a:t>
            </a:fld>
            <a:endParaRPr lang="el-GR"/>
          </a:p>
        </p:txBody>
      </p:sp>
      <p:sp>
        <p:nvSpPr>
          <p:cNvPr id="15" name="Ορθογώνιο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03648" y="1772816"/>
            <a:ext cx="7406640" cy="1472184"/>
          </a:xfrm>
        </p:spPr>
        <p:txBody>
          <a:bodyPr/>
          <a:lstStyle/>
          <a:p>
            <a:pPr algn="ctr"/>
            <a:r>
              <a:rPr lang="el-GR" b="1" dirty="0">
                <a:solidFill>
                  <a:schemeClr val="tx1">
                    <a:lumMod val="95000"/>
                    <a:lumOff val="5000"/>
                  </a:schemeClr>
                </a:solidFill>
                <a:effectLst/>
              </a:rPr>
              <a:t>ΜΥΪΚΟ ΣΥΣΤΗΜΑ</a:t>
            </a:r>
          </a:p>
        </p:txBody>
      </p:sp>
      <p:sp>
        <p:nvSpPr>
          <p:cNvPr id="3" name="Υπότιτλος 2"/>
          <p:cNvSpPr>
            <a:spLocks noGrp="1"/>
          </p:cNvSpPr>
          <p:nvPr>
            <p:ph type="subTitle" idx="1"/>
          </p:nvPr>
        </p:nvSpPr>
        <p:spPr>
          <a:xfrm>
            <a:off x="1403648" y="3429000"/>
            <a:ext cx="7406640" cy="1752600"/>
          </a:xfrm>
        </p:spPr>
        <p:txBody>
          <a:bodyPr/>
          <a:lstStyle/>
          <a:p>
            <a:endParaRPr lang="el-GR"/>
          </a:p>
        </p:txBody>
      </p:sp>
    </p:spTree>
    <p:extLst>
      <p:ext uri="{BB962C8B-B14F-4D97-AF65-F5344CB8AC3E}">
        <p14:creationId xmlns:p14="http://schemas.microsoft.com/office/powerpoint/2010/main" val="2732924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t>Δομή και λειτουργία της γραμμωτής μυϊκής ίνας</a:t>
            </a:r>
          </a:p>
        </p:txBody>
      </p:sp>
      <p:sp>
        <p:nvSpPr>
          <p:cNvPr id="3" name="Θέση περιεχομένου 2"/>
          <p:cNvSpPr>
            <a:spLocks noGrp="1"/>
          </p:cNvSpPr>
          <p:nvPr>
            <p:ph idx="1"/>
          </p:nvPr>
        </p:nvSpPr>
        <p:spPr>
          <a:xfrm>
            <a:off x="971600" y="1447800"/>
            <a:ext cx="8172400" cy="5410200"/>
          </a:xfrm>
        </p:spPr>
        <p:txBody>
          <a:bodyPr>
            <a:normAutofit fontScale="92500" lnSpcReduction="20000"/>
          </a:bodyPr>
          <a:lstStyle/>
          <a:p>
            <a:r>
              <a:rPr lang="el-GR" b="1" dirty="0"/>
              <a:t>Στο εσωτερικό της μυϊκής ίνας υπάρχουν μερικές εκατοντάδες ή χιλιάδες μυϊκά ινίδια, που διατάσσονται παράλληλα και εκτείνονται σε όλο της το μήκος.</a:t>
            </a:r>
          </a:p>
          <a:p>
            <a:r>
              <a:rPr lang="el-GR" b="1" dirty="0"/>
              <a:t>Κάθε ινίδιο αποτελείται από πολλά νημάτια </a:t>
            </a:r>
            <a:r>
              <a:rPr lang="el-GR" b="1" dirty="0" err="1"/>
              <a:t>ακτίνης</a:t>
            </a:r>
            <a:r>
              <a:rPr lang="el-GR" b="1" dirty="0"/>
              <a:t> και </a:t>
            </a:r>
            <a:r>
              <a:rPr lang="el-GR" b="1" dirty="0" err="1"/>
              <a:t>μυοσίνης</a:t>
            </a:r>
            <a:r>
              <a:rPr lang="el-GR" b="1" dirty="0"/>
              <a:t>. Κατά μήκος των ινιδίων παρεμβάλλονται κάθετα διάτρητες μεμβράνες.</a:t>
            </a:r>
          </a:p>
          <a:p>
            <a:r>
              <a:rPr lang="el-GR" b="1" dirty="0"/>
              <a:t>Το τμήμα του ινιδίου μεταξύ δύο διαδοχικών μεμβρανών αποτελεί το </a:t>
            </a:r>
            <a:r>
              <a:rPr lang="el-GR" b="1" dirty="0" err="1"/>
              <a:t>σαρκομέριο</a:t>
            </a:r>
            <a:r>
              <a:rPr lang="el-GR" b="1" dirty="0"/>
              <a:t>. Το κάθε </a:t>
            </a:r>
            <a:r>
              <a:rPr lang="el-GR" b="1" dirty="0" err="1"/>
              <a:t>σαρκομέριο</a:t>
            </a:r>
            <a:r>
              <a:rPr lang="el-GR" b="1" dirty="0"/>
              <a:t> συνίσταται από νημάτια </a:t>
            </a:r>
            <a:r>
              <a:rPr lang="el-GR" b="1" dirty="0" err="1"/>
              <a:t>ακτίνης</a:t>
            </a:r>
            <a:r>
              <a:rPr lang="el-GR" b="1" dirty="0"/>
              <a:t> προσκολλημένα σε κάθε μία από τις κάθετες μεμβράνες, μεταξύ των οποίων παρεμβάλλονται νημάτια </a:t>
            </a:r>
            <a:r>
              <a:rPr lang="el-GR" b="1" dirty="0" err="1"/>
              <a:t>μυοσίνης</a:t>
            </a:r>
            <a:r>
              <a:rPr lang="el-GR" b="1" dirty="0"/>
              <a:t>. </a:t>
            </a:r>
          </a:p>
        </p:txBody>
      </p:sp>
    </p:spTree>
    <p:extLst>
      <p:ext uri="{BB962C8B-B14F-4D97-AF65-F5344CB8AC3E}">
        <p14:creationId xmlns:p14="http://schemas.microsoft.com/office/powerpoint/2010/main" val="361243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7" y="332656"/>
            <a:ext cx="8100393" cy="5730938"/>
          </a:xfrm>
        </p:spPr>
      </p:pic>
    </p:spTree>
    <p:extLst>
      <p:ext uri="{BB962C8B-B14F-4D97-AF65-F5344CB8AC3E}">
        <p14:creationId xmlns:p14="http://schemas.microsoft.com/office/powerpoint/2010/main" val="220531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116632"/>
            <a:ext cx="7498080" cy="1143000"/>
          </a:xfrm>
        </p:spPr>
        <p:txBody>
          <a:bodyPr/>
          <a:lstStyle/>
          <a:p>
            <a:pPr algn="ctr"/>
            <a:r>
              <a:rPr lang="el-GR" dirty="0"/>
              <a:t>Μυϊκή συστολή</a:t>
            </a:r>
          </a:p>
        </p:txBody>
      </p:sp>
      <p:sp>
        <p:nvSpPr>
          <p:cNvPr id="3" name="Θέση περιεχομένου 2"/>
          <p:cNvSpPr>
            <a:spLocks noGrp="1"/>
          </p:cNvSpPr>
          <p:nvPr>
            <p:ph idx="1"/>
          </p:nvPr>
        </p:nvSpPr>
        <p:spPr>
          <a:xfrm>
            <a:off x="971600" y="1340768"/>
            <a:ext cx="8172400" cy="5517232"/>
          </a:xfrm>
        </p:spPr>
        <p:txBody>
          <a:bodyPr>
            <a:normAutofit fontScale="77500" lnSpcReduction="20000"/>
          </a:bodyPr>
          <a:lstStyle/>
          <a:p>
            <a:r>
              <a:rPr lang="el-GR" b="1" dirty="0"/>
              <a:t>Η μυϊκή συστολή γίνεται με ένα μηχανισμό ολίσθησης των νηματίων της </a:t>
            </a:r>
            <a:r>
              <a:rPr lang="el-GR" b="1" dirty="0" err="1"/>
              <a:t>ακτίνης</a:t>
            </a:r>
            <a:r>
              <a:rPr lang="el-GR" b="1" dirty="0"/>
              <a:t> προς τα νημάτια της </a:t>
            </a:r>
            <a:r>
              <a:rPr lang="el-GR" b="1" dirty="0" err="1"/>
              <a:t>μυοσίνης</a:t>
            </a:r>
            <a:r>
              <a:rPr lang="el-GR" b="1" dirty="0"/>
              <a:t>, στον οποίο συμμετέχουν και άλλες πρωτεΐνες</a:t>
            </a:r>
          </a:p>
          <a:p>
            <a:r>
              <a:rPr lang="el-GR" b="1" dirty="0"/>
              <a:t>Με το μηχανισμό αυτό ελαττώνεται το μήκος των </a:t>
            </a:r>
            <a:r>
              <a:rPr lang="el-GR" b="1" dirty="0" err="1"/>
              <a:t>σαρκομερίων</a:t>
            </a:r>
            <a:r>
              <a:rPr lang="el-GR" b="1" dirty="0"/>
              <a:t> και κατ' επέκταση της μυϊκής ίνας. Ιδιαίτερο ρόλο φαίνεται να παίζουν τα ιόντα ασβεστίου, που αποθηκεύονται στο </a:t>
            </a:r>
            <a:r>
              <a:rPr lang="el-GR" b="1" dirty="0" err="1"/>
              <a:t>σαρκοπλασματικό</a:t>
            </a:r>
            <a:r>
              <a:rPr lang="el-GR" b="1" dirty="0"/>
              <a:t> δίκτυο και απελευθερώνονται με την επίδραση νευρικού ερεθίσματος. Την ενέργεια για τη συστολή του μυός την παρέχει το ΑΤΡ (</a:t>
            </a:r>
            <a:r>
              <a:rPr lang="el-GR" b="1" dirty="0" err="1"/>
              <a:t>τριφωσφορική</a:t>
            </a:r>
            <a:r>
              <a:rPr lang="el-GR" b="1" dirty="0"/>
              <a:t> </a:t>
            </a:r>
            <a:r>
              <a:rPr lang="el-GR" b="1" dirty="0" err="1"/>
              <a:t>αδενοσίνη</a:t>
            </a:r>
            <a:r>
              <a:rPr lang="el-GR" b="1" dirty="0"/>
              <a:t>), όταν διασπάται σε ADP (</a:t>
            </a:r>
            <a:r>
              <a:rPr lang="el-GR" b="1" dirty="0" err="1"/>
              <a:t>διφωσφορική</a:t>
            </a:r>
            <a:r>
              <a:rPr lang="el-GR" b="1" dirty="0"/>
              <a:t> </a:t>
            </a:r>
            <a:r>
              <a:rPr lang="el-GR" b="1" dirty="0" err="1"/>
              <a:t>αδενοσίνη</a:t>
            </a:r>
            <a:r>
              <a:rPr lang="el-GR" b="1" dirty="0"/>
              <a:t>). </a:t>
            </a:r>
          </a:p>
          <a:p>
            <a:r>
              <a:rPr lang="el-GR" b="1" dirty="0"/>
              <a:t>Το οξυγόνο είναι δεσμευμένο σε μία πρωτεΐνη των μυϊκών κυττάρων, τη μυοσφαιρίνη, που είναι ανάλογη της αιμοσφαιρίνης και ευθύνεται για το βαθύ κόκκινο χρώμα τους.</a:t>
            </a:r>
          </a:p>
        </p:txBody>
      </p:sp>
    </p:spTree>
    <p:extLst>
      <p:ext uri="{BB962C8B-B14F-4D97-AF65-F5344CB8AC3E}">
        <p14:creationId xmlns:p14="http://schemas.microsoft.com/office/powerpoint/2010/main" val="1473663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Μυϊκές ίνες</a:t>
            </a:r>
          </a:p>
        </p:txBody>
      </p:sp>
      <p:sp>
        <p:nvSpPr>
          <p:cNvPr id="3" name="Θέση περιεχομένου 2"/>
          <p:cNvSpPr>
            <a:spLocks noGrp="1"/>
          </p:cNvSpPr>
          <p:nvPr>
            <p:ph idx="1"/>
          </p:nvPr>
        </p:nvSpPr>
        <p:spPr>
          <a:xfrm>
            <a:off x="971600" y="1447800"/>
            <a:ext cx="8172400" cy="5410200"/>
          </a:xfrm>
        </p:spPr>
        <p:txBody>
          <a:bodyPr>
            <a:normAutofit fontScale="85000" lnSpcReduction="20000"/>
          </a:bodyPr>
          <a:lstStyle/>
          <a:p>
            <a:r>
              <a:rPr lang="el-GR" b="1" dirty="0"/>
              <a:t>Οι σκελετικές μυϊκές ίνες, από μορφολογική και λειτουργική άποψη, κατατάσσονται σε δύο κατηγορίες, τις ερυθρές και τις λευκές. </a:t>
            </a:r>
          </a:p>
          <a:p>
            <a:r>
              <a:rPr lang="el-GR" b="1" dirty="0"/>
              <a:t>Οι </a:t>
            </a:r>
            <a:r>
              <a:rPr lang="el-GR" b="1" dirty="0">
                <a:solidFill>
                  <a:srgbClr val="FF0000"/>
                </a:solidFill>
              </a:rPr>
              <a:t>ερυθρές</a:t>
            </a:r>
            <a:r>
              <a:rPr lang="el-GR" b="1" dirty="0"/>
              <a:t> ίνες έχουν μεγάλη ποσότητα μυοσφαιρίνης και συστέλλονται με βραδύ ρυθμό.</a:t>
            </a:r>
          </a:p>
          <a:p>
            <a:r>
              <a:rPr lang="el-GR" b="1" dirty="0"/>
              <a:t>Οι </a:t>
            </a:r>
            <a:r>
              <a:rPr lang="el-GR" b="1" dirty="0">
                <a:solidFill>
                  <a:srgbClr val="FF0000"/>
                </a:solidFill>
              </a:rPr>
              <a:t>λευκές</a:t>
            </a:r>
            <a:r>
              <a:rPr lang="el-GR" b="1" dirty="0"/>
              <a:t> ίνες έχουν μεγαλύτερη διάμετρο από τις ερυθρές συστέλλονται γρήγορα αλλά δεν αντέχουν σε συνεχή </a:t>
            </a:r>
            <a:r>
              <a:rPr lang="el-GR" b="1" dirty="0" err="1"/>
              <a:t>βαρειά</a:t>
            </a:r>
            <a:r>
              <a:rPr lang="el-GR" b="1" dirty="0"/>
              <a:t> εργασία.</a:t>
            </a:r>
          </a:p>
          <a:p>
            <a:r>
              <a:rPr lang="el-GR" b="1" dirty="0"/>
              <a:t>Στον άνθρωπο οι γραμμωτοί μύες αποτελούνται συνήθως και από τα δύο αυτά είδη μυϊκών ινών σε διαφορετικές αναλογίες. Για παράδειγμα, οι μύες της πλάτης και της κνήμης αποτελούνται κυρίως από ερυθρές ίνες, ενώ οι μύες του ματιού και του χεριού, κυρίως από λευκές.</a:t>
            </a:r>
          </a:p>
        </p:txBody>
      </p:sp>
    </p:spTree>
    <p:extLst>
      <p:ext uri="{BB962C8B-B14F-4D97-AF65-F5344CB8AC3E}">
        <p14:creationId xmlns:p14="http://schemas.microsoft.com/office/powerpoint/2010/main" val="153958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Μυϊκή συστολή</a:t>
            </a:r>
          </a:p>
        </p:txBody>
      </p:sp>
      <p:sp>
        <p:nvSpPr>
          <p:cNvPr id="3" name="Θέση περιεχομένου 2"/>
          <p:cNvSpPr>
            <a:spLocks noGrp="1"/>
          </p:cNvSpPr>
          <p:nvPr>
            <p:ph idx="1"/>
          </p:nvPr>
        </p:nvSpPr>
        <p:spPr>
          <a:xfrm>
            <a:off x="899592" y="1700808"/>
            <a:ext cx="3888432" cy="5157190"/>
          </a:xfrm>
        </p:spPr>
        <p:txBody>
          <a:bodyPr>
            <a:normAutofit/>
          </a:bodyPr>
          <a:lstStyle/>
          <a:p>
            <a:r>
              <a:rPr lang="el-GR" b="1" dirty="0"/>
              <a:t>Η γραμμωτή μυϊκή ίνα υπό την επίδραση ενός απλού ερεθίσματος επιτελεί μία απλή μυϊκή συστολή, η οποία εξελίσσεται σε τρία στάδια</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4978" y="2636912"/>
            <a:ext cx="4675976" cy="4197073"/>
          </a:xfrm>
          <a:prstGeom prst="rect">
            <a:avLst/>
          </a:prstGeom>
        </p:spPr>
      </p:pic>
    </p:spTree>
    <p:extLst>
      <p:ext uri="{BB962C8B-B14F-4D97-AF65-F5344CB8AC3E}">
        <p14:creationId xmlns:p14="http://schemas.microsoft.com/office/powerpoint/2010/main" val="214493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Στάδια μυϊκής συστολής</a:t>
            </a:r>
          </a:p>
        </p:txBody>
      </p:sp>
      <p:sp>
        <p:nvSpPr>
          <p:cNvPr id="3" name="Θέση περιεχομένου 2"/>
          <p:cNvSpPr>
            <a:spLocks noGrp="1"/>
          </p:cNvSpPr>
          <p:nvPr>
            <p:ph idx="1"/>
          </p:nvPr>
        </p:nvSpPr>
        <p:spPr>
          <a:xfrm>
            <a:off x="899592" y="1447800"/>
            <a:ext cx="8244408" cy="5410200"/>
          </a:xfrm>
        </p:spPr>
        <p:txBody>
          <a:bodyPr>
            <a:normAutofit fontScale="70000" lnSpcReduction="20000"/>
          </a:bodyPr>
          <a:lstStyle/>
          <a:p>
            <a:pPr marL="596646" indent="-514350">
              <a:buFont typeface="+mj-lt"/>
              <a:buAutoNum type="arabicPeriod"/>
            </a:pPr>
            <a:r>
              <a:rPr lang="el-GR" b="1" dirty="0"/>
              <a:t>Το πρώτο στάδιο, λανθάνων χρόνος, διαρκεί 5 </a:t>
            </a:r>
            <a:r>
              <a:rPr lang="el-GR" b="1" dirty="0" err="1"/>
              <a:t>msec</a:t>
            </a:r>
            <a:r>
              <a:rPr lang="el-GR" b="1" dirty="0"/>
              <a:t> και είναι ο χρόνος που μεσολαβεί από τη στιγμή που το ερέθισμα φτάνει στη μυϊκή ίνα έως την έναρξη της συστολής της. Ο χρόνος αυτός είναι απαραίτητος για την απελευθέρωση των ιόντων ασβεστίου και την ενεργοποίηση των ινιδίων της </a:t>
            </a:r>
            <a:r>
              <a:rPr lang="el-GR" b="1" dirty="0" err="1"/>
              <a:t>ακτίνης</a:t>
            </a:r>
            <a:r>
              <a:rPr lang="el-GR" b="1" dirty="0"/>
              <a:t>. </a:t>
            </a:r>
          </a:p>
          <a:p>
            <a:pPr marL="596646" indent="-514350">
              <a:buFont typeface="+mj-lt"/>
              <a:buAutoNum type="arabicPeriod"/>
            </a:pPr>
            <a:r>
              <a:rPr lang="el-GR" b="1" dirty="0"/>
              <a:t>Το δεύτερο στάδιο, περίοδος συστολής, είναι ο χρόνος που μεσολαβεί από την έναρξη της συστολής έως την επίτευξη της μέγιστης τιμής της και διαρκεί περίπου 40 </a:t>
            </a:r>
            <a:r>
              <a:rPr lang="el-GR" b="1" dirty="0" err="1"/>
              <a:t>msec</a:t>
            </a:r>
            <a:r>
              <a:rPr lang="el-GR" b="1" dirty="0"/>
              <a:t>. Η διάρκεια της περιόδου συστολής εξαρτάται από το είδος της μυϊκής ίνας και από το μήκος της. </a:t>
            </a:r>
          </a:p>
          <a:p>
            <a:pPr marL="596646" indent="-514350">
              <a:buFont typeface="+mj-lt"/>
              <a:buAutoNum type="arabicPeriod"/>
            </a:pPr>
            <a:r>
              <a:rPr lang="el-GR" b="1" dirty="0"/>
              <a:t>Το τελευταίο στάδιο, περίοδος χαλάρωσης, είναι ο χρόνος που μεσολαβεί από τη μέγιστη συστολή έως την πλήρη χαλάρωση και η διάρκειά της είναι περίπου 50 </a:t>
            </a:r>
            <a:r>
              <a:rPr lang="el-GR" b="1" dirty="0" err="1"/>
              <a:t>msec</a:t>
            </a:r>
            <a:r>
              <a:rPr lang="el-GR" b="1" dirty="0"/>
              <a:t>. </a:t>
            </a:r>
          </a:p>
          <a:p>
            <a:r>
              <a:rPr lang="el-GR" b="1" dirty="0"/>
              <a:t>Αν κατά τη διάρκεια της απλής μυϊκής συστολής επιδράσουν αλλεπάλληλα ερεθίσματα με συγκεκριμένη συχνότητα, η μυϊκή συστολή ενισχύεται και παρατείνεται και η κατάσταση αυτή ονομάζεται τετανική συστολή.</a:t>
            </a:r>
          </a:p>
        </p:txBody>
      </p:sp>
    </p:spTree>
    <p:extLst>
      <p:ext uri="{BB962C8B-B14F-4D97-AF65-F5344CB8AC3E}">
        <p14:creationId xmlns:p14="http://schemas.microsoft.com/office/powerpoint/2010/main" val="2807588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Μυϊκή συστολή</a:t>
            </a:r>
          </a:p>
        </p:txBody>
      </p:sp>
      <p:sp>
        <p:nvSpPr>
          <p:cNvPr id="3" name="Θέση περιεχομένου 2"/>
          <p:cNvSpPr>
            <a:spLocks noGrp="1"/>
          </p:cNvSpPr>
          <p:nvPr>
            <p:ph idx="1"/>
          </p:nvPr>
        </p:nvSpPr>
        <p:spPr>
          <a:xfrm>
            <a:off x="899592" y="1700808"/>
            <a:ext cx="8352928" cy="5157192"/>
          </a:xfrm>
        </p:spPr>
        <p:txBody>
          <a:bodyPr>
            <a:normAutofit fontScale="77500" lnSpcReduction="20000"/>
          </a:bodyPr>
          <a:lstStyle/>
          <a:p>
            <a:r>
              <a:rPr lang="el-GR" b="1" dirty="0"/>
              <a:t>Η συστολή του γραμμωτού μυός είναι αποτέλεσμα της συστολής των μυϊκών ινών. Η ένταση της συστολής του μυός είναι ανάλογη του αριθμού των μυϊκών ινών που συστέλλονται και της συχνότητας των ερεθισμάτων. </a:t>
            </a:r>
          </a:p>
          <a:p>
            <a:r>
              <a:rPr lang="el-GR" b="1" dirty="0"/>
              <a:t>Εάν ένα ερέθισμα είναι ασθενές, διεγείρεται μικρός αριθμός μυϊκών ινών (λίγες κινητικές μονάδες) και προκαλείται συστολή μικρής έντασης. </a:t>
            </a:r>
          </a:p>
          <a:p>
            <a:r>
              <a:rPr lang="el-GR" b="1" dirty="0"/>
              <a:t>Σε ισχυρότερο ερέθισμα διεγείρεται μεγαλύτερος αριθμός μυϊκών ινών (περισσότερες κινητικές μονάδες) με αποτέλεσμα συστολή μεγαλύτερης έντασης. </a:t>
            </a:r>
          </a:p>
          <a:p>
            <a:r>
              <a:rPr lang="el-GR" b="1" dirty="0"/>
              <a:t>Συνήθως οι μυϊκές ίνες ενός μυός δε συστέλλονται συγχρόνως και έτσι ο μυς δεν κουράζεται συνολικά. Κατά κανόνα η συστολή των μυών προκαλείται από αλλεπάλληλα συχνά ερεθίσματα, δηλαδή είναι τετανική συστολή.</a:t>
            </a:r>
          </a:p>
        </p:txBody>
      </p:sp>
    </p:spTree>
    <p:extLst>
      <p:ext uri="{BB962C8B-B14F-4D97-AF65-F5344CB8AC3E}">
        <p14:creationId xmlns:p14="http://schemas.microsoft.com/office/powerpoint/2010/main" val="2190269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a:t>Ισοτονική – ισομετρική συστολή</a:t>
            </a:r>
          </a:p>
        </p:txBody>
      </p:sp>
      <p:sp>
        <p:nvSpPr>
          <p:cNvPr id="3" name="Θέση περιεχομένου 2"/>
          <p:cNvSpPr>
            <a:spLocks noGrp="1"/>
          </p:cNvSpPr>
          <p:nvPr>
            <p:ph idx="1"/>
          </p:nvPr>
        </p:nvSpPr>
        <p:spPr>
          <a:xfrm>
            <a:off x="1043608" y="1447800"/>
            <a:ext cx="8100392" cy="5293568"/>
          </a:xfrm>
        </p:spPr>
        <p:txBody>
          <a:bodyPr>
            <a:normAutofit fontScale="92500"/>
          </a:bodyPr>
          <a:lstStyle/>
          <a:p>
            <a:r>
              <a:rPr lang="el-GR" b="1" dirty="0"/>
              <a:t>Η συστολή μπορεί να είναι </a:t>
            </a:r>
            <a:r>
              <a:rPr lang="el-GR" b="1" dirty="0">
                <a:solidFill>
                  <a:srgbClr val="FF0000"/>
                </a:solidFill>
              </a:rPr>
              <a:t>ισοτονική</a:t>
            </a:r>
            <a:r>
              <a:rPr lang="el-GR" b="1" dirty="0"/>
              <a:t>, αν ο μυς βραχύνεται και παράγει μηχανικό έργο, ή </a:t>
            </a:r>
            <a:r>
              <a:rPr lang="el-GR" b="1" dirty="0">
                <a:solidFill>
                  <a:srgbClr val="FF0000"/>
                </a:solidFill>
              </a:rPr>
              <a:t>ισομετρική</a:t>
            </a:r>
            <a:r>
              <a:rPr lang="el-GR" b="1" dirty="0"/>
              <a:t>, όταν ο μυς δε βραχύνεται, δηλαδή το μήκος του δε μεταβάλλεται. </a:t>
            </a:r>
          </a:p>
          <a:p>
            <a:r>
              <a:rPr lang="el-GR" b="1" dirty="0"/>
              <a:t>Οι μυϊκές συστολές μπορεί να είναι ισοτονικές ή ισομετρικές. Οι περισσότερες όμως είναι μικτές, όπως για παράδειγμα, κατά τη βάδιση, οι ισομετρικές βοηθούν τα άκρα να κρατηθούν άκαμπτα, όταν τα πόδια πατούν στο έδαφος, ενώ οι ισοτονικές να κινηθούν.</a:t>
            </a:r>
          </a:p>
        </p:txBody>
      </p:sp>
    </p:spTree>
    <p:extLst>
      <p:ext uri="{BB962C8B-B14F-4D97-AF65-F5344CB8AC3E}">
        <p14:creationId xmlns:p14="http://schemas.microsoft.com/office/powerpoint/2010/main" val="289669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Μυϊκός τόνος</a:t>
            </a:r>
          </a:p>
        </p:txBody>
      </p:sp>
      <p:sp>
        <p:nvSpPr>
          <p:cNvPr id="3" name="Θέση περιεχομένου 2"/>
          <p:cNvSpPr>
            <a:spLocks noGrp="1"/>
          </p:cNvSpPr>
          <p:nvPr>
            <p:ph idx="1"/>
          </p:nvPr>
        </p:nvSpPr>
        <p:spPr>
          <a:xfrm>
            <a:off x="971600" y="1844824"/>
            <a:ext cx="7962088" cy="4752528"/>
          </a:xfrm>
        </p:spPr>
        <p:txBody>
          <a:bodyPr/>
          <a:lstStyle/>
          <a:p>
            <a:r>
              <a:rPr lang="el-GR" b="1" dirty="0"/>
              <a:t>Ακόμα και σε κατάσταση ανάπαυσης του οργανισμού οι μύες βρίσκονται σε διαρκή μικρής έντασης συστολή, που ονομάζεται μυϊκός τόνος. </a:t>
            </a:r>
          </a:p>
          <a:p>
            <a:r>
              <a:rPr lang="el-GR" b="1" dirty="0"/>
              <a:t>Με αυτόν τον τρόπο ο μυς διατηρείται σε ετοιμότητα, ώστε να μπορεί να συσπαστεί αμέσως, όταν χρειαστεί.</a:t>
            </a:r>
          </a:p>
        </p:txBody>
      </p:sp>
    </p:spTree>
    <p:extLst>
      <p:ext uri="{BB962C8B-B14F-4D97-AF65-F5344CB8AC3E}">
        <p14:creationId xmlns:p14="http://schemas.microsoft.com/office/powerpoint/2010/main" val="58325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Μυϊκός κάματος</a:t>
            </a:r>
          </a:p>
        </p:txBody>
      </p:sp>
      <p:sp>
        <p:nvSpPr>
          <p:cNvPr id="3" name="Θέση περιεχομένου 2"/>
          <p:cNvSpPr>
            <a:spLocks noGrp="1"/>
          </p:cNvSpPr>
          <p:nvPr>
            <p:ph idx="1"/>
          </p:nvPr>
        </p:nvSpPr>
        <p:spPr>
          <a:xfrm>
            <a:off x="971600" y="1447800"/>
            <a:ext cx="8172400" cy="5410200"/>
          </a:xfrm>
        </p:spPr>
        <p:txBody>
          <a:bodyPr>
            <a:normAutofit fontScale="77500" lnSpcReduction="20000"/>
          </a:bodyPr>
          <a:lstStyle/>
          <a:p>
            <a:r>
              <a:rPr lang="el-GR" b="1" dirty="0"/>
              <a:t>Σε έντονη μυϊκή δραστηριότητα οι ενεργειακές ανάγκες του μυός είναι αυξημένες και δεν επαρκεί το οξυγόνο που φτάνει με το αίμα για να γίνει η αερόβια κυτταρική αναπνοή. </a:t>
            </a:r>
          </a:p>
          <a:p>
            <a:r>
              <a:rPr lang="el-GR" b="1" dirty="0"/>
              <a:t>Προκειμένου να εξασφαλιστούν τα απαραίτητα ποσά ενέργειας, γίνεται αναερόβια η διάσπαση της γλυκόζης σε γαλακτικό οξύ (γαλακτική ζύμωση). </a:t>
            </a:r>
          </a:p>
          <a:p>
            <a:r>
              <a:rPr lang="el-GR" b="1" dirty="0"/>
              <a:t>Το γαλακτικό οξύ που συσσωρεύεται προκαλεί διακοπή της λειτουργίας πολλών κυτταρικών </a:t>
            </a:r>
            <a:r>
              <a:rPr lang="el-GR" b="1" dirty="0" err="1"/>
              <a:t>ενζυμικών</a:t>
            </a:r>
            <a:r>
              <a:rPr lang="el-GR" b="1" dirty="0"/>
              <a:t> συστημάτων, με αποτέλεσμα την ολική ή μερική ανικανότητα του μυός για συστολή. </a:t>
            </a:r>
          </a:p>
          <a:p>
            <a:r>
              <a:rPr lang="el-GR" b="1" dirty="0"/>
              <a:t>Αυτή η κατάσταση χαρακτηρίζεται ως μυϊκός κάματος. Ο πόνος που αισθανόμαστε ύστερα από έντονη μυϊκή δραστηριότητα οφείλεται στη συγκέντρωση διάφορων ουσιών όπως το γαλακτικό οξύ, οι οποίες προκαλούν κάματο.</a:t>
            </a:r>
          </a:p>
        </p:txBody>
      </p:sp>
    </p:spTree>
    <p:extLst>
      <p:ext uri="{BB962C8B-B14F-4D97-AF65-F5344CB8AC3E}">
        <p14:creationId xmlns:p14="http://schemas.microsoft.com/office/powerpoint/2010/main" val="202030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Είδη μυϊκού ιστού</a:t>
            </a:r>
          </a:p>
        </p:txBody>
      </p:sp>
      <p:sp>
        <p:nvSpPr>
          <p:cNvPr id="3" name="Θέση περιεχομένου 2"/>
          <p:cNvSpPr>
            <a:spLocks noGrp="1"/>
          </p:cNvSpPr>
          <p:nvPr>
            <p:ph idx="1"/>
          </p:nvPr>
        </p:nvSpPr>
        <p:spPr>
          <a:xfrm>
            <a:off x="971600" y="1447800"/>
            <a:ext cx="8172400" cy="5410200"/>
          </a:xfrm>
        </p:spPr>
        <p:txBody>
          <a:bodyPr>
            <a:normAutofit fontScale="77500" lnSpcReduction="20000"/>
          </a:bodyPr>
          <a:lstStyle/>
          <a:p>
            <a:r>
              <a:rPr lang="el-GR" dirty="0"/>
              <a:t>Υπάρχουν τρία είδη μυϊκού ιστού: </a:t>
            </a:r>
          </a:p>
          <a:p>
            <a:pPr marL="596646" indent="-514350">
              <a:buFont typeface="+mj-lt"/>
              <a:buAutoNum type="arabicPeriod"/>
            </a:pPr>
            <a:r>
              <a:rPr lang="el-GR" b="1" dirty="0">
                <a:solidFill>
                  <a:srgbClr val="FF0000"/>
                </a:solidFill>
              </a:rPr>
              <a:t>ο σκελετικός</a:t>
            </a:r>
            <a:r>
              <a:rPr lang="el-GR" b="1" dirty="0">
                <a:solidFill>
                  <a:schemeClr val="tx1">
                    <a:lumMod val="95000"/>
                    <a:lumOff val="5000"/>
                  </a:schemeClr>
                </a:solidFill>
              </a:rPr>
              <a:t>: Ο σκελετικός μυϊκός ιστός συναντάται στους σκελετικούς μυς και αποτελείται από σχετικά μακριές κυλινδρικές μυϊκές ίνες, που φέρουν γραμμώσεις. Η συστολή τους γίνεται με τη θέλησή μας. </a:t>
            </a:r>
          </a:p>
          <a:p>
            <a:pPr marL="596646" indent="-514350">
              <a:buFont typeface="+mj-lt"/>
              <a:buAutoNum type="arabicPeriod"/>
            </a:pPr>
            <a:r>
              <a:rPr lang="el-GR" b="1" dirty="0">
                <a:solidFill>
                  <a:srgbClr val="FF0000"/>
                </a:solidFill>
              </a:rPr>
              <a:t>ο καρδιακός</a:t>
            </a:r>
            <a:r>
              <a:rPr lang="el-GR" b="1" dirty="0">
                <a:solidFill>
                  <a:schemeClr val="tx1">
                    <a:lumMod val="95000"/>
                    <a:lumOff val="5000"/>
                  </a:schemeClr>
                </a:solidFill>
              </a:rPr>
              <a:t>: Ο καρδιακός μυϊκός ιστός βρίσκεται μόνο στα τοιχώματα της καρδιάς. Οι μυϊκές ίνες του είναι κυλινδρικές, έχουν γραμμώσεις, αλλά δεν υπακούουν στη θέλησή μας.</a:t>
            </a:r>
          </a:p>
          <a:p>
            <a:pPr marL="596646" indent="-514350">
              <a:buFont typeface="+mj-lt"/>
              <a:buAutoNum type="arabicPeriod"/>
            </a:pPr>
            <a:r>
              <a:rPr lang="el-GR" b="1" dirty="0">
                <a:solidFill>
                  <a:srgbClr val="FF0000"/>
                </a:solidFill>
              </a:rPr>
              <a:t>ο λείος</a:t>
            </a:r>
            <a:r>
              <a:rPr lang="el-GR" b="1" dirty="0">
                <a:solidFill>
                  <a:schemeClr val="tx1">
                    <a:lumMod val="95000"/>
                    <a:lumOff val="5000"/>
                  </a:schemeClr>
                </a:solidFill>
              </a:rPr>
              <a:t>: Ο λείος μυϊκός ιστός επενδύει κυρίως τοιχώματα όπως των αγγείων και του γαστρεντερικού σωλήνα. Αποτελείται από ατρακτοειδείς μυϊκές ίνες χωρίς γραμμώσεις, που δεν υπακούουν στη θέλησή μας.</a:t>
            </a:r>
          </a:p>
        </p:txBody>
      </p:sp>
    </p:spTree>
    <p:extLst>
      <p:ext uri="{BB962C8B-B14F-4D97-AF65-F5344CB8AC3E}">
        <p14:creationId xmlns:p14="http://schemas.microsoft.com/office/powerpoint/2010/main" val="2645958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043608" y="1447800"/>
            <a:ext cx="7890080" cy="5410200"/>
          </a:xfrm>
        </p:spPr>
        <p:txBody>
          <a:bodyPr>
            <a:normAutofit fontScale="92500" lnSpcReduction="20000"/>
          </a:bodyPr>
          <a:lstStyle/>
          <a:p>
            <a:r>
              <a:rPr lang="el-GR" b="1" dirty="0"/>
              <a:t>Για να απομακρυνθεί το συσσωρευμένο γαλακτικό οξύ, απαιτείται οξυγόνο. Γι' αυτόν το λόγο ύστερα από έντονη μυϊκή δραστηριότητα εξακολουθούμε να λαχανιάζουμε για λίγα λεπτά. </a:t>
            </a:r>
          </a:p>
          <a:p>
            <a:r>
              <a:rPr lang="el-GR" b="1" dirty="0"/>
              <a:t>Το γαλακτικό οξύ απομακρύνεται με το αίμα στο ήπαρ, όπου το 20% της ποσότητάς του οξειδώνεται σε διοξείδιο του άνθρακα και νερό. </a:t>
            </a:r>
          </a:p>
          <a:p>
            <a:r>
              <a:rPr lang="el-GR" b="1" dirty="0"/>
              <a:t>Η ενέργεια που απελευθερώνεται από αυτήν τη διαδικασία χρησιμοποιείται για να μετατρέψει το υπόλοιπο 80% σε γλυκόζη για μελλοντική χρήση.</a:t>
            </a:r>
          </a:p>
        </p:txBody>
      </p:sp>
    </p:spTree>
    <p:extLst>
      <p:ext uri="{BB962C8B-B14F-4D97-AF65-F5344CB8AC3E}">
        <p14:creationId xmlns:p14="http://schemas.microsoft.com/office/powerpoint/2010/main" val="3172935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48829"/>
            <a:ext cx="6120680" cy="7096009"/>
          </a:xfrm>
        </p:spPr>
      </p:pic>
    </p:spTree>
    <p:extLst>
      <p:ext uri="{BB962C8B-B14F-4D97-AF65-F5344CB8AC3E}">
        <p14:creationId xmlns:p14="http://schemas.microsoft.com/office/powerpoint/2010/main" val="1980873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8262"/>
            <a:ext cx="5832648" cy="6874778"/>
          </a:xfrm>
        </p:spPr>
      </p:pic>
    </p:spTree>
    <p:extLst>
      <p:ext uri="{BB962C8B-B14F-4D97-AF65-F5344CB8AC3E}">
        <p14:creationId xmlns:p14="http://schemas.microsoft.com/office/powerpoint/2010/main" val="809653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897"/>
            <a:ext cx="5040560" cy="7249669"/>
          </a:xfrm>
        </p:spPr>
      </p:pic>
    </p:spTree>
    <p:extLst>
      <p:ext uri="{BB962C8B-B14F-4D97-AF65-F5344CB8AC3E}">
        <p14:creationId xmlns:p14="http://schemas.microsoft.com/office/powerpoint/2010/main" val="1398696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35342"/>
            <a:ext cx="5256584" cy="6871804"/>
          </a:xfrm>
        </p:spPr>
      </p:pic>
    </p:spTree>
    <p:extLst>
      <p:ext uri="{BB962C8B-B14F-4D97-AF65-F5344CB8AC3E}">
        <p14:creationId xmlns:p14="http://schemas.microsoft.com/office/powerpoint/2010/main" val="3262061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1720" y="0"/>
            <a:ext cx="5760640" cy="6857999"/>
          </a:xfrm>
        </p:spPr>
      </p:pic>
    </p:spTree>
    <p:extLst>
      <p:ext uri="{BB962C8B-B14F-4D97-AF65-F5344CB8AC3E}">
        <p14:creationId xmlns:p14="http://schemas.microsoft.com/office/powerpoint/2010/main" val="2445957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39752" y="0"/>
            <a:ext cx="5256584" cy="6858000"/>
          </a:xfrm>
        </p:spPr>
      </p:pic>
    </p:spTree>
    <p:extLst>
      <p:ext uri="{BB962C8B-B14F-4D97-AF65-F5344CB8AC3E}">
        <p14:creationId xmlns:p14="http://schemas.microsoft.com/office/powerpoint/2010/main" val="168071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Λειτουργία μυϊκού συστήματος</a:t>
            </a:r>
          </a:p>
        </p:txBody>
      </p:sp>
      <p:sp>
        <p:nvSpPr>
          <p:cNvPr id="3" name="Θέση περιεχομένου 2"/>
          <p:cNvSpPr>
            <a:spLocks noGrp="1"/>
          </p:cNvSpPr>
          <p:nvPr>
            <p:ph idx="1"/>
          </p:nvPr>
        </p:nvSpPr>
        <p:spPr>
          <a:xfrm>
            <a:off x="1043608" y="2204864"/>
            <a:ext cx="7890080" cy="4653136"/>
          </a:xfrm>
        </p:spPr>
        <p:txBody>
          <a:bodyPr/>
          <a:lstStyle/>
          <a:p>
            <a:pPr marL="596646" indent="-514350">
              <a:buFont typeface="+mj-lt"/>
              <a:buAutoNum type="arabicPeriod"/>
            </a:pPr>
            <a:r>
              <a:rPr lang="el-GR" b="1" dirty="0"/>
              <a:t>κίνηση </a:t>
            </a:r>
          </a:p>
          <a:p>
            <a:pPr marL="596646" indent="-514350">
              <a:buFont typeface="+mj-lt"/>
              <a:buAutoNum type="arabicPeriod"/>
            </a:pPr>
            <a:r>
              <a:rPr lang="el-GR" b="1" dirty="0"/>
              <a:t>Στάση του σώματος (παρατεταμένη σύσπαση συγκεκριμένων μυών)</a:t>
            </a:r>
          </a:p>
          <a:p>
            <a:pPr marL="596646" indent="-514350">
              <a:buFont typeface="+mj-lt"/>
              <a:buAutoNum type="arabicPeriod"/>
            </a:pPr>
            <a:r>
              <a:rPr lang="el-GR" b="1" dirty="0"/>
              <a:t>Ρύθμιση όγκου (αναπνευστικοί μύες)</a:t>
            </a:r>
          </a:p>
          <a:p>
            <a:pPr marL="596646" indent="-514350">
              <a:buFont typeface="+mj-lt"/>
              <a:buAutoNum type="arabicPeriod"/>
            </a:pPr>
            <a:r>
              <a:rPr lang="el-GR" b="1" dirty="0"/>
              <a:t>Θερμογένεση (παραγωγή ενέργειας)</a:t>
            </a:r>
          </a:p>
        </p:txBody>
      </p:sp>
    </p:spTree>
    <p:extLst>
      <p:ext uri="{BB962C8B-B14F-4D97-AF65-F5344CB8AC3E}">
        <p14:creationId xmlns:p14="http://schemas.microsoft.com/office/powerpoint/2010/main" val="360341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Μορφολογία γραμμωτών μυών</a:t>
            </a:r>
          </a:p>
        </p:txBody>
      </p:sp>
      <p:sp>
        <p:nvSpPr>
          <p:cNvPr id="3" name="Θέση περιεχομένου 2"/>
          <p:cNvSpPr>
            <a:spLocks noGrp="1"/>
          </p:cNvSpPr>
          <p:nvPr>
            <p:ph idx="1"/>
          </p:nvPr>
        </p:nvSpPr>
        <p:spPr>
          <a:xfrm>
            <a:off x="971600" y="1447800"/>
            <a:ext cx="8172400" cy="5410200"/>
          </a:xfrm>
        </p:spPr>
        <p:txBody>
          <a:bodyPr>
            <a:normAutofit/>
          </a:bodyPr>
          <a:lstStyle/>
          <a:p>
            <a:pPr marL="82296" indent="0">
              <a:buNone/>
            </a:pPr>
            <a:r>
              <a:rPr lang="el-GR" b="1" dirty="0"/>
              <a:t>Οι γραμμωτοί μύες, ανάλογα με τη μορφολογία τους, διακρίνονται σε </a:t>
            </a:r>
          </a:p>
          <a:p>
            <a:pPr marL="596646" indent="-514350">
              <a:buFont typeface="+mj-lt"/>
              <a:buAutoNum type="arabicPeriod"/>
            </a:pPr>
            <a:r>
              <a:rPr lang="el-GR" b="1" dirty="0">
                <a:solidFill>
                  <a:srgbClr val="FF0000"/>
                </a:solidFill>
              </a:rPr>
              <a:t>σφιγκτήρες</a:t>
            </a:r>
            <a:r>
              <a:rPr lang="el-GR" b="1" dirty="0"/>
              <a:t> (σφιγκτήρας στόματος), </a:t>
            </a:r>
          </a:p>
          <a:p>
            <a:pPr marL="596646" indent="-514350">
              <a:buFont typeface="+mj-lt"/>
              <a:buAutoNum type="arabicPeriod"/>
            </a:pPr>
            <a:r>
              <a:rPr lang="el-GR" b="1" dirty="0" err="1">
                <a:solidFill>
                  <a:srgbClr val="FF0000"/>
                </a:solidFill>
              </a:rPr>
              <a:t>πλατείς</a:t>
            </a:r>
            <a:r>
              <a:rPr lang="el-GR" b="1" dirty="0"/>
              <a:t> (πλατύς ραχιαίος) και </a:t>
            </a:r>
          </a:p>
          <a:p>
            <a:pPr marL="596646" indent="-514350">
              <a:buFont typeface="+mj-lt"/>
              <a:buAutoNum type="arabicPeriod"/>
            </a:pPr>
            <a:r>
              <a:rPr lang="el-GR" b="1" dirty="0">
                <a:solidFill>
                  <a:srgbClr val="FF0000"/>
                </a:solidFill>
              </a:rPr>
              <a:t>μακρούς</a:t>
            </a:r>
            <a:r>
              <a:rPr lang="el-GR" b="1" dirty="0"/>
              <a:t> (τρικέφαλος </a:t>
            </a:r>
            <a:r>
              <a:rPr lang="el-GR" b="1" dirty="0" err="1"/>
              <a:t>βραχιόνιος</a:t>
            </a:r>
            <a:r>
              <a:rPr lang="el-GR" b="1" dirty="0"/>
              <a:t>). </a:t>
            </a:r>
          </a:p>
          <a:p>
            <a:r>
              <a:rPr lang="el-GR" b="1" dirty="0"/>
              <a:t>Σε γενικές γραμμές ένας μακρύς σκελετικός μυς έχει σχήμα ατρακτοειδές και αποτελείται από ένα κεντρικό τμήμα, τη γαστέρα και από δύο άκρα, τις προσφύσεις.</a:t>
            </a:r>
          </a:p>
        </p:txBody>
      </p:sp>
    </p:spTree>
    <p:extLst>
      <p:ext uri="{BB962C8B-B14F-4D97-AF65-F5344CB8AC3E}">
        <p14:creationId xmlns:p14="http://schemas.microsoft.com/office/powerpoint/2010/main" val="1366719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0"/>
            <a:ext cx="7498080" cy="908720"/>
          </a:xfrm>
        </p:spPr>
        <p:txBody>
          <a:bodyPr/>
          <a:lstStyle/>
          <a:p>
            <a:pPr algn="ctr"/>
            <a:r>
              <a:rPr lang="el-GR" dirty="0" err="1"/>
              <a:t>Έκφυση</a:t>
            </a:r>
            <a:r>
              <a:rPr lang="el-GR" dirty="0"/>
              <a:t> - κατάφυση</a:t>
            </a:r>
          </a:p>
        </p:txBody>
      </p:sp>
      <p:sp>
        <p:nvSpPr>
          <p:cNvPr id="3" name="Θέση περιεχομένου 2"/>
          <p:cNvSpPr>
            <a:spLocks noGrp="1"/>
          </p:cNvSpPr>
          <p:nvPr>
            <p:ph idx="1"/>
          </p:nvPr>
        </p:nvSpPr>
        <p:spPr>
          <a:xfrm>
            <a:off x="899592" y="836712"/>
            <a:ext cx="3312368" cy="6021288"/>
          </a:xfrm>
        </p:spPr>
        <p:txBody>
          <a:bodyPr>
            <a:normAutofit fontScale="85000" lnSpcReduction="20000"/>
          </a:bodyPr>
          <a:lstStyle/>
          <a:p>
            <a:r>
              <a:rPr lang="el-GR" b="1" dirty="0"/>
              <a:t>Η κάθε πρόσφυση συνίσταται συνήθως από συνδετικό ιστό, τον τένοντα, ο οποίος συνδέει το μυ με τα οστά. </a:t>
            </a:r>
          </a:p>
          <a:p>
            <a:r>
              <a:rPr lang="el-GR" b="1" dirty="0"/>
              <a:t>Το ένα άκρο, η κατάφυση, </a:t>
            </a:r>
            <a:r>
              <a:rPr lang="el-GR" b="1" dirty="0" err="1"/>
              <a:t>προσφύεται</a:t>
            </a:r>
            <a:r>
              <a:rPr lang="el-GR" b="1" dirty="0"/>
              <a:t> στο οστό που ο μυς αυτός κινεί, ενώ το άλλο, η </a:t>
            </a:r>
            <a:r>
              <a:rPr lang="el-GR" b="1" dirty="0" err="1"/>
              <a:t>έκφυση</a:t>
            </a:r>
            <a:r>
              <a:rPr lang="el-GR" b="1" dirty="0"/>
              <a:t>, </a:t>
            </a:r>
            <a:r>
              <a:rPr lang="el-GR" b="1" dirty="0" err="1"/>
              <a:t>προσφύεται</a:t>
            </a:r>
            <a:r>
              <a:rPr lang="el-GR" b="1" dirty="0"/>
              <a:t> στο οστό που δεν κινείται</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161920"/>
            <a:ext cx="5076056" cy="4643344"/>
          </a:xfrm>
          <a:prstGeom prst="rect">
            <a:avLst/>
          </a:prstGeom>
        </p:spPr>
      </p:pic>
    </p:spTree>
    <p:extLst>
      <p:ext uri="{BB962C8B-B14F-4D97-AF65-F5344CB8AC3E}">
        <p14:creationId xmlns:p14="http://schemas.microsoft.com/office/powerpoint/2010/main" val="41539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1331640" y="1447800"/>
            <a:ext cx="7812360" cy="5221560"/>
          </a:xfrm>
        </p:spPr>
        <p:txBody>
          <a:bodyPr>
            <a:normAutofit/>
          </a:bodyPr>
          <a:lstStyle/>
          <a:p>
            <a:r>
              <a:rPr lang="el-GR" b="1" dirty="0"/>
              <a:t>Γενικά οι μύες συνεργάζονται κατά ζεύγη, προκειμένου να επιτελέσουν μια συγκεκριμένη κίνηση. </a:t>
            </a:r>
          </a:p>
          <a:p>
            <a:r>
              <a:rPr lang="el-GR" b="1" dirty="0"/>
              <a:t>Ο μυς που συστέλλεται προκειμένου να γίνει κάμψη του πήχη ονομάζεται κύριος, ενώ ο μυς που χαλαρώνει ονομάζεται ανταγωνιστής. </a:t>
            </a:r>
          </a:p>
          <a:p>
            <a:r>
              <a:rPr lang="el-GR" b="1" dirty="0"/>
              <a:t>Η συνεργασία λοιπόν των κύριων και των ανταγωνιστών μυών εξασφαλίζει την αρμονική κίνηση του σώματος.</a:t>
            </a:r>
          </a:p>
        </p:txBody>
      </p:sp>
    </p:spTree>
    <p:extLst>
      <p:ext uri="{BB962C8B-B14F-4D97-AF65-F5344CB8AC3E}">
        <p14:creationId xmlns:p14="http://schemas.microsoft.com/office/powerpoint/2010/main" val="255968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dirty="0"/>
              <a:t>Δομή του σκελετικού μυός</a:t>
            </a:r>
          </a:p>
        </p:txBody>
      </p:sp>
      <p:sp>
        <p:nvSpPr>
          <p:cNvPr id="3" name="Θέση περιεχομένου 2"/>
          <p:cNvSpPr>
            <a:spLocks noGrp="1"/>
          </p:cNvSpPr>
          <p:nvPr>
            <p:ph idx="1"/>
          </p:nvPr>
        </p:nvSpPr>
        <p:spPr>
          <a:xfrm>
            <a:off x="1043608" y="1447800"/>
            <a:ext cx="8100392" cy="5410200"/>
          </a:xfrm>
        </p:spPr>
        <p:txBody>
          <a:bodyPr>
            <a:normAutofit/>
          </a:bodyPr>
          <a:lstStyle/>
          <a:p>
            <a:r>
              <a:rPr lang="el-GR" b="1" dirty="0"/>
              <a:t>Οι σκελετικοί μύες </a:t>
            </a:r>
            <a:r>
              <a:rPr lang="el-GR" b="1" dirty="0" err="1"/>
              <a:t>προσφύονται</a:t>
            </a:r>
            <a:r>
              <a:rPr lang="el-GR" b="1" dirty="0"/>
              <a:t> στα οστά και είναι αυτοτελή όργανα που υπακούουν στη θέλησή μας</a:t>
            </a:r>
          </a:p>
          <a:p>
            <a:r>
              <a:rPr lang="el-GR" b="1" dirty="0"/>
              <a:t>Κάθε γραμμωτός μυς μπορεί να αποτελείται από πολλές χιλιάδες μυϊκές ίνες, οι οποίες δεν αθροίζονται με τυχαίο τρόπο, αλλά διατάσσονται σε δεσμίδες (μυϊκές δέσμες), οι οποίες περιβάλλονται από πυκνό συνδετικό ιστό. Από πυκνό συνδετικό ιστό περιβάλλεται και ο μυς</a:t>
            </a:r>
          </a:p>
        </p:txBody>
      </p:sp>
    </p:spTree>
    <p:extLst>
      <p:ext uri="{BB962C8B-B14F-4D97-AF65-F5344CB8AC3E}">
        <p14:creationId xmlns:p14="http://schemas.microsoft.com/office/powerpoint/2010/main" val="2510576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Δομή του σκελετικού μυός</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556792"/>
            <a:ext cx="8196721" cy="4464496"/>
          </a:xfrm>
        </p:spPr>
      </p:pic>
    </p:spTree>
    <p:extLst>
      <p:ext uri="{BB962C8B-B14F-4D97-AF65-F5344CB8AC3E}">
        <p14:creationId xmlns:p14="http://schemas.microsoft.com/office/powerpoint/2010/main" val="4294676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3648" y="116632"/>
            <a:ext cx="7498080" cy="1143000"/>
          </a:xfrm>
        </p:spPr>
        <p:txBody>
          <a:bodyPr>
            <a:normAutofit fontScale="90000"/>
          </a:bodyPr>
          <a:lstStyle/>
          <a:p>
            <a:pPr algn="ctr"/>
            <a:r>
              <a:rPr lang="el-GR" dirty="0"/>
              <a:t>Δομή και λειτουργία της γραμμωτής μυϊκής ίνας</a:t>
            </a:r>
          </a:p>
        </p:txBody>
      </p:sp>
      <p:sp>
        <p:nvSpPr>
          <p:cNvPr id="3" name="Θέση περιεχομένου 2"/>
          <p:cNvSpPr>
            <a:spLocks noGrp="1"/>
          </p:cNvSpPr>
          <p:nvPr>
            <p:ph idx="1"/>
          </p:nvPr>
        </p:nvSpPr>
        <p:spPr>
          <a:xfrm>
            <a:off x="971600" y="1628800"/>
            <a:ext cx="8172400" cy="5229200"/>
          </a:xfrm>
        </p:spPr>
        <p:txBody>
          <a:bodyPr>
            <a:normAutofit fontScale="85000" lnSpcReduction="20000"/>
          </a:bodyPr>
          <a:lstStyle/>
          <a:p>
            <a:r>
              <a:rPr lang="el-GR" b="1" dirty="0"/>
              <a:t>Η δομική και λειτουργική μονάδα των γραμμωτών μυών είναι η γραμμωτή μυϊκή ίνα. Το σχήμα της είναι κυλινδρικό, ενώ το μήκος της μπορεί να φτάνει από λίγα χιλιοστά έως 15 </a:t>
            </a:r>
            <a:r>
              <a:rPr lang="el-GR" b="1" dirty="0" err="1"/>
              <a:t>cm</a:t>
            </a:r>
            <a:r>
              <a:rPr lang="el-GR" b="1" dirty="0"/>
              <a:t>. </a:t>
            </a:r>
          </a:p>
          <a:p>
            <a:r>
              <a:rPr lang="el-GR" b="1" dirty="0"/>
              <a:t>Η κυτταρική της μεμβράνη, που ονομάζεται </a:t>
            </a:r>
            <a:r>
              <a:rPr lang="el-GR" b="1" dirty="0" err="1"/>
              <a:t>σαρκείλημα</a:t>
            </a:r>
            <a:r>
              <a:rPr lang="el-GR" b="1" dirty="0"/>
              <a:t>, περιβάλλεται από ινίδια κολλαγόνου (</a:t>
            </a:r>
            <a:r>
              <a:rPr lang="el-GR" b="1" dirty="0" err="1"/>
              <a:t>ενδομύιο</a:t>
            </a:r>
            <a:r>
              <a:rPr lang="el-GR" b="1" dirty="0"/>
              <a:t>). </a:t>
            </a:r>
          </a:p>
          <a:p>
            <a:r>
              <a:rPr lang="el-GR" b="1" dirty="0"/>
              <a:t>Μέσα στη μυϊκή ίνα, αμέσως κάτω από το </a:t>
            </a:r>
            <a:r>
              <a:rPr lang="el-GR" b="1" dirty="0" err="1"/>
              <a:t>σαρκείλημα</a:t>
            </a:r>
            <a:r>
              <a:rPr lang="el-GR" b="1" dirty="0"/>
              <a:t>, υπάρχουν διάσπαρτοι πυρήνες, που στις μεγάλες μυϊκές ίνες μπορεί να είναι χιλιάδες. Στο κυτταρόπλασμα της μυϊκής ίνας (</a:t>
            </a:r>
            <a:r>
              <a:rPr lang="el-GR" b="1" dirty="0" err="1"/>
              <a:t>σαρκόπλασμα</a:t>
            </a:r>
            <a:r>
              <a:rPr lang="el-GR" b="1" dirty="0"/>
              <a:t>) υπάρχουν πολυάριθμα μιτοχόνδρια και αναπτυγμένο </a:t>
            </a:r>
            <a:r>
              <a:rPr lang="el-GR" b="1" dirty="0" err="1"/>
              <a:t>ενδοπλασματικό</a:t>
            </a:r>
            <a:r>
              <a:rPr lang="el-GR" b="1" dirty="0"/>
              <a:t> δίκτυο (</a:t>
            </a:r>
            <a:r>
              <a:rPr lang="el-GR" b="1" dirty="0" err="1"/>
              <a:t>σαρκοπλασματικό</a:t>
            </a:r>
            <a:r>
              <a:rPr lang="el-GR" b="1" dirty="0"/>
              <a:t> δίκτυο)</a:t>
            </a:r>
          </a:p>
        </p:txBody>
      </p:sp>
    </p:spTree>
    <p:extLst>
      <p:ext uri="{BB962C8B-B14F-4D97-AF65-F5344CB8AC3E}">
        <p14:creationId xmlns:p14="http://schemas.microsoft.com/office/powerpoint/2010/main" val="354278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301</TotalTime>
  <Words>1373</Words>
  <Application>Microsoft Office PowerPoint</Application>
  <PresentationFormat>Προβολή στην οθόνη (4:3)</PresentationFormat>
  <Paragraphs>70</Paragraphs>
  <Slides>26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26</vt:i4>
      </vt:variant>
    </vt:vector>
  </HeadingPairs>
  <TitlesOfParts>
    <vt:vector size="31" baseType="lpstr">
      <vt:lpstr>Corbel</vt:lpstr>
      <vt:lpstr>Gill Sans MT</vt:lpstr>
      <vt:lpstr>Verdana</vt:lpstr>
      <vt:lpstr>Wingdings 2</vt:lpstr>
      <vt:lpstr>Ηλιοστάσιο</vt:lpstr>
      <vt:lpstr>ΜΥΪΚΟ ΣΥΣΤΗΜΑ</vt:lpstr>
      <vt:lpstr>Είδη μυϊκού ιστού</vt:lpstr>
      <vt:lpstr>Λειτουργία μυϊκού συστήματος</vt:lpstr>
      <vt:lpstr>Μορφολογία γραμμωτών μυών</vt:lpstr>
      <vt:lpstr>Έκφυση - κατάφυση</vt:lpstr>
      <vt:lpstr>Παρουσίαση του PowerPoint</vt:lpstr>
      <vt:lpstr>Δομή του σκελετικού μυός</vt:lpstr>
      <vt:lpstr>Δομή του σκελετικού μυός</vt:lpstr>
      <vt:lpstr>Δομή και λειτουργία της γραμμωτής μυϊκής ίνας</vt:lpstr>
      <vt:lpstr>Δομή και λειτουργία της γραμμωτής μυϊκής ίνας</vt:lpstr>
      <vt:lpstr>Παρουσίαση του PowerPoint</vt:lpstr>
      <vt:lpstr>Μυϊκή συστολή</vt:lpstr>
      <vt:lpstr>Μυϊκές ίνες</vt:lpstr>
      <vt:lpstr>Μυϊκή συστολή</vt:lpstr>
      <vt:lpstr>Στάδια μυϊκής συστολής</vt:lpstr>
      <vt:lpstr>Μυϊκή συστολή</vt:lpstr>
      <vt:lpstr>Ισοτονική – ισομετρική συστολή</vt:lpstr>
      <vt:lpstr>Μυϊκός τόνος</vt:lpstr>
      <vt:lpstr>Μυϊκός κάματος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Χρήστης των Windows</dc:creator>
  <cp:lastModifiedBy>Ιωαννης Προϊκος</cp:lastModifiedBy>
  <cp:revision>13</cp:revision>
  <dcterms:created xsi:type="dcterms:W3CDTF">2019-01-21T15:57:54Z</dcterms:created>
  <dcterms:modified xsi:type="dcterms:W3CDTF">2020-12-09T08:54:04Z</dcterms:modified>
</cp:coreProperties>
</file>