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6C08403C-6924-4C68-8481-23FE5383CE04}" type="datetimeFigureOut">
              <a:rPr lang="el-GR" smtClean="0"/>
              <a:t>26/11/2021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3052276-43F4-4E81-9F6A-288BABB55F2B}" type="slidenum">
              <a:rPr lang="el-GR" smtClean="0"/>
              <a:t>‹#›</a:t>
            </a:fld>
            <a:endParaRPr lang="el-GR"/>
          </a:p>
        </p:txBody>
      </p:sp>
    </p:spTree>
    <p:extLst>
      <p:ext uri="{BB962C8B-B14F-4D97-AF65-F5344CB8AC3E}">
        <p14:creationId xmlns:p14="http://schemas.microsoft.com/office/powerpoint/2010/main" val="7164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6C08403C-6924-4C68-8481-23FE5383CE04}" type="datetimeFigureOut">
              <a:rPr lang="el-GR" smtClean="0"/>
              <a:t>26/11/2021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3052276-43F4-4E81-9F6A-288BABB55F2B}" type="slidenum">
              <a:rPr lang="el-GR" smtClean="0"/>
              <a:t>‹#›</a:t>
            </a:fld>
            <a:endParaRPr lang="el-GR"/>
          </a:p>
        </p:txBody>
      </p:sp>
    </p:spTree>
    <p:extLst>
      <p:ext uri="{BB962C8B-B14F-4D97-AF65-F5344CB8AC3E}">
        <p14:creationId xmlns:p14="http://schemas.microsoft.com/office/powerpoint/2010/main" val="295369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6C08403C-6924-4C68-8481-23FE5383CE04}" type="datetimeFigureOut">
              <a:rPr lang="el-GR" smtClean="0"/>
              <a:t>26/11/2021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3052276-43F4-4E81-9F6A-288BABB55F2B}" type="slidenum">
              <a:rPr lang="el-GR" smtClean="0"/>
              <a:t>‹#›</a:t>
            </a:fld>
            <a:endParaRPr lang="el-GR"/>
          </a:p>
        </p:txBody>
      </p:sp>
    </p:spTree>
    <p:extLst>
      <p:ext uri="{BB962C8B-B14F-4D97-AF65-F5344CB8AC3E}">
        <p14:creationId xmlns:p14="http://schemas.microsoft.com/office/powerpoint/2010/main" val="365730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6C08403C-6924-4C68-8481-23FE5383CE04}" type="datetimeFigureOut">
              <a:rPr lang="el-GR" smtClean="0"/>
              <a:t>26/11/2021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3052276-43F4-4E81-9F6A-288BABB55F2B}" type="slidenum">
              <a:rPr lang="el-GR" smtClean="0"/>
              <a:t>‹#›</a:t>
            </a:fld>
            <a:endParaRPr lang="el-GR"/>
          </a:p>
        </p:txBody>
      </p:sp>
    </p:spTree>
    <p:extLst>
      <p:ext uri="{BB962C8B-B14F-4D97-AF65-F5344CB8AC3E}">
        <p14:creationId xmlns:p14="http://schemas.microsoft.com/office/powerpoint/2010/main" val="45138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6C08403C-6924-4C68-8481-23FE5383CE04}" type="datetimeFigureOut">
              <a:rPr lang="el-GR" smtClean="0"/>
              <a:t>26/11/2021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3052276-43F4-4E81-9F6A-288BABB55F2B}" type="slidenum">
              <a:rPr lang="el-GR" smtClean="0"/>
              <a:t>‹#›</a:t>
            </a:fld>
            <a:endParaRPr lang="el-GR"/>
          </a:p>
        </p:txBody>
      </p:sp>
    </p:spTree>
    <p:extLst>
      <p:ext uri="{BB962C8B-B14F-4D97-AF65-F5344CB8AC3E}">
        <p14:creationId xmlns:p14="http://schemas.microsoft.com/office/powerpoint/2010/main" val="63480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6C08403C-6924-4C68-8481-23FE5383CE04}" type="datetimeFigureOut">
              <a:rPr lang="el-GR" smtClean="0"/>
              <a:t>26/11/2021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3052276-43F4-4E81-9F6A-288BABB55F2B}" type="slidenum">
              <a:rPr lang="el-GR" smtClean="0"/>
              <a:t>‹#›</a:t>
            </a:fld>
            <a:endParaRPr lang="el-GR"/>
          </a:p>
        </p:txBody>
      </p:sp>
    </p:spTree>
    <p:extLst>
      <p:ext uri="{BB962C8B-B14F-4D97-AF65-F5344CB8AC3E}">
        <p14:creationId xmlns:p14="http://schemas.microsoft.com/office/powerpoint/2010/main" val="66657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6C08403C-6924-4C68-8481-23FE5383CE04}" type="datetimeFigureOut">
              <a:rPr lang="el-GR" smtClean="0"/>
              <a:t>26/11/2021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3052276-43F4-4E81-9F6A-288BABB55F2B}" type="slidenum">
              <a:rPr lang="el-GR" smtClean="0"/>
              <a:t>‹#›</a:t>
            </a:fld>
            <a:endParaRPr lang="el-GR"/>
          </a:p>
        </p:txBody>
      </p:sp>
    </p:spTree>
    <p:extLst>
      <p:ext uri="{BB962C8B-B14F-4D97-AF65-F5344CB8AC3E}">
        <p14:creationId xmlns:p14="http://schemas.microsoft.com/office/powerpoint/2010/main" val="90954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6C08403C-6924-4C68-8481-23FE5383CE04}" type="datetimeFigureOut">
              <a:rPr lang="el-GR" smtClean="0"/>
              <a:t>26/11/2021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3052276-43F4-4E81-9F6A-288BABB55F2B}" type="slidenum">
              <a:rPr lang="el-GR" smtClean="0"/>
              <a:t>‹#›</a:t>
            </a:fld>
            <a:endParaRPr lang="el-GR"/>
          </a:p>
        </p:txBody>
      </p:sp>
    </p:spTree>
    <p:extLst>
      <p:ext uri="{BB962C8B-B14F-4D97-AF65-F5344CB8AC3E}">
        <p14:creationId xmlns:p14="http://schemas.microsoft.com/office/powerpoint/2010/main" val="315474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C08403C-6924-4C68-8481-23FE5383CE04}" type="datetimeFigureOut">
              <a:rPr lang="el-GR" smtClean="0"/>
              <a:t>26/11/2021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3052276-43F4-4E81-9F6A-288BABB55F2B}" type="slidenum">
              <a:rPr lang="el-GR" smtClean="0"/>
              <a:t>‹#›</a:t>
            </a:fld>
            <a:endParaRPr lang="el-GR"/>
          </a:p>
        </p:txBody>
      </p:sp>
    </p:spTree>
    <p:extLst>
      <p:ext uri="{BB962C8B-B14F-4D97-AF65-F5344CB8AC3E}">
        <p14:creationId xmlns:p14="http://schemas.microsoft.com/office/powerpoint/2010/main" val="235773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6C08403C-6924-4C68-8481-23FE5383CE04}" type="datetimeFigureOut">
              <a:rPr lang="el-GR" smtClean="0"/>
              <a:t>26/11/2021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3052276-43F4-4E81-9F6A-288BABB55F2B}" type="slidenum">
              <a:rPr lang="el-GR" smtClean="0"/>
              <a:t>‹#›</a:t>
            </a:fld>
            <a:endParaRPr lang="el-GR"/>
          </a:p>
        </p:txBody>
      </p:sp>
    </p:spTree>
    <p:extLst>
      <p:ext uri="{BB962C8B-B14F-4D97-AF65-F5344CB8AC3E}">
        <p14:creationId xmlns:p14="http://schemas.microsoft.com/office/powerpoint/2010/main" val="144795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6C08403C-6924-4C68-8481-23FE5383CE04}" type="datetimeFigureOut">
              <a:rPr lang="el-GR" smtClean="0"/>
              <a:t>26/11/2021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3052276-43F4-4E81-9F6A-288BABB55F2B}" type="slidenum">
              <a:rPr lang="el-GR" smtClean="0"/>
              <a:t>‹#›</a:t>
            </a:fld>
            <a:endParaRPr lang="el-GR"/>
          </a:p>
        </p:txBody>
      </p:sp>
    </p:spTree>
    <p:extLst>
      <p:ext uri="{BB962C8B-B14F-4D97-AF65-F5344CB8AC3E}">
        <p14:creationId xmlns:p14="http://schemas.microsoft.com/office/powerpoint/2010/main" val="250256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8403C-6924-4C68-8481-23FE5383CE04}" type="datetimeFigureOut">
              <a:rPr lang="el-GR" smtClean="0"/>
              <a:t>26/11/2021</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52276-43F4-4E81-9F6A-288BABB55F2B}" type="slidenum">
              <a:rPr lang="el-GR" smtClean="0"/>
              <a:t>‹#›</a:t>
            </a:fld>
            <a:endParaRPr lang="el-GR"/>
          </a:p>
        </p:txBody>
      </p:sp>
    </p:spTree>
    <p:extLst>
      <p:ext uri="{BB962C8B-B14F-4D97-AF65-F5344CB8AC3E}">
        <p14:creationId xmlns:p14="http://schemas.microsoft.com/office/powerpoint/2010/main" val="3847912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a:t>Οστά - Κεφαλή</a:t>
            </a:r>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291326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Τύποι οστών</a:t>
            </a:r>
          </a:p>
        </p:txBody>
      </p:sp>
      <p:sp>
        <p:nvSpPr>
          <p:cNvPr id="3" name="Θέση περιεχομένου 2"/>
          <p:cNvSpPr>
            <a:spLocks noGrp="1"/>
          </p:cNvSpPr>
          <p:nvPr>
            <p:ph idx="1"/>
          </p:nvPr>
        </p:nvSpPr>
        <p:spPr>
          <a:xfrm>
            <a:off x="0" y="1556792"/>
            <a:ext cx="9144000" cy="5301208"/>
          </a:xfrm>
        </p:spPr>
        <p:txBody>
          <a:bodyPr>
            <a:normAutofit fontScale="70000" lnSpcReduction="20000"/>
          </a:bodyPr>
          <a:lstStyle/>
          <a:p>
            <a:pPr marL="514350" indent="-514350">
              <a:buFont typeface="+mj-lt"/>
              <a:buAutoNum type="arabicPeriod"/>
            </a:pPr>
            <a:r>
              <a:rPr lang="el-GR" b="1" dirty="0"/>
              <a:t>Επιμήκη ή μακρά οστά: ο επιμήκης άξονας τους είναι μεγαλύτερος από το πλάτος τους. Τυπικά οστά αυτού του τύπου είναι το </a:t>
            </a:r>
            <a:r>
              <a:rPr lang="el-GR" b="1" dirty="0" err="1"/>
              <a:t>βραχιόνιο</a:t>
            </a:r>
            <a:r>
              <a:rPr lang="el-GR" b="1" dirty="0"/>
              <a:t>, η ωλένη, κερκίδα, μηριαίο, η κνήμη και η περόνη. Λειτουργούν ως μοχλοί </a:t>
            </a:r>
            <a:r>
              <a:rPr lang="el-GR" b="1" dirty="0" err="1"/>
              <a:t>υπο</a:t>
            </a:r>
            <a:r>
              <a:rPr lang="el-GR" b="1" dirty="0"/>
              <a:t> την σύσπαση των μυών.</a:t>
            </a:r>
          </a:p>
          <a:p>
            <a:pPr marL="514350" indent="-514350">
              <a:buFont typeface="+mj-lt"/>
              <a:buAutoNum type="arabicPeriod"/>
            </a:pPr>
            <a:r>
              <a:rPr lang="el-GR" b="1" dirty="0"/>
              <a:t>Πλατιά οστά: είναι λεπτά και επίπεδα. Ορισμένες φορές σχηματίζουν μικρή καμπυλότητα. Οστά αυτού του τύπου είναι οι πλευρές, το στέρνο κα τα οστά του κρανίου</a:t>
            </a:r>
          </a:p>
          <a:p>
            <a:pPr marL="514350" indent="-514350">
              <a:buFont typeface="+mj-lt"/>
              <a:buAutoNum type="arabicPeriod"/>
            </a:pPr>
            <a:r>
              <a:rPr lang="el-GR" b="1" dirty="0"/>
              <a:t>Βραχέα οστά: έχουν περίπου ίσο μήκος, πλάτος και πάχος. Οστά αυτού του τύπου μπορούν να βρεθούν στον καρπό και στον ταρσό</a:t>
            </a:r>
          </a:p>
          <a:p>
            <a:pPr marL="514350" indent="-514350">
              <a:buFont typeface="+mj-lt"/>
              <a:buAutoNum type="arabicPeriod"/>
            </a:pPr>
            <a:r>
              <a:rPr lang="el-GR" b="1" dirty="0" err="1"/>
              <a:t>Σησαμοειδή</a:t>
            </a:r>
            <a:r>
              <a:rPr lang="el-GR" b="1" dirty="0"/>
              <a:t> οστά: είναι μικρά οστά και συνήθως </a:t>
            </a:r>
            <a:r>
              <a:rPr lang="el-GR" b="1" dirty="0" err="1"/>
              <a:t>παρεμβάλονται</a:t>
            </a:r>
            <a:r>
              <a:rPr lang="el-GR" b="1" dirty="0"/>
              <a:t> μέσα σε τένοντες. Η επιγονατίδα είναι ένα τυπικό οστό αυτού του τύπου που </a:t>
            </a:r>
            <a:r>
              <a:rPr lang="el-GR" b="1" dirty="0" err="1"/>
              <a:t>παρεμβάλεται</a:t>
            </a:r>
            <a:r>
              <a:rPr lang="el-GR" b="1" dirty="0"/>
              <a:t> μεταξύ των ινών του τένοντα του τετρακέφαλου μυός</a:t>
            </a:r>
          </a:p>
          <a:p>
            <a:pPr marL="514350" indent="-514350">
              <a:buFont typeface="+mj-lt"/>
              <a:buAutoNum type="arabicPeriod"/>
            </a:pPr>
            <a:r>
              <a:rPr lang="el-GR" b="1" dirty="0"/>
              <a:t>Ανώμαλα οστά: χαρακτηρίζονται εκείνα τα οστά που δεν ανήκουν σε καμία από τις άλλες κατηγορίες. Οι σπόνδυλοι και το ανώνυμο οστό ανήκουν σε αυτή την κατηγορία</a:t>
            </a:r>
          </a:p>
        </p:txBody>
      </p:sp>
    </p:spTree>
    <p:extLst>
      <p:ext uri="{BB962C8B-B14F-4D97-AF65-F5344CB8AC3E}">
        <p14:creationId xmlns:p14="http://schemas.microsoft.com/office/powerpoint/2010/main" val="333142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16632"/>
            <a:ext cx="8229600" cy="1143000"/>
          </a:xfrm>
        </p:spPr>
        <p:txBody>
          <a:bodyPr>
            <a:normAutofit fontScale="90000"/>
          </a:bodyPr>
          <a:lstStyle/>
          <a:p>
            <a:r>
              <a:rPr lang="el-GR" b="1" dirty="0"/>
              <a:t>ΑΔΡΗ ΑΝΑΤΟΜΙΑ ΕΠΙΜΗΚΟΥΣ ΟΣΤΟΥ</a:t>
            </a:r>
          </a:p>
        </p:txBody>
      </p:sp>
      <p:sp>
        <p:nvSpPr>
          <p:cNvPr id="3" name="Θέση περιεχομένου 2"/>
          <p:cNvSpPr>
            <a:spLocks noGrp="1"/>
          </p:cNvSpPr>
          <p:nvPr>
            <p:ph idx="1"/>
          </p:nvPr>
        </p:nvSpPr>
        <p:spPr>
          <a:xfrm>
            <a:off x="0" y="1412776"/>
            <a:ext cx="9144000" cy="5445224"/>
          </a:xfrm>
        </p:spPr>
        <p:txBody>
          <a:bodyPr>
            <a:normAutofit fontScale="62500" lnSpcReduction="20000"/>
          </a:bodyPr>
          <a:lstStyle/>
          <a:p>
            <a:r>
              <a:rPr lang="el-GR" b="1" dirty="0" err="1"/>
              <a:t>Διάφυση</a:t>
            </a:r>
            <a:r>
              <a:rPr lang="el-GR" b="1" dirty="0"/>
              <a:t>: είναι το σώμα του οστού, το οποίο έχει κυλινδρικό σχήμα. Στο κέντρο αυτού του κυλίνδρου βρίσκεται ο μυελικός σωλήνας που περιέχει τον μυελό. Τα τοιχώματα της </a:t>
            </a:r>
            <a:r>
              <a:rPr lang="el-GR" b="1" dirty="0" err="1"/>
              <a:t>διάφυσης</a:t>
            </a:r>
            <a:r>
              <a:rPr lang="el-GR" b="1" dirty="0"/>
              <a:t> αποτελούνται από συμπαγή οστίτη ιστό</a:t>
            </a:r>
          </a:p>
          <a:p>
            <a:r>
              <a:rPr lang="el-GR" b="1" dirty="0"/>
              <a:t>Επίφυση: υπάρχουν δύο </a:t>
            </a:r>
            <a:r>
              <a:rPr lang="el-GR" b="1" dirty="0" err="1"/>
              <a:t>επιφήσεις</a:t>
            </a:r>
            <a:r>
              <a:rPr lang="el-GR" b="1" dirty="0"/>
              <a:t> (μια σε κάθε άκρο του οστού). Οι επιφύσεις συναντώνται κεντρικότερα του οστού με την </a:t>
            </a:r>
            <a:r>
              <a:rPr lang="el-GR" b="1" dirty="0" err="1"/>
              <a:t>διάφυση</a:t>
            </a:r>
            <a:r>
              <a:rPr lang="el-GR" b="1" dirty="0"/>
              <a:t>. Μέσα στις επιφύσεις υπάρχει ο σπογγώδης οστίτης ιστός, ο οποίος περιέχει τον ερυθρό ή ενεργό μυελό των οστών που παράγει τα συστατικά του αίματος (ερυθρά αιμοσφαίρια, λευκά αιμοσφαίρια και αιμοπετάλια).</a:t>
            </a:r>
          </a:p>
          <a:p>
            <a:r>
              <a:rPr lang="el-GR" b="1" dirty="0" err="1"/>
              <a:t>Μετάφυση</a:t>
            </a:r>
            <a:r>
              <a:rPr lang="el-GR" b="1" dirty="0"/>
              <a:t>: μέχρι να ολοκληρωθεί η ανάπτυξη του οστίτη ιστού και τα οστά να πάρουν το τελικό τους μέγεθος  (μεταξύ 18-21 ετών),  μεταξύ της επίφυσης και της </a:t>
            </a:r>
            <a:r>
              <a:rPr lang="el-GR" b="1" dirty="0" err="1"/>
              <a:t>διάφυσης</a:t>
            </a:r>
            <a:r>
              <a:rPr lang="el-GR" b="1" dirty="0"/>
              <a:t>, υπάρχει </a:t>
            </a:r>
            <a:r>
              <a:rPr lang="el-GR" b="1" dirty="0" err="1"/>
              <a:t>μετάφυση</a:t>
            </a:r>
            <a:r>
              <a:rPr lang="el-GR" b="1" dirty="0"/>
              <a:t>.</a:t>
            </a:r>
          </a:p>
          <a:p>
            <a:r>
              <a:rPr lang="el-GR" b="1" dirty="0" err="1"/>
              <a:t>Επιφυσιακή</a:t>
            </a:r>
            <a:r>
              <a:rPr lang="el-GR" b="1" dirty="0"/>
              <a:t> πλάκα (γραμμή επίφυσης): είναι μια παχιά χόνδρινη πλάκα που βρίσκεται στην </a:t>
            </a:r>
            <a:r>
              <a:rPr lang="el-GR" b="1" dirty="0" err="1"/>
              <a:t>μετάφυση</a:t>
            </a:r>
            <a:r>
              <a:rPr lang="el-GR" b="1" dirty="0"/>
              <a:t>, η οποία περιέχει  το σκελετό σύνθεσης του οστού και χρησιμεύει στην επιμήκυνση του οστού.</a:t>
            </a:r>
          </a:p>
          <a:p>
            <a:r>
              <a:rPr lang="el-GR" b="1" dirty="0" err="1"/>
              <a:t>Μευλική</a:t>
            </a:r>
            <a:r>
              <a:rPr lang="el-GR" b="1" dirty="0"/>
              <a:t> κοιλότητα: βρίσκεται μέσα στο κυλινδρικό σώμα (</a:t>
            </a:r>
            <a:r>
              <a:rPr lang="el-GR" b="1" dirty="0" err="1"/>
              <a:t>διάφυση</a:t>
            </a:r>
            <a:r>
              <a:rPr lang="el-GR" b="1" dirty="0"/>
              <a:t>) του οστού και αποτελείται από τον κίτρινο και ωχρό μυελό.</a:t>
            </a:r>
          </a:p>
          <a:p>
            <a:r>
              <a:rPr lang="el-GR" b="1" dirty="0" err="1"/>
              <a:t>Ενδόστεο</a:t>
            </a:r>
            <a:r>
              <a:rPr lang="el-GR" b="1" dirty="0"/>
              <a:t>: αποτελεί την ένδυση της εσωτερικής επιφάνειας της </a:t>
            </a:r>
            <a:r>
              <a:rPr lang="el-GR" b="1" dirty="0" err="1"/>
              <a:t>διάφυσης</a:t>
            </a:r>
            <a:r>
              <a:rPr lang="el-GR" b="1" dirty="0"/>
              <a:t> του επιμήκους οστού</a:t>
            </a:r>
          </a:p>
          <a:p>
            <a:r>
              <a:rPr lang="el-GR" b="1" dirty="0"/>
              <a:t>Περιόστεο: αποτελεί την επένδυση της εξωτερικής επιφάνειας του επιμήκους οστού και είναι πλούσια σε </a:t>
            </a:r>
            <a:r>
              <a:rPr lang="el-GR" b="1" dirty="0" err="1"/>
              <a:t>αγγείωση</a:t>
            </a:r>
            <a:r>
              <a:rPr lang="el-GR" b="1" dirty="0"/>
              <a:t> και νεύρωση</a:t>
            </a:r>
          </a:p>
        </p:txBody>
      </p:sp>
    </p:spTree>
    <p:extLst>
      <p:ext uri="{BB962C8B-B14F-4D97-AF65-F5344CB8AC3E}">
        <p14:creationId xmlns:p14="http://schemas.microsoft.com/office/powerpoint/2010/main" val="247136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b="1" dirty="0">
                <a:solidFill>
                  <a:schemeClr val="tx1">
                    <a:lumMod val="95000"/>
                    <a:lumOff val="5000"/>
                  </a:schemeClr>
                </a:solidFill>
              </a:rPr>
              <a:t>Το ανθρώπινο οστό</a:t>
            </a:r>
            <a:endParaRPr lang="en-US" b="1" dirty="0">
              <a:solidFill>
                <a:schemeClr val="tx1">
                  <a:lumMod val="95000"/>
                  <a:lumOff val="5000"/>
                </a:schemeClr>
              </a:solidFill>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12776"/>
            <a:ext cx="885698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231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b="1" dirty="0">
                <a:solidFill>
                  <a:schemeClr val="tx1">
                    <a:lumMod val="95000"/>
                    <a:lumOff val="5000"/>
                  </a:schemeClr>
                </a:solidFill>
              </a:rPr>
              <a:t>Ο ανθρώπινος σκελετός</a:t>
            </a:r>
            <a:endParaRPr lang="en-US" b="1" dirty="0">
              <a:solidFill>
                <a:schemeClr val="tx1">
                  <a:lumMod val="95000"/>
                  <a:lumOff val="5000"/>
                </a:schemeClr>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12776"/>
            <a:ext cx="8784976"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953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772816"/>
            <a:ext cx="8640959" cy="4824536"/>
          </a:xfrm>
        </p:spPr>
        <p:txBody>
          <a:bodyPr>
            <a:normAutofit fontScale="70000" lnSpcReduction="20000"/>
          </a:bodyPr>
          <a:lstStyle/>
          <a:p>
            <a:r>
              <a:rPr lang="el-GR" b="1" dirty="0">
                <a:solidFill>
                  <a:schemeClr val="tx1">
                    <a:lumMod val="95000"/>
                    <a:lumOff val="5000"/>
                  </a:schemeClr>
                </a:solidFill>
              </a:rPr>
              <a:t>Προστατεύει τον εγκέφαλο και το άνω τμήμα της Σ.Σ</a:t>
            </a:r>
          </a:p>
          <a:p>
            <a:endParaRPr lang="el-GR" b="1" dirty="0">
              <a:solidFill>
                <a:schemeClr val="tx1">
                  <a:lumMod val="95000"/>
                  <a:lumOff val="5000"/>
                </a:schemeClr>
              </a:solidFill>
            </a:endParaRPr>
          </a:p>
          <a:p>
            <a:r>
              <a:rPr lang="el-GR" b="1" dirty="0">
                <a:solidFill>
                  <a:schemeClr val="tx1">
                    <a:lumMod val="95000"/>
                    <a:lumOff val="5000"/>
                  </a:schemeClr>
                </a:solidFill>
              </a:rPr>
              <a:t>Στηρίζει τους οφθαλμούς και τις άλλες δομές του προσώπου</a:t>
            </a:r>
          </a:p>
          <a:p>
            <a:endParaRPr lang="el-GR" b="1" dirty="0">
              <a:solidFill>
                <a:schemeClr val="tx1">
                  <a:lumMod val="95000"/>
                  <a:lumOff val="5000"/>
                </a:schemeClr>
              </a:solidFill>
            </a:endParaRPr>
          </a:p>
          <a:p>
            <a:r>
              <a:rPr lang="el-GR" b="1" dirty="0">
                <a:solidFill>
                  <a:schemeClr val="tx1">
                    <a:lumMod val="95000"/>
                    <a:lumOff val="5000"/>
                  </a:schemeClr>
                </a:solidFill>
              </a:rPr>
              <a:t>Αποτελείται από πολλά οστά που συνδέονται μεταξύ τους με τις ραφές, στα οποία υπάρχουν θάλαμοι αέρα (κόλποι) για να καθιστούν το κρανίο ελαφρύτερο</a:t>
            </a:r>
          </a:p>
          <a:p>
            <a:endParaRPr lang="el-GR" b="1" dirty="0">
              <a:solidFill>
                <a:schemeClr val="tx1">
                  <a:lumMod val="95000"/>
                  <a:lumOff val="5000"/>
                </a:schemeClr>
              </a:solidFill>
            </a:endParaRPr>
          </a:p>
          <a:p>
            <a:r>
              <a:rPr lang="el-GR" b="1" dirty="0">
                <a:solidFill>
                  <a:schemeClr val="tx1">
                    <a:lumMod val="95000"/>
                    <a:lumOff val="5000"/>
                  </a:schemeClr>
                </a:solidFill>
              </a:rPr>
              <a:t>Τα οστά που καλύπτουν τον εγκέφαλο σχηματίζουν τον θόλο του κρανίου</a:t>
            </a:r>
          </a:p>
          <a:p>
            <a:endParaRPr lang="el-GR" b="1" dirty="0">
              <a:solidFill>
                <a:schemeClr val="tx1">
                  <a:lumMod val="95000"/>
                  <a:lumOff val="5000"/>
                </a:schemeClr>
              </a:solidFill>
            </a:endParaRPr>
          </a:p>
          <a:p>
            <a:r>
              <a:rPr lang="el-GR" b="1" dirty="0">
                <a:solidFill>
                  <a:schemeClr val="tx1">
                    <a:lumMod val="95000"/>
                    <a:lumOff val="5000"/>
                  </a:schemeClr>
                </a:solidFill>
              </a:rPr>
              <a:t>Πολλά άλλα οστά σχηματίζουν ή αποτελούν τους οφθαλμικούς </a:t>
            </a:r>
            <a:r>
              <a:rPr lang="el-GR" b="1" dirty="0" err="1">
                <a:solidFill>
                  <a:schemeClr val="tx1">
                    <a:lumMod val="95000"/>
                    <a:lumOff val="5000"/>
                  </a:schemeClr>
                </a:solidFill>
              </a:rPr>
              <a:t>κόγχους</a:t>
            </a:r>
            <a:r>
              <a:rPr lang="el-GR" b="1" dirty="0">
                <a:solidFill>
                  <a:schemeClr val="tx1">
                    <a:lumMod val="95000"/>
                    <a:lumOff val="5000"/>
                  </a:schemeClr>
                </a:solidFill>
              </a:rPr>
              <a:t>, τη μύτη, τα ζυγωματικά και την κάτω γνάθο</a:t>
            </a:r>
          </a:p>
          <a:p>
            <a:endParaRPr lang="el-GR" b="1" dirty="0"/>
          </a:p>
        </p:txBody>
      </p:sp>
      <p:sp>
        <p:nvSpPr>
          <p:cNvPr id="3" name="Title 2"/>
          <p:cNvSpPr>
            <a:spLocks noGrp="1"/>
          </p:cNvSpPr>
          <p:nvPr>
            <p:ph type="title"/>
          </p:nvPr>
        </p:nvSpPr>
        <p:spPr/>
        <p:txBody>
          <a:bodyPr/>
          <a:lstStyle/>
          <a:p>
            <a:r>
              <a:rPr lang="el-GR" b="1" dirty="0">
                <a:solidFill>
                  <a:schemeClr val="tx1">
                    <a:lumMod val="95000"/>
                    <a:lumOff val="5000"/>
                  </a:schemeClr>
                </a:solidFill>
              </a:rPr>
              <a:t>Το κρανίο</a:t>
            </a:r>
            <a:endParaRPr lang="en-US" b="1" dirty="0">
              <a:solidFill>
                <a:schemeClr val="tx1">
                  <a:lumMod val="95000"/>
                  <a:lumOff val="5000"/>
                </a:schemeClr>
              </a:solidFill>
            </a:endParaRPr>
          </a:p>
        </p:txBody>
      </p:sp>
    </p:spTree>
    <p:extLst>
      <p:ext uri="{BB962C8B-B14F-4D97-AF65-F5344CB8AC3E}">
        <p14:creationId xmlns:p14="http://schemas.microsoft.com/office/powerpoint/2010/main" val="1887436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b="1" dirty="0">
                <a:solidFill>
                  <a:schemeClr val="tx1">
                    <a:lumMod val="95000"/>
                    <a:lumOff val="5000"/>
                  </a:schemeClr>
                </a:solidFill>
              </a:rPr>
              <a:t>Το κρανίο</a:t>
            </a:r>
            <a:endParaRPr lang="en-US" b="1" dirty="0">
              <a:solidFill>
                <a:schemeClr val="tx1">
                  <a:lumMod val="95000"/>
                  <a:lumOff val="5000"/>
                </a:schemeClr>
              </a:solidFill>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28800"/>
            <a:ext cx="878497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768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Το κρανίο</a:t>
            </a:r>
            <a:endParaRPr lang="el-GR" dirty="0"/>
          </a:p>
        </p:txBody>
      </p:sp>
      <p:sp>
        <p:nvSpPr>
          <p:cNvPr id="3" name="2 - Θέση περιεχομένου"/>
          <p:cNvSpPr>
            <a:spLocks noGrp="1"/>
          </p:cNvSpPr>
          <p:nvPr>
            <p:ph idx="1"/>
          </p:nvPr>
        </p:nvSpPr>
        <p:spPr>
          <a:xfrm>
            <a:off x="0" y="1600200"/>
            <a:ext cx="8892480" cy="5257800"/>
          </a:xfrm>
        </p:spPr>
        <p:txBody>
          <a:bodyPr>
            <a:normAutofit fontScale="85000" lnSpcReduction="10000"/>
          </a:bodyPr>
          <a:lstStyle/>
          <a:p>
            <a:r>
              <a:rPr lang="el-GR" b="1" dirty="0"/>
              <a:t>Το κρανίο είναι ένας οστέινος σχηματισμός που αποτελεί το σκελετό της κεφαλής. Υποστηρίζει τις δομές του προσώπου και προστατεύει την κεφαλή και τα περιεχόμενά της από τραυματισμό. Είναι τοποθετημένο στο ανώτερο μέρος της σπονδυλικής στήλης, στηριζόμενο στον 1</a:t>
            </a:r>
            <a:r>
              <a:rPr lang="el-GR" b="1" baseline="30000" dirty="0"/>
              <a:t>ο</a:t>
            </a:r>
            <a:r>
              <a:rPr lang="el-GR" b="1" dirty="0"/>
              <a:t> αυχενικό σπόνδυλο που ονομάζεται άτλαντας. Είναι το πιο πολύπλοκο οστέινο μόρφωμα γιατί:</a:t>
            </a:r>
          </a:p>
          <a:p>
            <a:pPr marL="514350" indent="-514350">
              <a:buFont typeface="+mj-lt"/>
              <a:buAutoNum type="arabicPeriod"/>
            </a:pPr>
            <a:r>
              <a:rPr lang="el-GR" b="1" dirty="0"/>
              <a:t>Περικλείει τον εγκέφαλο, του οποίου το σχήμα είναι ακανόνιστο.</a:t>
            </a:r>
          </a:p>
          <a:p>
            <a:pPr marL="514350" indent="-514350">
              <a:buFont typeface="+mj-lt"/>
              <a:buAutoNum type="arabicPeriod"/>
            </a:pPr>
            <a:r>
              <a:rPr lang="el-GR" b="1" dirty="0"/>
              <a:t>Φιλοξενεί τα αισθητήρια όργανα της ακοής, της όσφρησης, της γεύσης και της όρασης.</a:t>
            </a:r>
          </a:p>
          <a:p>
            <a:pPr marL="514350" indent="-514350">
              <a:buFont typeface="+mj-lt"/>
              <a:buAutoNum type="arabicPeriod"/>
            </a:pPr>
            <a:r>
              <a:rPr lang="el-GR" b="1" dirty="0"/>
              <a:t>Περιβάλλει τα στόμια του αναπνευστικού και του πεπτικού συστήματος.</a:t>
            </a:r>
          </a:p>
          <a:p>
            <a:endParaRPr lang="el-GR" dirty="0"/>
          </a:p>
        </p:txBody>
      </p:sp>
    </p:spTree>
    <p:extLst>
      <p:ext uri="{BB962C8B-B14F-4D97-AF65-F5344CB8AC3E}">
        <p14:creationId xmlns:p14="http://schemas.microsoft.com/office/powerpoint/2010/main" val="4025466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κρανίο</a:t>
            </a:r>
          </a:p>
        </p:txBody>
      </p:sp>
      <p:sp>
        <p:nvSpPr>
          <p:cNvPr id="3" name="2 - Θέση περιεχομένου"/>
          <p:cNvSpPr>
            <a:spLocks noGrp="1"/>
          </p:cNvSpPr>
          <p:nvPr>
            <p:ph idx="1"/>
          </p:nvPr>
        </p:nvSpPr>
        <p:spPr>
          <a:xfrm>
            <a:off x="0" y="1600200"/>
            <a:ext cx="7524328" cy="5257800"/>
          </a:xfrm>
        </p:spPr>
        <p:txBody>
          <a:bodyPr>
            <a:normAutofit lnSpcReduction="10000"/>
          </a:bodyPr>
          <a:lstStyle/>
          <a:p>
            <a:r>
              <a:rPr lang="el-GR" b="1" dirty="0"/>
              <a:t>Διακρίνεται στο:</a:t>
            </a:r>
          </a:p>
          <a:p>
            <a:pPr marL="514350" indent="-514350">
              <a:buFont typeface="+mj-lt"/>
              <a:buAutoNum type="arabicPeriod"/>
            </a:pPr>
            <a:r>
              <a:rPr lang="el-GR" b="1" dirty="0"/>
              <a:t>εγκεφαλικό κρανίο ή κρανιακή κάψα (8 οστά) και στο</a:t>
            </a:r>
          </a:p>
          <a:p>
            <a:pPr marL="514350" indent="-514350">
              <a:buFont typeface="+mj-lt"/>
              <a:buAutoNum type="arabicPeriod"/>
            </a:pPr>
            <a:r>
              <a:rPr lang="el-GR" b="1" dirty="0"/>
              <a:t>προσωπικό ή σπλαχνικό κρανίο (14 οστά).</a:t>
            </a:r>
          </a:p>
          <a:p>
            <a:pPr marL="514350" indent="-514350"/>
            <a:r>
              <a:rPr lang="el-GR" b="1" dirty="0"/>
              <a:t>Το πρώτο ονομάζεται έτσι γιατί μέσα του βρίσκεται ο εγκέφαλος και το δεύτερο επειδή σχηματίζει το πρόσωπο και σ' αυτό βρίσκονται σπλάχνα, δηλαδή όργανα. </a:t>
            </a:r>
          </a:p>
        </p:txBody>
      </p:sp>
    </p:spTree>
    <p:extLst>
      <p:ext uri="{BB962C8B-B14F-4D97-AF65-F5344CB8AC3E}">
        <p14:creationId xmlns:p14="http://schemas.microsoft.com/office/powerpoint/2010/main" val="2941168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Ανατομία κρανίου</a:t>
            </a:r>
          </a:p>
        </p:txBody>
      </p:sp>
      <p:pic>
        <p:nvPicPr>
          <p:cNvPr id="4" name="3 - Θέση περιεχομένου" descr="brain.JPG"/>
          <p:cNvPicPr>
            <a:picLocks noGrp="1" noChangeAspect="1"/>
          </p:cNvPicPr>
          <p:nvPr>
            <p:ph idx="1"/>
          </p:nvPr>
        </p:nvPicPr>
        <p:blipFill>
          <a:blip r:embed="rId2" cstate="print"/>
          <a:stretch>
            <a:fillRect/>
          </a:stretch>
        </p:blipFill>
        <p:spPr>
          <a:xfrm>
            <a:off x="1331640" y="1916832"/>
            <a:ext cx="6048672" cy="4742709"/>
          </a:xfrm>
        </p:spPr>
      </p:pic>
    </p:spTree>
    <p:extLst>
      <p:ext uri="{BB962C8B-B14F-4D97-AF65-F5344CB8AC3E}">
        <p14:creationId xmlns:p14="http://schemas.microsoft.com/office/powerpoint/2010/main" val="3516365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Οστά κρανίου</a:t>
            </a:r>
          </a:p>
        </p:txBody>
      </p:sp>
      <p:sp>
        <p:nvSpPr>
          <p:cNvPr id="3" name="2 - Θέση περιεχομένου"/>
          <p:cNvSpPr>
            <a:spLocks noGrp="1"/>
          </p:cNvSpPr>
          <p:nvPr>
            <p:ph idx="1"/>
          </p:nvPr>
        </p:nvSpPr>
        <p:spPr>
          <a:xfrm>
            <a:off x="0" y="1600200"/>
            <a:ext cx="8820472" cy="5257800"/>
          </a:xfrm>
        </p:spPr>
        <p:txBody>
          <a:bodyPr>
            <a:normAutofit/>
          </a:bodyPr>
          <a:lstStyle/>
          <a:p>
            <a:r>
              <a:rPr lang="el-GR" b="1" dirty="0"/>
              <a:t>Τα οστά από τα οποία αποτελείται το κρανίο είναι:</a:t>
            </a:r>
          </a:p>
          <a:p>
            <a:r>
              <a:rPr lang="el-GR" b="1" dirty="0"/>
              <a:t>Οστά εγκεφαλικού κρανίου(8): το μετωπιαίο οστό, τα βρεγματικά, τα κροταφικά, το ινιακό οστό, το σφηνοειδές οστό και το ηθμοειδές οστό.</a:t>
            </a:r>
          </a:p>
          <a:p>
            <a:r>
              <a:rPr lang="el-GR" b="1" dirty="0"/>
              <a:t>Οστά προσωπικού κρανίου(14): τα ζυγωματικά, τα ρινικά, τα </a:t>
            </a:r>
            <a:r>
              <a:rPr lang="el-GR" b="1" dirty="0" err="1"/>
              <a:t>δακρυικά</a:t>
            </a:r>
            <a:r>
              <a:rPr lang="el-GR" b="1" dirty="0"/>
              <a:t>, τα οστά των ρινικών κογχών, η </a:t>
            </a:r>
            <a:r>
              <a:rPr lang="el-GR" b="1" dirty="0" err="1"/>
              <a:t>ύνιδα</a:t>
            </a:r>
            <a:r>
              <a:rPr lang="el-GR" b="1" dirty="0"/>
              <a:t>, οι άνω γνάθοι, τα υπερώια οστά και η κάτω γνάθος.</a:t>
            </a:r>
          </a:p>
          <a:p>
            <a:endParaRPr lang="el-GR" dirty="0"/>
          </a:p>
        </p:txBody>
      </p:sp>
    </p:spTree>
    <p:extLst>
      <p:ext uri="{BB962C8B-B14F-4D97-AF65-F5344CB8AC3E}">
        <p14:creationId xmlns:p14="http://schemas.microsoft.com/office/powerpoint/2010/main" val="3019439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Τα οστά</a:t>
            </a:r>
          </a:p>
        </p:txBody>
      </p:sp>
      <p:sp>
        <p:nvSpPr>
          <p:cNvPr id="3" name="Θέση περιεχομένου 2"/>
          <p:cNvSpPr>
            <a:spLocks noGrp="1"/>
          </p:cNvSpPr>
          <p:nvPr>
            <p:ph idx="1"/>
          </p:nvPr>
        </p:nvSpPr>
        <p:spPr>
          <a:xfrm>
            <a:off x="0" y="1600200"/>
            <a:ext cx="9252520" cy="5257800"/>
          </a:xfrm>
        </p:spPr>
        <p:txBody>
          <a:bodyPr>
            <a:normAutofit fontScale="92500" lnSpcReduction="10000"/>
          </a:bodyPr>
          <a:lstStyle/>
          <a:p>
            <a:r>
              <a:rPr lang="el-GR" b="1" dirty="0"/>
              <a:t>Ο οστίτης ιστός είναι ένας εξειδικευμένος τύπος συνδετικού ιστού και παρόλο που είναι αρκετά σκληρός όσον αφορά την δομή του και την αντοχή του, το βάρος του είναι μικρό.</a:t>
            </a:r>
          </a:p>
          <a:p>
            <a:r>
              <a:rPr lang="el-GR" b="1" dirty="0"/>
              <a:t>Τα οστά δεν είναι νεκρή ύλη, αλλά ένας ζωντανός ιστός που συνεχώς αναδομείται για να συνεισφέρει στον οργανισμό ασβέστιο και να διατηρεί την δομή του</a:t>
            </a:r>
          </a:p>
          <a:p>
            <a:r>
              <a:rPr lang="el-GR" b="1" dirty="0"/>
              <a:t>Ο οστίτης ιστός είναι σκληρότερος και περισσότερο άκαμπτος σε σχέση με </a:t>
            </a:r>
            <a:r>
              <a:rPr lang="el-GR" b="1" dirty="0" err="1"/>
              <a:t>με</a:t>
            </a:r>
            <a:r>
              <a:rPr lang="el-GR" b="1" dirty="0"/>
              <a:t> άλλους ιστούς του σώματος γιατί, περιέχει ανόργανα άλατα (κυρίως ασβέστιο).</a:t>
            </a:r>
          </a:p>
        </p:txBody>
      </p:sp>
    </p:spTree>
    <p:extLst>
      <p:ext uri="{BB962C8B-B14F-4D97-AF65-F5344CB8AC3E}">
        <p14:creationId xmlns:p14="http://schemas.microsoft.com/office/powerpoint/2010/main" val="423323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395536" y="1600200"/>
            <a:ext cx="8748464" cy="5069160"/>
          </a:xfrm>
        </p:spPr>
        <p:txBody>
          <a:bodyPr>
            <a:normAutofit lnSpcReduction="10000"/>
          </a:bodyPr>
          <a:lstStyle/>
          <a:p>
            <a:r>
              <a:rPr lang="el-GR" b="1" dirty="0"/>
              <a:t>ΜΕΤΩΠΙΑΙΟ ΟΣΤΟ </a:t>
            </a:r>
          </a:p>
          <a:p>
            <a:r>
              <a:rPr lang="el-GR" b="1" dirty="0"/>
              <a:t>Το μετωπιαίο οστό βρίσκεται στη πρόσθια επιφάνεια του κρανίου, σχηματίζοντας το μέτωπο.</a:t>
            </a:r>
          </a:p>
          <a:p>
            <a:r>
              <a:rPr lang="el-GR" b="1" dirty="0"/>
              <a:t>ΒΡΕΓΜΑΤΙΚΟ ΟΣΤΟ</a:t>
            </a:r>
          </a:p>
          <a:p>
            <a:r>
              <a:rPr lang="el-GR" b="1" dirty="0"/>
              <a:t>Τα δύο βρεγματικά οστά βρίσκονται στην άνω και την πλάγια επιφάνεια του κρανίου.</a:t>
            </a:r>
          </a:p>
          <a:p>
            <a:r>
              <a:rPr lang="el-GR" b="1" dirty="0"/>
              <a:t>ΙΝΙΑΚΟ ΟΣΤΟ</a:t>
            </a:r>
          </a:p>
          <a:p>
            <a:r>
              <a:rPr lang="el-GR" b="1" dirty="0"/>
              <a:t>Το ινιακό οστό βρίσκεται στην οπίσθια επιφάνεια του κρανίου.</a:t>
            </a:r>
          </a:p>
        </p:txBody>
      </p:sp>
    </p:spTree>
    <p:extLst>
      <p:ext uri="{BB962C8B-B14F-4D97-AF65-F5344CB8AC3E}">
        <p14:creationId xmlns:p14="http://schemas.microsoft.com/office/powerpoint/2010/main" val="1000255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107504" y="1600200"/>
            <a:ext cx="8928992" cy="5257800"/>
          </a:xfrm>
        </p:spPr>
        <p:txBody>
          <a:bodyPr>
            <a:normAutofit fontScale="92500" lnSpcReduction="10000"/>
          </a:bodyPr>
          <a:lstStyle/>
          <a:p>
            <a:r>
              <a:rPr lang="el-GR" b="1" dirty="0"/>
              <a:t>ΚΡΟΤΑΦΙΚΟ ΟΣΤΟ</a:t>
            </a:r>
          </a:p>
          <a:p>
            <a:r>
              <a:rPr lang="el-GR" b="1" dirty="0"/>
              <a:t>Τα δύο κροταφικά οστά βρίσκονται στην πλάγια επιφάνεια του κρανίου. Στο κροταφικό οστό βρίσκεται ο έξω ακουστικός πόρος από όπου ακούμε.</a:t>
            </a:r>
          </a:p>
          <a:p>
            <a:r>
              <a:rPr lang="el-GR" b="1" dirty="0"/>
              <a:t>ΣΦΗΝΟΕΙΔΕΣ ΟΣΤΟ</a:t>
            </a:r>
          </a:p>
          <a:p>
            <a:r>
              <a:rPr lang="el-GR" b="1" dirty="0"/>
              <a:t>Το σφηνοειδές οστό βρίσκεται στη βάση του εγκεφαλικού κρανίου.</a:t>
            </a:r>
          </a:p>
          <a:p>
            <a:r>
              <a:rPr lang="el-GR" b="1" dirty="0"/>
              <a:t>ΗΘΜΟΕΙΔΕΣ ΟΣΤΟ</a:t>
            </a:r>
          </a:p>
          <a:p>
            <a:r>
              <a:rPr lang="el-GR" b="1" dirty="0"/>
              <a:t>Το ηθμοειδές οστό είναι ένα μικρό οστό που βρίσκεται στην οροφή της κοιλότητα της μύτης.</a:t>
            </a:r>
          </a:p>
        </p:txBody>
      </p:sp>
    </p:spTree>
    <p:extLst>
      <p:ext uri="{BB962C8B-B14F-4D97-AF65-F5344CB8AC3E}">
        <p14:creationId xmlns:p14="http://schemas.microsoft.com/office/powerpoint/2010/main" val="1694035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1600200"/>
            <a:ext cx="9144000" cy="5257800"/>
          </a:xfrm>
        </p:spPr>
        <p:txBody>
          <a:bodyPr>
            <a:normAutofit fontScale="92500" lnSpcReduction="20000"/>
          </a:bodyPr>
          <a:lstStyle/>
          <a:p>
            <a:r>
              <a:rPr lang="el-GR" b="1" dirty="0"/>
              <a:t>Τα μέρη όπου συνδέονται τα οστά μεταξύ τους λέγονται ραφές. Το μετωπιαίο ενώνεται με το βρεγματικό με τη στεφανιαία</a:t>
            </a:r>
            <a:r>
              <a:rPr lang="el-GR" b="1" i="1" dirty="0"/>
              <a:t> </a:t>
            </a:r>
            <a:r>
              <a:rPr lang="el-GR" b="1" dirty="0"/>
              <a:t>ραφή, τα δύο βρεγματικά μεταξύ τους με την οβελιαία</a:t>
            </a:r>
            <a:r>
              <a:rPr lang="el-GR" b="1" i="1" dirty="0"/>
              <a:t> </a:t>
            </a:r>
            <a:r>
              <a:rPr lang="el-GR" b="1" dirty="0"/>
              <a:t>ραφή, επίσης η λεπιδοειδής ραφή συνδέει το βρεγματικό με το κροταφικό οστό και τα βρεγματικά με το ινιακό με τη </a:t>
            </a:r>
            <a:r>
              <a:rPr lang="el-GR" b="1" dirty="0" err="1"/>
              <a:t>λαμδοειδή</a:t>
            </a:r>
            <a:r>
              <a:rPr lang="el-GR" b="1" i="1" dirty="0"/>
              <a:t> </a:t>
            </a:r>
            <a:r>
              <a:rPr lang="el-GR" b="1" dirty="0"/>
              <a:t>ραφή. Το ανώτερο τμήμα του κρανίου ονομάζεται θόλος, ενώ το κατώτερο βάση.</a:t>
            </a:r>
          </a:p>
          <a:p>
            <a:r>
              <a:rPr lang="el-GR" b="1" dirty="0"/>
              <a:t>Στη βάση του κρανίου υπάρχουν πολλά τρήματα μέσα από τα οποία διέρχονται τα εγκεφαλικά νεύρα καθώς επίσης και διάφορα αγγεία για την αιμάτωσή του εγκεφάλου. Επίσης περιέχει μερικές κλειστές κοιλότητες που ονομάζονται κόλποι.</a:t>
            </a:r>
          </a:p>
        </p:txBody>
      </p:sp>
    </p:spTree>
    <p:extLst>
      <p:ext uri="{BB962C8B-B14F-4D97-AF65-F5344CB8AC3E}">
        <p14:creationId xmlns:p14="http://schemas.microsoft.com/office/powerpoint/2010/main" val="403806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179512" y="1124744"/>
            <a:ext cx="8856984" cy="5616624"/>
          </a:xfrm>
        </p:spPr>
        <p:txBody>
          <a:bodyPr>
            <a:normAutofit fontScale="77500" lnSpcReduction="20000"/>
          </a:bodyPr>
          <a:lstStyle/>
          <a:p>
            <a:r>
              <a:rPr lang="el-GR" b="1" dirty="0"/>
              <a:t>Τα οστά του κρανίου συνδέονται μεταξύ τους σε σημεία που ονομάζονται ραφές του κρανίου.</a:t>
            </a:r>
          </a:p>
          <a:p>
            <a:endParaRPr lang="el-GR" b="1" dirty="0"/>
          </a:p>
          <a:p>
            <a:r>
              <a:rPr lang="el-GR" b="1" dirty="0"/>
              <a:t>ΟΒΕΛΙΑΙΑ ΡΑΦΗ</a:t>
            </a:r>
          </a:p>
          <a:p>
            <a:r>
              <a:rPr lang="el-GR" b="1" dirty="0"/>
              <a:t>Η οβελιαία ραφή συνδέει τα δύο βρεγματικά οστά μεταξύ τους.</a:t>
            </a:r>
          </a:p>
          <a:p>
            <a:r>
              <a:rPr lang="el-GR" b="1" dirty="0"/>
              <a:t>ΣΤΕΦΑΝΙΑΙΑ ΡΑΦΗ</a:t>
            </a:r>
          </a:p>
          <a:p>
            <a:r>
              <a:rPr lang="el-GR" b="1" dirty="0"/>
              <a:t>Η στεφανιαία ραφή συνδέει τα δύο βρεγματικά οστά με το μετωπιαίο οστό.</a:t>
            </a:r>
          </a:p>
          <a:p>
            <a:r>
              <a:rPr lang="el-GR" b="1" dirty="0"/>
              <a:t>ΛΑΜΔΟΕΙΔΗΣ ΡΑΦΗ</a:t>
            </a:r>
          </a:p>
          <a:p>
            <a:r>
              <a:rPr lang="el-GR" b="1" dirty="0"/>
              <a:t>Η </a:t>
            </a:r>
            <a:r>
              <a:rPr lang="el-GR" b="1" dirty="0" err="1"/>
              <a:t>λαμδοειδής</a:t>
            </a:r>
            <a:r>
              <a:rPr lang="el-GR" b="1" dirty="0"/>
              <a:t> ραφή συνδέει τα δύο βρεγματικά οστά με το ινιακό οστό.</a:t>
            </a:r>
          </a:p>
          <a:p>
            <a:r>
              <a:rPr lang="el-GR" b="1"/>
              <a:t>ΛΕΠΙΔΟΕΙΔΗΣ ΡΑΦΗ</a:t>
            </a:r>
            <a:endParaRPr lang="el-GR" b="1" dirty="0"/>
          </a:p>
          <a:p>
            <a:r>
              <a:rPr lang="el-GR" b="1" dirty="0"/>
              <a:t>η λεπιδοειδής ραφή συνδέει το βρεγματικό με το κροταφικό οστό</a:t>
            </a:r>
          </a:p>
          <a:p>
            <a:endParaRPr lang="el-GR" b="1" dirty="0"/>
          </a:p>
        </p:txBody>
      </p:sp>
    </p:spTree>
    <p:extLst>
      <p:ext uri="{BB962C8B-B14F-4D97-AF65-F5344CB8AC3E}">
        <p14:creationId xmlns:p14="http://schemas.microsoft.com/office/powerpoint/2010/main" val="788472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600200"/>
            <a:ext cx="8507288" cy="5257800"/>
          </a:xfrm>
        </p:spPr>
        <p:txBody>
          <a:bodyPr>
            <a:normAutofit fontScale="92500" lnSpcReduction="10000"/>
          </a:bodyPr>
          <a:lstStyle/>
          <a:p>
            <a:r>
              <a:rPr lang="el-GR" b="1" dirty="0"/>
              <a:t>Ο κύριος σκοπός των οστών του κρανίου είναι η προστασία του εγκεφάλου από κακώσεις. Τα οστά του κρανίου αποτελούνται από δύο συμπαγείς πλάκες μεταξύ των οποίων υπάρχει μια λεπτή αραιά περιοχή.</a:t>
            </a:r>
          </a:p>
          <a:p>
            <a:r>
              <a:rPr lang="el-GR" b="1" dirty="0"/>
              <a:t>Σε ορισμένες περιοχές οι δύο πλάκες απομακρύνονται μεταξύ τους και έτσι δημιουργούνται χώροι με αέρα που λέγονται κόλποι.</a:t>
            </a:r>
          </a:p>
          <a:p>
            <a:r>
              <a:rPr lang="el-GR" b="1" dirty="0"/>
              <a:t>Όταν κάποιο μικρόβιο αναπτυχθεί μέσα στους κόλπους προκύπτουν φλεγμονές με συνηθέστερη την ιγμορίτιδα.</a:t>
            </a:r>
          </a:p>
        </p:txBody>
      </p:sp>
    </p:spTree>
    <p:extLst>
      <p:ext uri="{BB962C8B-B14F-4D97-AF65-F5344CB8AC3E}">
        <p14:creationId xmlns:p14="http://schemas.microsoft.com/office/powerpoint/2010/main" val="3939221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395536" y="1600200"/>
            <a:ext cx="8291264" cy="5069160"/>
          </a:xfrm>
        </p:spPr>
        <p:txBody>
          <a:bodyPr>
            <a:normAutofit/>
          </a:bodyPr>
          <a:lstStyle/>
          <a:p>
            <a:r>
              <a:rPr lang="el-GR" dirty="0"/>
              <a:t> </a:t>
            </a:r>
            <a:r>
              <a:rPr lang="el-GR" b="1" dirty="0"/>
              <a:t>Τα οστά του σπλαχνικού κρανίου είναι δεκατέσσερα, επτά οστά που σχηματίζουν την ρινική κάψα και επτά οστά που σχηματίζουν τις δύο γνάθους (άνω και κάτω).</a:t>
            </a:r>
          </a:p>
          <a:p>
            <a:r>
              <a:rPr lang="el-GR" b="1" dirty="0"/>
              <a:t>Τα οστά της ρινικής κάψας είναι οι δύο ρινικές κόγχες, τα δύο ρινικά οστά, τα δύο δακρυϊκά οστά και η </a:t>
            </a:r>
            <a:r>
              <a:rPr lang="el-GR" b="1" dirty="0" err="1"/>
              <a:t>ύνιδα</a:t>
            </a:r>
            <a:r>
              <a:rPr lang="el-GR" b="1" dirty="0"/>
              <a:t>. Τα οστά των γνάθων είναι οι δύο άνω γνάθοι, τα δύο ζυγωματικά οστά, τα δύο υπερώια οστά και η κάτω γνάθος.</a:t>
            </a:r>
          </a:p>
        </p:txBody>
      </p:sp>
    </p:spTree>
    <p:extLst>
      <p:ext uri="{BB962C8B-B14F-4D97-AF65-F5344CB8AC3E}">
        <p14:creationId xmlns:p14="http://schemas.microsoft.com/office/powerpoint/2010/main" val="1196179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107504" y="1600200"/>
            <a:ext cx="8856984" cy="5257800"/>
          </a:xfrm>
        </p:spPr>
        <p:txBody>
          <a:bodyPr>
            <a:normAutofit fontScale="92500" lnSpcReduction="20000"/>
          </a:bodyPr>
          <a:lstStyle/>
          <a:p>
            <a:r>
              <a:rPr lang="el-GR" b="1" dirty="0"/>
              <a:t>ΡΙΝΙΚΕΣ ΚΟΓΧΕΣ</a:t>
            </a:r>
          </a:p>
          <a:p>
            <a:r>
              <a:rPr lang="el-GR" b="1" dirty="0"/>
              <a:t>Οι ρινικές κόγχες βρίσκονται στο εσωτερικό της ρινικής θαλάμης.</a:t>
            </a:r>
          </a:p>
          <a:p>
            <a:r>
              <a:rPr lang="el-GR" b="1" dirty="0"/>
              <a:t>ΡΙΝΙΚΟ ΟΣΤΟ</a:t>
            </a:r>
          </a:p>
          <a:p>
            <a:r>
              <a:rPr lang="el-GR" b="1" dirty="0"/>
              <a:t>Τα δύο ρινικά οστά βρίσκονται στη ράχη της μύτης και συνδέονται μεταξύ τους.</a:t>
            </a:r>
          </a:p>
          <a:p>
            <a:r>
              <a:rPr lang="el-GR" b="1" dirty="0"/>
              <a:t>ΔΑΚΡΥΪΚΟ ΟΣΤΟ</a:t>
            </a:r>
          </a:p>
          <a:p>
            <a:r>
              <a:rPr lang="el-GR" b="1" dirty="0"/>
              <a:t>Τα δύο δακρυϊκά οστά βρίσκονται στο εσωτερικό τοίχωμα του οφθαλμικού </a:t>
            </a:r>
            <a:r>
              <a:rPr lang="el-GR" b="1" dirty="0" err="1"/>
              <a:t>κόγχου</a:t>
            </a:r>
            <a:r>
              <a:rPr lang="el-GR" b="1" dirty="0"/>
              <a:t>.</a:t>
            </a:r>
          </a:p>
          <a:p>
            <a:r>
              <a:rPr lang="el-GR" b="1" dirty="0"/>
              <a:t>ΥΝΙΔΑ</a:t>
            </a:r>
          </a:p>
          <a:p>
            <a:r>
              <a:rPr lang="el-GR" b="1" dirty="0"/>
              <a:t>Η </a:t>
            </a:r>
            <a:r>
              <a:rPr lang="el-GR" b="1" dirty="0" err="1"/>
              <a:t>ύνιδα</a:t>
            </a:r>
            <a:r>
              <a:rPr lang="el-GR" b="1" dirty="0"/>
              <a:t> συμμετέχει στο σχηματισμό του ρινικού διαφράγματος.</a:t>
            </a:r>
          </a:p>
          <a:p>
            <a:pPr marL="0" indent="0">
              <a:buNone/>
            </a:pPr>
            <a:endParaRPr lang="el-GR" dirty="0"/>
          </a:p>
        </p:txBody>
      </p:sp>
    </p:spTree>
    <p:extLst>
      <p:ext uri="{BB962C8B-B14F-4D97-AF65-F5344CB8AC3E}">
        <p14:creationId xmlns:p14="http://schemas.microsoft.com/office/powerpoint/2010/main" val="850549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179512" y="1600200"/>
            <a:ext cx="8784976" cy="5141168"/>
          </a:xfrm>
        </p:spPr>
        <p:txBody>
          <a:bodyPr>
            <a:normAutofit fontScale="77500" lnSpcReduction="20000"/>
          </a:bodyPr>
          <a:lstStyle/>
          <a:p>
            <a:r>
              <a:rPr lang="el-GR" b="1" dirty="0"/>
              <a:t>ΑΝΩ ΓΝΑΘΟΣ</a:t>
            </a:r>
          </a:p>
          <a:p>
            <a:r>
              <a:rPr lang="el-GR" b="1" dirty="0"/>
              <a:t>Τα δύο οστά της κάθε άνω γνάθου συμμετέχουν στο σχηματισμό του οφθαλμικού </a:t>
            </a:r>
            <a:r>
              <a:rPr lang="el-GR" b="1" dirty="0" err="1"/>
              <a:t>κόγχου</a:t>
            </a:r>
            <a:r>
              <a:rPr lang="el-GR" b="1" dirty="0"/>
              <a:t>, της ρινικής θαλάμης και της κοιλότητας του στόματος.</a:t>
            </a:r>
          </a:p>
          <a:p>
            <a:r>
              <a:rPr lang="el-GR" b="1" dirty="0"/>
              <a:t>ΖΥΓΩΜΑΤΙΚΟ ΟΣΤΟ</a:t>
            </a:r>
          </a:p>
          <a:p>
            <a:r>
              <a:rPr lang="el-GR" b="1" dirty="0"/>
              <a:t>Τα δύο ζυγωματικά οστά σχηματίζουν τα μήλα του προσώπου.</a:t>
            </a:r>
          </a:p>
          <a:p>
            <a:r>
              <a:rPr lang="el-GR" b="1" dirty="0"/>
              <a:t>ΥΠΕΡΩΙΑ ΟΣΤΑ (δεν απεικονίζονται)</a:t>
            </a:r>
          </a:p>
          <a:p>
            <a:r>
              <a:rPr lang="el-GR" b="1" dirty="0"/>
              <a:t>Τα υπερώια οστά βρίσκονται στη οροφή της στοματικής κοιλότητας και συμμετέχουν στο σχηματισμό της ρινικής θαλάμης και της κοιλότητας του στόματος.</a:t>
            </a:r>
          </a:p>
          <a:p>
            <a:r>
              <a:rPr lang="el-GR" b="1" dirty="0"/>
              <a:t>ΚΑΤΩ ΓΝΑΘΟΣ</a:t>
            </a:r>
          </a:p>
          <a:p>
            <a:r>
              <a:rPr lang="el-GR" b="1" dirty="0"/>
              <a:t>Η κάτω γνάθος είναι το μοναδικό οστό του κρανίου το οποίο εμφανίζει κινητικότητα.</a:t>
            </a:r>
          </a:p>
          <a:p>
            <a:endParaRPr lang="el-GR" dirty="0"/>
          </a:p>
        </p:txBody>
      </p:sp>
    </p:spTree>
    <p:extLst>
      <p:ext uri="{BB962C8B-B14F-4D97-AF65-F5344CB8AC3E}">
        <p14:creationId xmlns:p14="http://schemas.microsoft.com/office/powerpoint/2010/main" val="3736605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g7_12.jpg"/>
          <p:cNvPicPr>
            <a:picLocks noGrp="1" noChangeAspect="1"/>
          </p:cNvPicPr>
          <p:nvPr>
            <p:ph idx="1"/>
          </p:nvPr>
        </p:nvPicPr>
        <p:blipFill>
          <a:blip r:embed="rId2" cstate="print"/>
          <a:stretch>
            <a:fillRect/>
          </a:stretch>
        </p:blipFill>
        <p:spPr>
          <a:xfrm>
            <a:off x="395536" y="1700808"/>
            <a:ext cx="8393122" cy="3816424"/>
          </a:xfrm>
        </p:spPr>
      </p:pic>
    </p:spTree>
    <p:extLst>
      <p:ext uri="{BB962C8B-B14F-4D97-AF65-F5344CB8AC3E}">
        <p14:creationId xmlns:p14="http://schemas.microsoft.com/office/powerpoint/2010/main" val="277204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43000"/>
          </a:xfrm>
        </p:spPr>
        <p:txBody>
          <a:bodyPr/>
          <a:lstStyle/>
          <a:p>
            <a:r>
              <a:rPr lang="el-GR" b="1" dirty="0"/>
              <a:t>Τύποι οστίτη ιστού</a:t>
            </a:r>
          </a:p>
        </p:txBody>
      </p:sp>
      <p:sp>
        <p:nvSpPr>
          <p:cNvPr id="3" name="Θέση περιεχομένου 2"/>
          <p:cNvSpPr>
            <a:spLocks noGrp="1"/>
          </p:cNvSpPr>
          <p:nvPr>
            <p:ph idx="1"/>
          </p:nvPr>
        </p:nvSpPr>
        <p:spPr>
          <a:xfrm>
            <a:off x="-20782" y="1412776"/>
            <a:ext cx="9164782" cy="5445224"/>
          </a:xfrm>
        </p:spPr>
        <p:txBody>
          <a:bodyPr>
            <a:normAutofit fontScale="77500" lnSpcReduction="20000"/>
          </a:bodyPr>
          <a:lstStyle/>
          <a:p>
            <a:r>
              <a:rPr lang="el-GR" b="1" dirty="0"/>
              <a:t>Υπάρχουν δύο κύριοι τύποι οστίτη ιστού, ο συμπαγής και ο σπογγώδης.</a:t>
            </a:r>
          </a:p>
          <a:p>
            <a:r>
              <a:rPr lang="el-GR" b="1" dirty="0"/>
              <a:t>Ο συμπαγής οστίτης ιστός επενδύει </a:t>
            </a:r>
            <a:r>
              <a:rPr lang="el-GR" b="1"/>
              <a:t>την εξωτερική </a:t>
            </a:r>
            <a:r>
              <a:rPr lang="el-GR" b="1" dirty="0"/>
              <a:t>επιφάνεια των οστών και είναι πολύ σκληρός και πυκνός σε σύσταση. Μακροσκοπικά εμφανίζεται ως απόλυτα στερεός, αλλά μικροσκοπικά αποτελείται από αρκετές λειτουργικές δομές που εξυπηρετούν τις λειτουργίες των οστών που ονομάζονται οστέωνες ή </a:t>
            </a:r>
            <a:r>
              <a:rPr lang="el-GR" b="1" dirty="0" err="1"/>
              <a:t>Αβέρσειο</a:t>
            </a:r>
            <a:r>
              <a:rPr lang="el-GR" b="1" dirty="0"/>
              <a:t> σύστημα. Οι οστέωνες είναι δομές που αποτελούνται από ομόκεντρα στρώματα που ονομάζονται ελάσματα και στο κέντρο τους υπάρχει το κεντρικό ή </a:t>
            </a:r>
            <a:r>
              <a:rPr lang="el-GR" b="1" dirty="0" err="1"/>
              <a:t>Αβέρσειο</a:t>
            </a:r>
            <a:r>
              <a:rPr lang="el-GR" b="1" dirty="0"/>
              <a:t> κανάλι, από όπου </a:t>
            </a:r>
            <a:r>
              <a:rPr lang="el-GR" b="1" dirty="0" err="1"/>
              <a:t>παιρνούν</a:t>
            </a:r>
            <a:r>
              <a:rPr lang="el-GR" b="1" dirty="0"/>
              <a:t> τα αγγεία, λεμφαγγεία και νεύρα.</a:t>
            </a:r>
          </a:p>
          <a:p>
            <a:r>
              <a:rPr lang="el-GR" b="1" dirty="0"/>
              <a:t>Ο σπογγώδης οστίτης ιστός έχει συγκεκριμένη μορφή αποτελούμενη από οστικές </a:t>
            </a:r>
            <a:r>
              <a:rPr lang="el-GR" b="1" dirty="0" err="1"/>
              <a:t>δοκίδες</a:t>
            </a:r>
            <a:r>
              <a:rPr lang="el-GR" b="1" dirty="0"/>
              <a:t> σε περίπλοκη διάταξη η κάθε μία ώστε να αντέχει το οστό σε μεγάλες καταπονήσεις. Στον ιστό αυτόν γίνεται η </a:t>
            </a:r>
            <a:r>
              <a:rPr lang="el-GR" b="1" dirty="0" err="1"/>
              <a:t>αιμοποίηση</a:t>
            </a:r>
            <a:r>
              <a:rPr lang="el-GR" b="1" dirty="0"/>
              <a:t> μέσω του ερυθρού μυελού των οστών.</a:t>
            </a:r>
          </a:p>
          <a:p>
            <a:endParaRPr lang="el-GR" dirty="0"/>
          </a:p>
        </p:txBody>
      </p:sp>
    </p:spTree>
    <p:extLst>
      <p:ext uri="{BB962C8B-B14F-4D97-AF65-F5344CB8AC3E}">
        <p14:creationId xmlns:p14="http://schemas.microsoft.com/office/powerpoint/2010/main" val="301001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Τύποι κυττάρων οστίτη ιστού</a:t>
            </a:r>
          </a:p>
        </p:txBody>
      </p:sp>
      <p:sp>
        <p:nvSpPr>
          <p:cNvPr id="3" name="Θέση περιεχομένου 2"/>
          <p:cNvSpPr>
            <a:spLocks noGrp="1"/>
          </p:cNvSpPr>
          <p:nvPr>
            <p:ph idx="1"/>
          </p:nvPr>
        </p:nvSpPr>
        <p:spPr>
          <a:xfrm>
            <a:off x="0" y="1600200"/>
            <a:ext cx="9144000" cy="5257800"/>
          </a:xfrm>
        </p:spPr>
        <p:txBody>
          <a:bodyPr>
            <a:normAutofit fontScale="85000" lnSpcReduction="10000"/>
          </a:bodyPr>
          <a:lstStyle/>
          <a:p>
            <a:r>
              <a:rPr lang="el-GR" b="1" dirty="0" err="1"/>
              <a:t>Οστεογεννητικά</a:t>
            </a:r>
            <a:r>
              <a:rPr lang="el-GR" b="1" dirty="0"/>
              <a:t> κύτταρα: βρίσκονται στο έσω στρώμα του περιόστεου και έχουν μεγάλη ικανότητα ώστε να μετατρέπονται σε οστεοβλάστες</a:t>
            </a:r>
          </a:p>
          <a:p>
            <a:r>
              <a:rPr lang="el-GR" b="1" dirty="0"/>
              <a:t>Οστεοβλάστες: είναι κύτταρα με δυνατότητα σύνθεσης αλλά και «διάθεσης» οστού όταν ο οργανισμός χρειάζεται ασβέστιο και φώσφορο</a:t>
            </a:r>
          </a:p>
          <a:p>
            <a:r>
              <a:rPr lang="el-GR" b="1" dirty="0" err="1"/>
              <a:t>Οστεοκύτταρα</a:t>
            </a:r>
            <a:r>
              <a:rPr lang="el-GR" b="1" dirty="0"/>
              <a:t>: αποτελούν τον κύριο τύπο οστικών κυττάρων. Προέρχονται από τους οστεοβλάστες και μαζί με τους </a:t>
            </a:r>
            <a:r>
              <a:rPr lang="el-GR" b="1" dirty="0" err="1"/>
              <a:t>οστεοκλάστες</a:t>
            </a:r>
            <a:r>
              <a:rPr lang="el-GR" b="1" dirty="0"/>
              <a:t> αποτελούν τον κύριο </a:t>
            </a:r>
            <a:r>
              <a:rPr lang="el-GR" b="1" dirty="0" err="1"/>
              <a:t>ομοιοστατικό</a:t>
            </a:r>
            <a:r>
              <a:rPr lang="el-GR" b="1" dirty="0"/>
              <a:t> μηχανισμό για την </a:t>
            </a:r>
            <a:r>
              <a:rPr lang="el-GR" b="1" dirty="0" err="1"/>
              <a:t>απεέυθέρωση</a:t>
            </a:r>
            <a:r>
              <a:rPr lang="el-GR" b="1" dirty="0"/>
              <a:t> ασβεστίου και την χρήση του από τον οργανισμό του ανθρώπου.</a:t>
            </a:r>
          </a:p>
          <a:p>
            <a:r>
              <a:rPr lang="el-GR" b="1" dirty="0" err="1"/>
              <a:t>Οστεοκλάστες</a:t>
            </a:r>
            <a:r>
              <a:rPr lang="el-GR" b="1" dirty="0"/>
              <a:t>: μεγάλα πολυπύρηνα κύτταρα που διασπούν το οστό και ευθύνονται για την απορρόφηση του</a:t>
            </a:r>
          </a:p>
        </p:txBody>
      </p:sp>
    </p:spTree>
    <p:extLst>
      <p:ext uri="{BB962C8B-B14F-4D97-AF65-F5344CB8AC3E}">
        <p14:creationId xmlns:p14="http://schemas.microsoft.com/office/powerpoint/2010/main" val="425437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88840"/>
            <a:ext cx="8208911" cy="4320480"/>
          </a:xfrm>
        </p:spPr>
        <p:txBody>
          <a:bodyPr>
            <a:normAutofit fontScale="85000" lnSpcReduction="10000"/>
          </a:bodyPr>
          <a:lstStyle/>
          <a:p>
            <a:r>
              <a:rPr lang="el-GR" b="1" dirty="0">
                <a:solidFill>
                  <a:schemeClr val="tx1">
                    <a:lumMod val="95000"/>
                    <a:lumOff val="5000"/>
                  </a:schemeClr>
                </a:solidFill>
              </a:rPr>
              <a:t>Αποτελείται από 206 οστά και προσφέρει το υποστηρικτικό πλαίσιο για το σώμα</a:t>
            </a:r>
          </a:p>
          <a:p>
            <a:endParaRPr lang="el-GR" b="1" dirty="0">
              <a:solidFill>
                <a:schemeClr val="tx1">
                  <a:lumMod val="95000"/>
                  <a:lumOff val="5000"/>
                </a:schemeClr>
              </a:solidFill>
            </a:endParaRPr>
          </a:p>
          <a:p>
            <a:r>
              <a:rPr lang="el-GR" b="1" dirty="0">
                <a:solidFill>
                  <a:schemeClr val="tx1">
                    <a:lumMod val="95000"/>
                    <a:lumOff val="5000"/>
                  </a:schemeClr>
                </a:solidFill>
              </a:rPr>
              <a:t>Το κρανίο, η σπονδυλική στήλη και ο θωρακικός κλωβός προστατεύουν τα ζωτικά όργανα</a:t>
            </a:r>
          </a:p>
          <a:p>
            <a:endParaRPr lang="el-GR" b="1" dirty="0">
              <a:solidFill>
                <a:schemeClr val="tx1">
                  <a:lumMod val="95000"/>
                  <a:lumOff val="5000"/>
                </a:schemeClr>
              </a:solidFill>
            </a:endParaRPr>
          </a:p>
          <a:p>
            <a:r>
              <a:rPr lang="el-GR" b="1" dirty="0">
                <a:solidFill>
                  <a:schemeClr val="tx1">
                    <a:lumMod val="95000"/>
                    <a:lumOff val="5000"/>
                  </a:schemeClr>
                </a:solidFill>
              </a:rPr>
              <a:t>Η πύελος στηρίζει τα όργανα της κοιλιακής χώρας</a:t>
            </a:r>
          </a:p>
          <a:p>
            <a:endParaRPr lang="el-GR" b="1" dirty="0">
              <a:solidFill>
                <a:schemeClr val="tx1">
                  <a:lumMod val="95000"/>
                  <a:lumOff val="5000"/>
                </a:schemeClr>
              </a:solidFill>
            </a:endParaRPr>
          </a:p>
          <a:p>
            <a:r>
              <a:rPr lang="el-GR" b="1" dirty="0">
                <a:solidFill>
                  <a:schemeClr val="tx1">
                    <a:lumMod val="95000"/>
                    <a:lumOff val="5000"/>
                  </a:schemeClr>
                </a:solidFill>
              </a:rPr>
              <a:t>Τα οστά και οι αρθρώσεις των άνω και κάτω άκρων καθιστούν δυνατή την κίνηση του σώματος</a:t>
            </a:r>
            <a:endParaRPr lang="en-US" b="1" dirty="0">
              <a:solidFill>
                <a:schemeClr val="tx1">
                  <a:lumMod val="95000"/>
                  <a:lumOff val="5000"/>
                </a:schemeClr>
              </a:solidFill>
            </a:endParaRPr>
          </a:p>
        </p:txBody>
      </p:sp>
      <p:sp>
        <p:nvSpPr>
          <p:cNvPr id="3" name="Title 2"/>
          <p:cNvSpPr>
            <a:spLocks noGrp="1"/>
          </p:cNvSpPr>
          <p:nvPr>
            <p:ph type="title"/>
          </p:nvPr>
        </p:nvSpPr>
        <p:spPr/>
        <p:txBody>
          <a:bodyPr/>
          <a:lstStyle/>
          <a:p>
            <a:r>
              <a:rPr lang="el-GR" b="1" dirty="0">
                <a:solidFill>
                  <a:schemeClr val="tx1">
                    <a:lumMod val="95000"/>
                    <a:lumOff val="5000"/>
                  </a:schemeClr>
                </a:solidFill>
              </a:rPr>
              <a:t>Ο ανθρώπινος σκελετός</a:t>
            </a:r>
            <a:endParaRPr lang="en-US" b="1" dirty="0">
              <a:solidFill>
                <a:schemeClr val="tx1">
                  <a:lumMod val="95000"/>
                  <a:lumOff val="5000"/>
                </a:schemeClr>
              </a:solidFill>
            </a:endParaRPr>
          </a:p>
        </p:txBody>
      </p:sp>
    </p:spTree>
    <p:extLst>
      <p:ext uri="{BB962C8B-B14F-4D97-AF65-F5344CB8AC3E}">
        <p14:creationId xmlns:p14="http://schemas.microsoft.com/office/powerpoint/2010/main" val="186762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Κατηγοριοποίηση του σκελετού </a:t>
            </a:r>
          </a:p>
        </p:txBody>
      </p:sp>
      <p:sp>
        <p:nvSpPr>
          <p:cNvPr id="3" name="Θέση περιεχομένου 2"/>
          <p:cNvSpPr>
            <a:spLocks noGrp="1"/>
          </p:cNvSpPr>
          <p:nvPr>
            <p:ph idx="1"/>
          </p:nvPr>
        </p:nvSpPr>
        <p:spPr/>
        <p:txBody>
          <a:bodyPr/>
          <a:lstStyle/>
          <a:p>
            <a:r>
              <a:rPr lang="el-GR" b="1" dirty="0"/>
              <a:t>Ο ανθρώπινος σκελετός κατηγοριοποιείται σε δύο κύριες ομάδες:</a:t>
            </a:r>
          </a:p>
          <a:p>
            <a:pPr marL="514350" indent="-514350">
              <a:buFont typeface="+mj-lt"/>
              <a:buAutoNum type="arabicPeriod"/>
            </a:pPr>
            <a:r>
              <a:rPr lang="el-GR" b="1" dirty="0"/>
              <a:t>Τον αξονικό σκελετό (80 οστά): σχηματίζεται από την κεφαλή, την σπονδυλική στήλη και το θώρακα</a:t>
            </a:r>
          </a:p>
          <a:p>
            <a:pPr marL="514350" indent="-514350">
              <a:buFont typeface="+mj-lt"/>
              <a:buAutoNum type="arabicPeriod"/>
            </a:pPr>
            <a:r>
              <a:rPr lang="el-GR" b="1" dirty="0"/>
              <a:t>Τον προσαρτημένο σκελετό (126 οστά): απαρτίζεται από τα οστά των άκρων , της ωμικής και πυελικής ζώνης</a:t>
            </a:r>
          </a:p>
        </p:txBody>
      </p:sp>
    </p:spTree>
    <p:extLst>
      <p:ext uri="{BB962C8B-B14F-4D97-AF65-F5344CB8AC3E}">
        <p14:creationId xmlns:p14="http://schemas.microsoft.com/office/powerpoint/2010/main" val="334057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0" y="1600200"/>
            <a:ext cx="9144000" cy="5257800"/>
          </a:xfrm>
        </p:spPr>
        <p:txBody>
          <a:bodyPr/>
          <a:lstStyle/>
          <a:p>
            <a:r>
              <a:rPr lang="el-GR" b="1" dirty="0"/>
              <a:t>Ο σκελετός του ανθρώπινου σώματος είναι προσαρμοσμένος για να προφυλάσσει διάφορα όργανα και ιστούς, επίσης υποστηρίζει την κίνηση του. </a:t>
            </a:r>
          </a:p>
          <a:p>
            <a:r>
              <a:rPr lang="el-GR" b="1" dirty="0"/>
              <a:t>Το σκελετικό σύστημα αποτελείται από οστά, αρθρώσεις, χόνδρους και συνδέσμους. Οι αρθρώσεις που σχηματίζουν τα οστά, δίνουν στο σώμα την ευελιξία και του επιτρέπουν να κινείται.</a:t>
            </a:r>
          </a:p>
        </p:txBody>
      </p:sp>
    </p:spTree>
    <p:extLst>
      <p:ext uri="{BB962C8B-B14F-4D97-AF65-F5344CB8AC3E}">
        <p14:creationId xmlns:p14="http://schemas.microsoft.com/office/powerpoint/2010/main" val="367761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Λειτουργίες του σκελετικού συστήματος</a:t>
            </a:r>
          </a:p>
        </p:txBody>
      </p:sp>
      <p:sp>
        <p:nvSpPr>
          <p:cNvPr id="3" name="Θέση περιεχομένου 2"/>
          <p:cNvSpPr>
            <a:spLocks noGrp="1"/>
          </p:cNvSpPr>
          <p:nvPr>
            <p:ph idx="1"/>
          </p:nvPr>
        </p:nvSpPr>
        <p:spPr>
          <a:xfrm>
            <a:off x="0" y="1600200"/>
            <a:ext cx="9144000" cy="5257800"/>
          </a:xfrm>
        </p:spPr>
        <p:txBody>
          <a:bodyPr>
            <a:normAutofit fontScale="77500" lnSpcReduction="20000"/>
          </a:bodyPr>
          <a:lstStyle/>
          <a:p>
            <a:pPr marL="514350" indent="-514350">
              <a:buFont typeface="+mj-lt"/>
              <a:buAutoNum type="arabicPeriod"/>
            </a:pPr>
            <a:r>
              <a:rPr lang="el-GR" b="1" dirty="0"/>
              <a:t>Υποστήριξη: υποστηρίζει διάφορα όργανα και ιστούς στις ανατομικές τους θέσεις</a:t>
            </a:r>
          </a:p>
          <a:p>
            <a:pPr marL="514350" indent="-514350">
              <a:buFont typeface="+mj-lt"/>
              <a:buAutoNum type="arabicPeriod"/>
            </a:pPr>
            <a:r>
              <a:rPr lang="el-GR" b="1" dirty="0"/>
              <a:t>Προστασία: προστατεύει αρκετούς ιστούς και όργανα, πχ ο θωρακικός κλωβός προστατεύει τους πνεύμονες και την καρδιά</a:t>
            </a:r>
          </a:p>
          <a:p>
            <a:pPr marL="514350" indent="-514350">
              <a:buFont typeface="+mj-lt"/>
              <a:buAutoNum type="arabicPeriod"/>
            </a:pPr>
            <a:r>
              <a:rPr lang="el-GR" b="1" dirty="0"/>
              <a:t>Κίνηση: μαζί με τους σκελετικούς μύες που βρίσκονται προσκολλημένοι πάνω στα οστά επιτρέπουν στο σώμα να κινηθεί. Οι μύες χρησιμοποιούν τα οστά πάνω στα οποία βρίσκονται σαν μοχλούς για να επιτελέσουν διάφορες κινήσεις</a:t>
            </a:r>
          </a:p>
          <a:p>
            <a:pPr marL="514350" indent="-514350">
              <a:buFont typeface="+mj-lt"/>
              <a:buAutoNum type="arabicPeriod"/>
            </a:pPr>
            <a:r>
              <a:rPr lang="el-GR" b="1" dirty="0"/>
              <a:t>Αποθήκευση: ο σκελετός αποτελεί τη μεγαλύτερη αποθήκη ασβεστίου και φωσφόρου. Επίσης, αποθηκεύεται λίπος στις εσωτερικές κοιλότητες των οστών</a:t>
            </a:r>
          </a:p>
          <a:p>
            <a:pPr marL="514350" indent="-514350">
              <a:buFont typeface="+mj-lt"/>
              <a:buAutoNum type="arabicPeriod"/>
            </a:pPr>
            <a:r>
              <a:rPr lang="el-GR" b="1" dirty="0" err="1"/>
              <a:t>Αιμοποίηση</a:t>
            </a:r>
            <a:r>
              <a:rPr lang="el-GR" b="1" dirty="0"/>
              <a:t>: διάφορα οστά επιτελούν την ύψιστης σημασίας για το ανθρώπινο σώμα </a:t>
            </a:r>
            <a:r>
              <a:rPr lang="el-GR" b="1" dirty="0" err="1"/>
              <a:t>αιμοποίηση</a:t>
            </a:r>
            <a:r>
              <a:rPr lang="el-GR" b="1" dirty="0"/>
              <a:t>, δηλαδή, παραγωγή των συστατικών του αίματος</a:t>
            </a:r>
          </a:p>
        </p:txBody>
      </p:sp>
    </p:spTree>
    <p:extLst>
      <p:ext uri="{BB962C8B-B14F-4D97-AF65-F5344CB8AC3E}">
        <p14:creationId xmlns:p14="http://schemas.microsoft.com/office/powerpoint/2010/main" val="136779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060848"/>
            <a:ext cx="8640959" cy="4320480"/>
          </a:xfrm>
        </p:spPr>
        <p:txBody>
          <a:bodyPr>
            <a:normAutofit fontScale="70000" lnSpcReduction="20000"/>
          </a:bodyPr>
          <a:lstStyle/>
          <a:p>
            <a:r>
              <a:rPr lang="el-GR" b="1" dirty="0">
                <a:solidFill>
                  <a:schemeClr val="tx1">
                    <a:lumMod val="95000"/>
                    <a:lumOff val="5000"/>
                  </a:schemeClr>
                </a:solidFill>
              </a:rPr>
              <a:t>Το οστό είναι ζωντανός ιστός που περιέχει άλατα ασβεστίου και φωσφόρου και το καθιστούν σκληρό, άκαμπτο και ανθεκτικό</a:t>
            </a:r>
          </a:p>
          <a:p>
            <a:endParaRPr lang="el-GR" b="1" dirty="0">
              <a:solidFill>
                <a:schemeClr val="tx1">
                  <a:lumMod val="95000"/>
                  <a:lumOff val="5000"/>
                </a:schemeClr>
              </a:solidFill>
            </a:endParaRPr>
          </a:p>
          <a:p>
            <a:r>
              <a:rPr lang="el-GR" b="1" dirty="0">
                <a:solidFill>
                  <a:schemeClr val="tx1">
                    <a:lumMod val="95000"/>
                    <a:lumOff val="5000"/>
                  </a:schemeClr>
                </a:solidFill>
              </a:rPr>
              <a:t>Αυξάνονται όσο αυξάνεται η εναπόθεση ασβεστίου στο εξωτερικό τους</a:t>
            </a:r>
          </a:p>
          <a:p>
            <a:endParaRPr lang="el-GR" b="1" dirty="0">
              <a:solidFill>
                <a:schemeClr val="tx1">
                  <a:lumMod val="95000"/>
                  <a:lumOff val="5000"/>
                </a:schemeClr>
              </a:solidFill>
            </a:endParaRPr>
          </a:p>
          <a:p>
            <a:r>
              <a:rPr lang="el-GR" b="1" dirty="0">
                <a:solidFill>
                  <a:schemeClr val="tx1">
                    <a:lumMod val="95000"/>
                    <a:lumOff val="5000"/>
                  </a:schemeClr>
                </a:solidFill>
              </a:rPr>
              <a:t>Έχουν την ικανότητα να αναπλάθονται μετά από τραυματισμό</a:t>
            </a:r>
          </a:p>
          <a:p>
            <a:endParaRPr lang="el-GR" b="1" dirty="0">
              <a:solidFill>
                <a:schemeClr val="tx1">
                  <a:lumMod val="95000"/>
                  <a:lumOff val="5000"/>
                </a:schemeClr>
              </a:solidFill>
            </a:endParaRPr>
          </a:p>
          <a:p>
            <a:r>
              <a:rPr lang="el-GR" b="1" dirty="0">
                <a:solidFill>
                  <a:schemeClr val="tx1">
                    <a:lumMod val="95000"/>
                    <a:lumOff val="5000"/>
                  </a:schemeClr>
                </a:solidFill>
              </a:rPr>
              <a:t>Η ηλικία (οστεοπόρωση) και κάποιες ασθένειες (πχ καρκίνος, λοιμώξεις κτλ) μπορούν να τα διαταράξουν, να τα εξασθενήσουν καθιστώντας τα ευάλωτα σε τραυματισμούς και κατάγματα</a:t>
            </a:r>
          </a:p>
          <a:p>
            <a:endParaRPr lang="el-GR" dirty="0"/>
          </a:p>
        </p:txBody>
      </p:sp>
      <p:sp>
        <p:nvSpPr>
          <p:cNvPr id="3" name="Title 2"/>
          <p:cNvSpPr>
            <a:spLocks noGrp="1"/>
          </p:cNvSpPr>
          <p:nvPr>
            <p:ph type="title"/>
          </p:nvPr>
        </p:nvSpPr>
        <p:spPr/>
        <p:txBody>
          <a:bodyPr/>
          <a:lstStyle/>
          <a:p>
            <a:r>
              <a:rPr lang="el-GR" b="1" dirty="0">
                <a:solidFill>
                  <a:schemeClr val="tx1">
                    <a:lumMod val="95000"/>
                    <a:lumOff val="5000"/>
                  </a:schemeClr>
                </a:solidFill>
              </a:rPr>
              <a:t>Τα οστά</a:t>
            </a:r>
            <a:endParaRPr lang="en-US" b="1" dirty="0">
              <a:solidFill>
                <a:schemeClr val="tx1">
                  <a:lumMod val="95000"/>
                  <a:lumOff val="5000"/>
                </a:schemeClr>
              </a:solidFill>
            </a:endParaRPr>
          </a:p>
        </p:txBody>
      </p:sp>
    </p:spTree>
    <p:extLst>
      <p:ext uri="{BB962C8B-B14F-4D97-AF65-F5344CB8AC3E}">
        <p14:creationId xmlns:p14="http://schemas.microsoft.com/office/powerpoint/2010/main" val="19903568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1879</Words>
  <Application>Microsoft Office PowerPoint</Application>
  <PresentationFormat>Προβολή στην οθόνη (4:3)</PresentationFormat>
  <Paragraphs>129</Paragraphs>
  <Slides>28</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28</vt:i4>
      </vt:variant>
    </vt:vector>
  </HeadingPairs>
  <TitlesOfParts>
    <vt:vector size="31" baseType="lpstr">
      <vt:lpstr>Arial</vt:lpstr>
      <vt:lpstr>Calibri</vt:lpstr>
      <vt:lpstr>Θέμα του Office</vt:lpstr>
      <vt:lpstr>Οστά - Κεφαλή</vt:lpstr>
      <vt:lpstr>Τα οστά</vt:lpstr>
      <vt:lpstr>Τύποι οστίτη ιστού</vt:lpstr>
      <vt:lpstr>Τύποι κυττάρων οστίτη ιστού</vt:lpstr>
      <vt:lpstr>Ο ανθρώπινος σκελετός</vt:lpstr>
      <vt:lpstr>Κατηγοριοποίηση του σκελετού </vt:lpstr>
      <vt:lpstr>Παρουσίαση του PowerPoint</vt:lpstr>
      <vt:lpstr>Λειτουργίες του σκελετικού συστήματος</vt:lpstr>
      <vt:lpstr>Τα οστά</vt:lpstr>
      <vt:lpstr>Τύποι οστών</vt:lpstr>
      <vt:lpstr>ΑΔΡΗ ΑΝΑΤΟΜΙΑ ΕΠΙΜΗΚΟΥΣ ΟΣΤΟΥ</vt:lpstr>
      <vt:lpstr>Το ανθρώπινο οστό</vt:lpstr>
      <vt:lpstr>Ο ανθρώπινος σκελετός</vt:lpstr>
      <vt:lpstr>Το κρανίο</vt:lpstr>
      <vt:lpstr>Το κρανίο</vt:lpstr>
      <vt:lpstr>Το κρανίο</vt:lpstr>
      <vt:lpstr>κρανίο</vt:lpstr>
      <vt:lpstr>Ανατομία κρανίου</vt:lpstr>
      <vt:lpstr>Οστά κρανίου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Οστά - Κεφαλή</dc:title>
  <dc:creator>Χρήστης των Windows</dc:creator>
  <cp:lastModifiedBy>Ιωαννης Προϊκος</cp:lastModifiedBy>
  <cp:revision>2</cp:revision>
  <dcterms:created xsi:type="dcterms:W3CDTF">2018-11-12T15:56:14Z</dcterms:created>
  <dcterms:modified xsi:type="dcterms:W3CDTF">2021-11-26T07:55:32Z</dcterms:modified>
</cp:coreProperties>
</file>